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4" r:id="rId3"/>
  </p:sldIdLst>
  <p:sldSz cx="6858000" cy="9906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FFFF66"/>
    <a:srgbClr val="FFCC99"/>
    <a:srgbClr val="CCECFF"/>
    <a:srgbClr val="CCFF99"/>
    <a:srgbClr val="FFCCFF"/>
    <a:srgbClr val="CCFF66"/>
    <a:srgbClr val="FF99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autoAdjust="0"/>
  </p:normalViewPr>
  <p:slideViewPr>
    <p:cSldViewPr>
      <p:cViewPr>
        <p:scale>
          <a:sx n="100" d="100"/>
          <a:sy n="100" d="100"/>
        </p:scale>
        <p:origin x="1236" y="-15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ja-JP"/>
          </a:p>
        </p:txBody>
      </p:sp>
      <p:sp>
        <p:nvSpPr>
          <p:cNvPr id="5123"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087563" y="739775"/>
            <a:ext cx="2562225"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0AD51BB-1643-4EDF-9017-F7D393306DC7}" type="slidenum">
              <a:rPr lang="en-US" altLang="ja-JP"/>
              <a:pPr/>
              <a:t>‹#›</a:t>
            </a:fld>
            <a:endParaRPr lang="en-US" altLang="ja-JP"/>
          </a:p>
        </p:txBody>
      </p:sp>
    </p:spTree>
    <p:extLst>
      <p:ext uri="{BB962C8B-B14F-4D97-AF65-F5344CB8AC3E}">
        <p14:creationId xmlns:p14="http://schemas.microsoft.com/office/powerpoint/2010/main" val="3316015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E8BFE099-61CB-456F-8CC2-EAE9C1C0B073}" type="slidenum">
              <a:rPr lang="en-US" altLang="ja-JP"/>
              <a:pPr/>
              <a:t>‹#›</a:t>
            </a:fld>
            <a:endParaRPr lang="en-US" altLang="ja-JP"/>
          </a:p>
        </p:txBody>
      </p:sp>
    </p:spTree>
    <p:extLst>
      <p:ext uri="{BB962C8B-B14F-4D97-AF65-F5344CB8AC3E}">
        <p14:creationId xmlns:p14="http://schemas.microsoft.com/office/powerpoint/2010/main" val="1681196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308976EA-21D8-4CAF-86B0-3E1EF2E6452D}" type="slidenum">
              <a:rPr lang="en-US" altLang="ja-JP"/>
              <a:pPr/>
              <a:t>‹#›</a:t>
            </a:fld>
            <a:endParaRPr lang="en-US" altLang="ja-JP"/>
          </a:p>
        </p:txBody>
      </p:sp>
    </p:spTree>
    <p:extLst>
      <p:ext uri="{BB962C8B-B14F-4D97-AF65-F5344CB8AC3E}">
        <p14:creationId xmlns:p14="http://schemas.microsoft.com/office/powerpoint/2010/main" val="4036712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5515C6D8-70CB-472C-8FE5-23F61C34E580}" type="slidenum">
              <a:rPr lang="en-US" altLang="ja-JP"/>
              <a:pPr/>
              <a:t>‹#›</a:t>
            </a:fld>
            <a:endParaRPr lang="en-US" altLang="ja-JP"/>
          </a:p>
        </p:txBody>
      </p:sp>
    </p:spTree>
    <p:extLst>
      <p:ext uri="{BB962C8B-B14F-4D97-AF65-F5344CB8AC3E}">
        <p14:creationId xmlns:p14="http://schemas.microsoft.com/office/powerpoint/2010/main" val="3070171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60952755-F157-4B0F-AE6F-A127EFEFF5AD}" type="slidenum">
              <a:rPr lang="en-US" altLang="ja-JP"/>
              <a:pPr/>
              <a:t>‹#›</a:t>
            </a:fld>
            <a:endParaRPr lang="en-US" altLang="ja-JP"/>
          </a:p>
        </p:txBody>
      </p:sp>
    </p:spTree>
    <p:extLst>
      <p:ext uri="{BB962C8B-B14F-4D97-AF65-F5344CB8AC3E}">
        <p14:creationId xmlns:p14="http://schemas.microsoft.com/office/powerpoint/2010/main" val="2706977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5C039604-3BE7-46DF-ADAA-E6E4D439554A}" type="slidenum">
              <a:rPr lang="en-US" altLang="ja-JP"/>
              <a:pPr/>
              <a:t>‹#›</a:t>
            </a:fld>
            <a:endParaRPr lang="en-US" altLang="ja-JP"/>
          </a:p>
        </p:txBody>
      </p:sp>
    </p:spTree>
    <p:extLst>
      <p:ext uri="{BB962C8B-B14F-4D97-AF65-F5344CB8AC3E}">
        <p14:creationId xmlns:p14="http://schemas.microsoft.com/office/powerpoint/2010/main" val="4069698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311400"/>
            <a:ext cx="3009900" cy="65373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B11265D2-285E-4729-947B-72DF61BDA536}" type="slidenum">
              <a:rPr lang="en-US" altLang="ja-JP"/>
              <a:pPr/>
              <a:t>‹#›</a:t>
            </a:fld>
            <a:endParaRPr lang="en-US" altLang="ja-JP"/>
          </a:p>
        </p:txBody>
      </p:sp>
    </p:spTree>
    <p:extLst>
      <p:ext uri="{BB962C8B-B14F-4D97-AF65-F5344CB8AC3E}">
        <p14:creationId xmlns:p14="http://schemas.microsoft.com/office/powerpoint/2010/main" val="347356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2A804356-83F2-4516-8643-29F5FD137CF2}" type="slidenum">
              <a:rPr lang="en-US" altLang="ja-JP"/>
              <a:pPr/>
              <a:t>‹#›</a:t>
            </a:fld>
            <a:endParaRPr lang="en-US" altLang="ja-JP"/>
          </a:p>
        </p:txBody>
      </p:sp>
    </p:spTree>
    <p:extLst>
      <p:ext uri="{BB962C8B-B14F-4D97-AF65-F5344CB8AC3E}">
        <p14:creationId xmlns:p14="http://schemas.microsoft.com/office/powerpoint/2010/main" val="3036089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04437D80-E314-4580-ABFC-378D32AA7181}" type="slidenum">
              <a:rPr lang="en-US" altLang="ja-JP"/>
              <a:pPr/>
              <a:t>‹#›</a:t>
            </a:fld>
            <a:endParaRPr lang="en-US" altLang="ja-JP"/>
          </a:p>
        </p:txBody>
      </p:sp>
    </p:spTree>
    <p:extLst>
      <p:ext uri="{BB962C8B-B14F-4D97-AF65-F5344CB8AC3E}">
        <p14:creationId xmlns:p14="http://schemas.microsoft.com/office/powerpoint/2010/main" val="3477003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5A2F40EE-C65C-449B-8D5D-10187F91CE22}" type="slidenum">
              <a:rPr lang="en-US" altLang="ja-JP"/>
              <a:pPr/>
              <a:t>‹#›</a:t>
            </a:fld>
            <a:endParaRPr lang="en-US" altLang="ja-JP"/>
          </a:p>
        </p:txBody>
      </p:sp>
    </p:spTree>
    <p:extLst>
      <p:ext uri="{BB962C8B-B14F-4D97-AF65-F5344CB8AC3E}">
        <p14:creationId xmlns:p14="http://schemas.microsoft.com/office/powerpoint/2010/main" val="56331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CF38D696-0B59-48E7-8A59-DD7DF4C30974}" type="slidenum">
              <a:rPr lang="en-US" altLang="ja-JP"/>
              <a:pPr/>
              <a:t>‹#›</a:t>
            </a:fld>
            <a:endParaRPr lang="en-US" altLang="ja-JP"/>
          </a:p>
        </p:txBody>
      </p:sp>
    </p:spTree>
    <p:extLst>
      <p:ext uri="{BB962C8B-B14F-4D97-AF65-F5344CB8AC3E}">
        <p14:creationId xmlns:p14="http://schemas.microsoft.com/office/powerpoint/2010/main" val="99512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CAA159B1-5241-4E77-AB04-34BF78AEF09B}" type="slidenum">
              <a:rPr lang="en-US" altLang="ja-JP"/>
              <a:pPr/>
              <a:t>‹#›</a:t>
            </a:fld>
            <a:endParaRPr lang="en-US" altLang="ja-JP"/>
          </a:p>
        </p:txBody>
      </p:sp>
    </p:spTree>
    <p:extLst>
      <p:ext uri="{BB962C8B-B14F-4D97-AF65-F5344CB8AC3E}">
        <p14:creationId xmlns:p14="http://schemas.microsoft.com/office/powerpoint/2010/main" val="383978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0" sz="1400" smtClean="0">
                <a:latin typeface="Arial" panose="020B0604020202020204" pitchFamily="34" charset="0"/>
              </a:defRPr>
            </a:lvl1pPr>
          </a:lstStyle>
          <a:p>
            <a:pPr>
              <a:defRPr/>
            </a:pPr>
            <a:endParaRPr lang="en-US" altLang="ja-JP"/>
          </a:p>
        </p:txBody>
      </p:sp>
      <p:sp>
        <p:nvSpPr>
          <p:cNvPr id="1029" name="Rectangle 5"/>
          <p:cNvSpPr>
            <a:spLocks noGrp="1" noChangeArrowheads="1"/>
          </p:cNvSpPr>
          <p:nvPr>
            <p:ph type="ftr" sz="quarter" idx="3"/>
          </p:nvPr>
        </p:nvSpPr>
        <p:spPr bwMode="auto">
          <a:xfrm>
            <a:off x="0" y="0"/>
            <a:ext cx="6858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0" sz="1200" smtClean="0">
                <a:latin typeface="Arial" panose="020B0604020202020204" pitchFamily="34"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400"/>
            </a:lvl1pPr>
          </a:lstStyle>
          <a:p>
            <a:fld id="{FB37D0B9-D986-4DFE-B593-47B268386894}"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 Box 25"/>
          <p:cNvSpPr>
            <a:spLocks noChangeArrowheads="1"/>
          </p:cNvSpPr>
          <p:nvPr/>
        </p:nvSpPr>
        <p:spPr bwMode="auto">
          <a:xfrm>
            <a:off x="365124" y="4876800"/>
            <a:ext cx="2343150" cy="4876800"/>
          </a:xfrm>
          <a:prstGeom prst="rect">
            <a:avLst/>
          </a:prstGeom>
          <a:solidFill>
            <a:srgbClr val="FFCCFF"/>
          </a:solidFill>
          <a:ln w="38100">
            <a:solidFill>
              <a:srgbClr val="FF99FF"/>
            </a:solidFill>
            <a:miter lim="800000"/>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a:t>
            </a:r>
            <a:r>
              <a:rPr lang="ja-JP" altLang="en-US" sz="900" dirty="0">
                <a:solidFill>
                  <a:srgbClr val="000000"/>
                </a:solidFill>
                <a:latin typeface="ＭＳ ゴシック" pitchFamily="49" charset="-128"/>
                <a:ea typeface="HG丸ｺﾞｼｯｸM-PRO" pitchFamily="50" charset="-128"/>
              </a:rPr>
              <a:t>規則正しい食事」「早寝早起き」など可能な限り生活リズムを見直す</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可能</a:t>
            </a:r>
            <a:r>
              <a:rPr lang="ja-JP" altLang="en-US" sz="900" dirty="0">
                <a:solidFill>
                  <a:srgbClr val="000000"/>
                </a:solidFill>
                <a:latin typeface="ＭＳ ゴシック" pitchFamily="49" charset="-128"/>
                <a:ea typeface="HG丸ｺﾞｼｯｸM-PRO" pitchFamily="50" charset="-128"/>
              </a:rPr>
              <a:t>な限り早起きし、朝食を作り、食べる時間を確保</a:t>
            </a:r>
            <a:r>
              <a:rPr lang="ja-JP" altLang="en-US" sz="900" dirty="0" smtClean="0">
                <a:solidFill>
                  <a:srgbClr val="000000"/>
                </a:solidFill>
                <a:latin typeface="ＭＳ ゴシック" pitchFamily="49" charset="-128"/>
                <a:ea typeface="HG丸ｺﾞｼｯｸM-PRO" pitchFamily="50" charset="-128"/>
              </a:rPr>
              <a:t>する</a:t>
            </a:r>
            <a:endParaRPr lang="en-US" altLang="ja-JP" sz="900" dirty="0" smtClean="0">
              <a:solidFill>
                <a:srgbClr val="000000"/>
              </a:solidFill>
              <a:latin typeface="ＭＳ ゴシック" pitchFamily="49" charset="-128"/>
              <a:ea typeface="HG丸ｺﾞｼｯｸM-PRO" pitchFamily="50" charset="-128"/>
            </a:endParaRP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食事</a:t>
            </a:r>
            <a:r>
              <a:rPr lang="ja-JP" altLang="en-US" sz="900" dirty="0">
                <a:solidFill>
                  <a:srgbClr val="000000"/>
                </a:solidFill>
                <a:latin typeface="ＭＳ ゴシック" pitchFamily="49" charset="-128"/>
                <a:ea typeface="HG丸ｺﾞｼｯｸM-PRO" pitchFamily="50" charset="-128"/>
              </a:rPr>
              <a:t>は菓子や菓子パンだけで済まさず、主食</a:t>
            </a:r>
            <a:r>
              <a:rPr lang="en-US" altLang="ja-JP" sz="900" dirty="0">
                <a:solidFill>
                  <a:srgbClr val="000000"/>
                </a:solidFill>
                <a:latin typeface="ＭＳ ゴシック" pitchFamily="49" charset="-128"/>
                <a:ea typeface="HG丸ｺﾞｼｯｸM-PRO" pitchFamily="50" charset="-128"/>
              </a:rPr>
              <a:t>(</a:t>
            </a:r>
            <a:r>
              <a:rPr lang="ja-JP" altLang="en-US" sz="900" dirty="0">
                <a:solidFill>
                  <a:srgbClr val="000000"/>
                </a:solidFill>
                <a:latin typeface="ＭＳ ゴシック" pitchFamily="49" charset="-128"/>
                <a:ea typeface="HG丸ｺﾞｼｯｸM-PRO" pitchFamily="50" charset="-128"/>
              </a:rPr>
              <a:t>ごはん・パン等</a:t>
            </a:r>
            <a:r>
              <a:rPr lang="en-US" altLang="ja-JP" sz="900" dirty="0">
                <a:solidFill>
                  <a:srgbClr val="000000"/>
                </a:solidFill>
                <a:latin typeface="ＭＳ ゴシック" pitchFamily="49" charset="-128"/>
                <a:ea typeface="HG丸ｺﾞｼｯｸM-PRO" pitchFamily="50" charset="-128"/>
              </a:rPr>
              <a:t>)</a:t>
            </a:r>
            <a:r>
              <a:rPr lang="ja-JP" altLang="en-US" sz="900" dirty="0">
                <a:solidFill>
                  <a:srgbClr val="000000"/>
                </a:solidFill>
                <a:latin typeface="ＭＳ ゴシック" pitchFamily="49" charset="-128"/>
                <a:ea typeface="HG丸ｺﾞｼｯｸM-PRO" pitchFamily="50" charset="-128"/>
              </a:rPr>
              <a:t>と副食</a:t>
            </a:r>
            <a:r>
              <a:rPr lang="en-US" altLang="ja-JP" sz="900" dirty="0">
                <a:solidFill>
                  <a:srgbClr val="000000"/>
                </a:solidFill>
                <a:latin typeface="ＭＳ ゴシック" pitchFamily="49" charset="-128"/>
                <a:ea typeface="HG丸ｺﾞｼｯｸM-PRO" pitchFamily="50" charset="-128"/>
              </a:rPr>
              <a:t>(</a:t>
            </a:r>
            <a:r>
              <a:rPr lang="ja-JP" altLang="en-US" sz="900" dirty="0">
                <a:solidFill>
                  <a:srgbClr val="000000"/>
                </a:solidFill>
                <a:latin typeface="ＭＳ ゴシック" pitchFamily="49" charset="-128"/>
                <a:ea typeface="HG丸ｺﾞｼｯｸM-PRO" pitchFamily="50" charset="-128"/>
              </a:rPr>
              <a:t>おかず</a:t>
            </a:r>
            <a:r>
              <a:rPr lang="en-US" altLang="ja-JP" sz="900" dirty="0">
                <a:solidFill>
                  <a:srgbClr val="000000"/>
                </a:solidFill>
                <a:latin typeface="ＭＳ ゴシック" pitchFamily="49" charset="-128"/>
                <a:ea typeface="HG丸ｺﾞｼｯｸM-PRO" pitchFamily="50" charset="-128"/>
              </a:rPr>
              <a:t>)</a:t>
            </a:r>
            <a:r>
              <a:rPr lang="ja-JP" altLang="en-US" sz="900" dirty="0">
                <a:solidFill>
                  <a:srgbClr val="000000"/>
                </a:solidFill>
                <a:latin typeface="ＭＳ ゴシック" pitchFamily="49" charset="-128"/>
                <a:ea typeface="HG丸ｺﾞｼｯｸM-PRO" pitchFamily="50" charset="-128"/>
              </a:rPr>
              <a:t>を</a:t>
            </a:r>
            <a:r>
              <a:rPr lang="ja-JP" altLang="en-US" sz="900" dirty="0" smtClean="0">
                <a:solidFill>
                  <a:srgbClr val="000000"/>
                </a:solidFill>
                <a:latin typeface="ＭＳ ゴシック" pitchFamily="49" charset="-128"/>
                <a:ea typeface="HG丸ｺﾞｼｯｸM-PRO" pitchFamily="50" charset="-128"/>
              </a:rPr>
              <a:t>食べる</a:t>
            </a:r>
            <a:r>
              <a:rPr lang="en-US" altLang="ja-JP" sz="900" dirty="0" smtClean="0">
                <a:solidFill>
                  <a:srgbClr val="000000"/>
                </a:solidFill>
                <a:latin typeface="ＭＳ ゴシック" pitchFamily="49" charset="-128"/>
                <a:ea typeface="HG丸ｺﾞｼｯｸM-PRO" pitchFamily="50" charset="-128"/>
              </a:rPr>
              <a:t/>
            </a:r>
            <a:br>
              <a:rPr lang="en-US" altLang="ja-JP" sz="900" dirty="0" smtClean="0">
                <a:solidFill>
                  <a:srgbClr val="000000"/>
                </a:solidFill>
                <a:latin typeface="ＭＳ ゴシック" pitchFamily="49" charset="-128"/>
                <a:ea typeface="HG丸ｺﾞｼｯｸM-PRO" pitchFamily="50" charset="-128"/>
              </a:rPr>
            </a:br>
            <a:r>
              <a:rPr lang="en-US" altLang="ja-JP" sz="900" dirty="0" smtClean="0">
                <a:solidFill>
                  <a:srgbClr val="000000"/>
                </a:solidFill>
                <a:latin typeface="ＭＳ ゴシック" pitchFamily="49" charset="-128"/>
                <a:ea typeface="HG丸ｺﾞｼｯｸM-PRO" pitchFamily="50" charset="-128"/>
              </a:rPr>
              <a:t/>
            </a:r>
            <a:br>
              <a:rPr lang="en-US" altLang="ja-JP" sz="900" dirty="0" smtClean="0">
                <a:solidFill>
                  <a:srgbClr val="000000"/>
                </a:solidFill>
                <a:latin typeface="ＭＳ ゴシック" pitchFamily="49" charset="-128"/>
                <a:ea typeface="HG丸ｺﾞｼｯｸM-PRO" pitchFamily="50" charset="-128"/>
              </a:rPr>
            </a:br>
            <a:r>
              <a:rPr lang="ja-JP" altLang="en-US" sz="900" dirty="0" smtClean="0">
                <a:solidFill>
                  <a:srgbClr val="000000"/>
                </a:solidFill>
                <a:latin typeface="ＭＳ ゴシック" pitchFamily="49" charset="-128"/>
                <a:ea typeface="HG丸ｺﾞｼｯｸM-PRO" pitchFamily="50" charset="-128"/>
              </a:rPr>
              <a:t>バランスの</a:t>
            </a:r>
            <a:r>
              <a:rPr lang="en-US" altLang="ja-JP" sz="900" dirty="0">
                <a:solidFill>
                  <a:srgbClr val="000000"/>
                </a:solidFill>
                <a:latin typeface="ＭＳ ゴシック" pitchFamily="49" charset="-128"/>
                <a:ea typeface="HG丸ｺﾞｼｯｸM-PRO" pitchFamily="50" charset="-128"/>
              </a:rPr>
              <a:t/>
            </a:r>
            <a:br>
              <a:rPr lang="en-US" altLang="ja-JP" sz="900" dirty="0">
                <a:solidFill>
                  <a:srgbClr val="000000"/>
                </a:solidFill>
                <a:latin typeface="ＭＳ ゴシック" pitchFamily="49" charset="-128"/>
                <a:ea typeface="HG丸ｺﾞｼｯｸM-PRO" pitchFamily="50" charset="-128"/>
              </a:rPr>
            </a:br>
            <a:r>
              <a:rPr lang="ja-JP" altLang="en-US" sz="900" dirty="0" smtClean="0">
                <a:solidFill>
                  <a:srgbClr val="000000"/>
                </a:solidFill>
                <a:latin typeface="ＭＳ ゴシック" pitchFamily="49" charset="-128"/>
                <a:ea typeface="HG丸ｺﾞｼｯｸM-PRO" pitchFamily="50" charset="-128"/>
              </a:rPr>
              <a:t>よい食事例→</a:t>
            </a:r>
            <a:endParaRPr lang="en-US" altLang="ja-JP" sz="900" dirty="0" smtClean="0">
              <a:solidFill>
                <a:srgbClr val="000000"/>
              </a:solidFill>
              <a:latin typeface="ＭＳ ゴシック" pitchFamily="49" charset="-128"/>
              <a:ea typeface="HG丸ｺﾞｼｯｸM-PRO" pitchFamily="50" charset="-128"/>
            </a:endParaRPr>
          </a:p>
          <a:p>
            <a:pPr marL="171450" indent="-171450" eaLnBrk="1" hangingPunct="1">
              <a:lnSpc>
                <a:spcPct val="104000"/>
              </a:lnSpc>
              <a:spcBef>
                <a:spcPts val="0"/>
              </a:spcBef>
              <a:spcAft>
                <a:spcPts val="0"/>
              </a:spcAft>
              <a:buFont typeface="Arial" panose="020B0604020202020204" pitchFamily="34" charset="0"/>
              <a:buChar char="•"/>
            </a:pPr>
            <a:endParaRPr lang="en-US" altLang="ja-JP" sz="900" dirty="0" smtClean="0">
              <a:solidFill>
                <a:srgbClr val="000000"/>
              </a:solidFill>
              <a:latin typeface="ＭＳ ゴシック" pitchFamily="49" charset="-128"/>
              <a:ea typeface="HG丸ｺﾞｼｯｸM-PRO" pitchFamily="50" charset="-128"/>
            </a:endParaRPr>
          </a:p>
          <a:p>
            <a:pPr marL="171450" indent="-171450" eaLnBrk="1" hangingPunct="1">
              <a:lnSpc>
                <a:spcPct val="104000"/>
              </a:lnSpc>
              <a:spcBef>
                <a:spcPts val="0"/>
              </a:spcBef>
              <a:spcAft>
                <a:spcPts val="0"/>
              </a:spcAft>
              <a:buFont typeface="Arial" panose="020B0604020202020204" pitchFamily="34" charset="0"/>
              <a:buChar char="•"/>
            </a:pPr>
            <a:endParaRPr lang="en-US" altLang="ja-JP" sz="900" dirty="0">
              <a:solidFill>
                <a:srgbClr val="000000"/>
              </a:solidFill>
              <a:latin typeface="ＭＳ ゴシック" pitchFamily="49" charset="-128"/>
              <a:ea typeface="HG丸ｺﾞｼｯｸM-PRO" pitchFamily="50" charset="-128"/>
            </a:endParaRPr>
          </a:p>
          <a:p>
            <a:pPr marL="171450" indent="-171450" eaLnBrk="1" hangingPunct="1">
              <a:lnSpc>
                <a:spcPct val="104000"/>
              </a:lnSpc>
              <a:spcBef>
                <a:spcPts val="0"/>
              </a:spcBef>
              <a:spcAft>
                <a:spcPts val="0"/>
              </a:spcAft>
              <a:buFont typeface="Arial" panose="020B0604020202020204" pitchFamily="34" charset="0"/>
              <a:buChar char="•"/>
            </a:pPr>
            <a:endParaRPr lang="en-US" altLang="ja-JP" sz="900" dirty="0" smtClean="0">
              <a:solidFill>
                <a:srgbClr val="000000"/>
              </a:solidFill>
              <a:latin typeface="ＭＳ ゴシック" pitchFamily="49" charset="-128"/>
              <a:ea typeface="HG丸ｺﾞｼｯｸM-PRO" pitchFamily="50" charset="-128"/>
            </a:endParaRP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体</a:t>
            </a:r>
            <a:r>
              <a:rPr lang="ja-JP" altLang="en-US" sz="900" dirty="0">
                <a:solidFill>
                  <a:srgbClr val="000000"/>
                </a:solidFill>
                <a:latin typeface="ＭＳ ゴシック" pitchFamily="49" charset="-128"/>
                <a:ea typeface="HG丸ｺﾞｼｯｸM-PRO" pitchFamily="50" charset="-128"/>
              </a:rPr>
              <a:t>を動かし</a:t>
            </a:r>
            <a:r>
              <a:rPr lang="ja-JP" altLang="en-US" sz="900" dirty="0" smtClean="0">
                <a:solidFill>
                  <a:srgbClr val="000000"/>
                </a:solidFill>
                <a:latin typeface="ＭＳ ゴシック" pitchFamily="49" charset="-128"/>
                <a:ea typeface="HG丸ｺﾞｼｯｸM-PRO" pitchFamily="50" charset="-128"/>
              </a:rPr>
              <a:t>、おいしく食べられるよう</a:t>
            </a:r>
            <a:r>
              <a:rPr lang="ja-JP" altLang="en-US" sz="900" dirty="0">
                <a:solidFill>
                  <a:srgbClr val="000000"/>
                </a:solidFill>
                <a:latin typeface="ＭＳ ゴシック" pitchFamily="49" charset="-128"/>
                <a:ea typeface="HG丸ｺﾞｼｯｸM-PRO" pitchFamily="50" charset="-128"/>
              </a:rPr>
              <a:t>にする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食事バランスガイドを意識</a:t>
            </a:r>
            <a:r>
              <a:rPr lang="ja-JP" altLang="en-US" sz="900" dirty="0">
                <a:solidFill>
                  <a:srgbClr val="000000"/>
                </a:solidFill>
                <a:latin typeface="ＭＳ ゴシック" pitchFamily="49" charset="-128"/>
                <a:ea typeface="HG丸ｺﾞｼｯｸM-PRO" pitchFamily="50" charset="-128"/>
              </a:rPr>
              <a:t>して献立をたてる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自分</a:t>
            </a:r>
            <a:r>
              <a:rPr lang="ja-JP" altLang="en-US" sz="900" dirty="0">
                <a:solidFill>
                  <a:srgbClr val="000000"/>
                </a:solidFill>
                <a:latin typeface="ＭＳ ゴシック" pitchFamily="49" charset="-128"/>
                <a:ea typeface="HG丸ｺﾞｼｯｸM-PRO" pitchFamily="50" charset="-128"/>
              </a:rPr>
              <a:t>にあった食事量を知る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家族</a:t>
            </a:r>
            <a:r>
              <a:rPr lang="ja-JP" altLang="en-US" sz="900" dirty="0">
                <a:solidFill>
                  <a:srgbClr val="000000"/>
                </a:solidFill>
                <a:latin typeface="ＭＳ ゴシック" pitchFamily="49" charset="-128"/>
                <a:ea typeface="HG丸ｺﾞｼｯｸM-PRO" pitchFamily="50" charset="-128"/>
              </a:rPr>
              <a:t>の健康課題を知る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間食</a:t>
            </a:r>
            <a:r>
              <a:rPr lang="ja-JP" altLang="en-US" sz="900" dirty="0">
                <a:solidFill>
                  <a:srgbClr val="000000"/>
                </a:solidFill>
                <a:latin typeface="ＭＳ ゴシック" pitchFamily="49" charset="-128"/>
                <a:ea typeface="HG丸ｺﾞｼｯｸM-PRO" pitchFamily="50" charset="-128"/>
              </a:rPr>
              <a:t>や飲酒は、内容や量、時間帯などを考える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新鮮</a:t>
            </a:r>
            <a:r>
              <a:rPr lang="ja-JP" altLang="en-US" sz="900" dirty="0">
                <a:solidFill>
                  <a:srgbClr val="000000"/>
                </a:solidFill>
                <a:latin typeface="ＭＳ ゴシック" pitchFamily="49" charset="-128"/>
                <a:ea typeface="HG丸ｺﾞｼｯｸM-PRO" pitchFamily="50" charset="-128"/>
              </a:rPr>
              <a:t>な素材を選び、手料理をすすめ、添加物を減らす</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食品</a:t>
            </a:r>
            <a:r>
              <a:rPr lang="ja-JP" altLang="en-US" sz="900" dirty="0">
                <a:solidFill>
                  <a:srgbClr val="000000"/>
                </a:solidFill>
                <a:latin typeface="ＭＳ ゴシック" pitchFamily="49" charset="-128"/>
                <a:ea typeface="HG丸ｺﾞｼｯｸM-PRO" pitchFamily="50" charset="-128"/>
              </a:rPr>
              <a:t>のエネルギーや栄養素、原材料の産地など食品の表示に関する知識を高め、活用する</a:t>
            </a:r>
          </a:p>
        </p:txBody>
      </p:sp>
      <p:sp>
        <p:nvSpPr>
          <p:cNvPr id="49" name="Text Box 23"/>
          <p:cNvSpPr>
            <a:spLocks noChangeArrowheads="1"/>
          </p:cNvSpPr>
          <p:nvPr/>
        </p:nvSpPr>
        <p:spPr bwMode="auto">
          <a:xfrm>
            <a:off x="2861435" y="4876800"/>
            <a:ext cx="1676400" cy="4876800"/>
          </a:xfrm>
          <a:prstGeom prst="rect">
            <a:avLst/>
          </a:prstGeom>
          <a:solidFill>
            <a:srgbClr val="CCFF99"/>
          </a:solidFill>
          <a:ln w="38100">
            <a:solidFill>
              <a:srgbClr val="92D050"/>
            </a:solidFill>
            <a:miter lim="800000"/>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農業</a:t>
            </a:r>
            <a:r>
              <a:rPr lang="ja-JP" altLang="en-US" sz="900" dirty="0">
                <a:solidFill>
                  <a:srgbClr val="000000"/>
                </a:solidFill>
                <a:latin typeface="ＭＳ ゴシック" pitchFamily="49" charset="-128"/>
                <a:ea typeface="HG丸ｺﾞｼｯｸM-PRO" pitchFamily="50" charset="-128"/>
              </a:rPr>
              <a:t>体験に参加</a:t>
            </a:r>
            <a:r>
              <a:rPr lang="ja-JP" altLang="en-US" sz="900" dirty="0" smtClean="0">
                <a:solidFill>
                  <a:srgbClr val="000000"/>
                </a:solidFill>
                <a:latin typeface="ＭＳ ゴシック" pitchFamily="49" charset="-128"/>
                <a:ea typeface="HG丸ｺﾞｼｯｸM-PRO" pitchFamily="50" charset="-128"/>
              </a:rPr>
              <a:t>する</a:t>
            </a:r>
            <a:endParaRPr lang="en-US" altLang="ja-JP" sz="900" dirty="0">
              <a:solidFill>
                <a:srgbClr val="000000"/>
              </a:solidFill>
              <a:latin typeface="ＭＳ ゴシック" pitchFamily="49" charset="-128"/>
              <a:ea typeface="HG丸ｺﾞｼｯｸM-PRO" pitchFamily="50" charset="-128"/>
            </a:endParaRP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食材</a:t>
            </a:r>
            <a:r>
              <a:rPr lang="ja-JP" altLang="en-US" sz="900" dirty="0">
                <a:solidFill>
                  <a:srgbClr val="000000"/>
                </a:solidFill>
                <a:latin typeface="ＭＳ ゴシック" pitchFamily="49" charset="-128"/>
                <a:ea typeface="HG丸ｺﾞｼｯｸM-PRO" pitchFamily="50" charset="-128"/>
              </a:rPr>
              <a:t>を無駄なく調理する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旬</a:t>
            </a:r>
            <a:r>
              <a:rPr lang="ja-JP" altLang="en-US" sz="900" dirty="0">
                <a:solidFill>
                  <a:srgbClr val="000000"/>
                </a:solidFill>
                <a:latin typeface="ＭＳ ゴシック" pitchFamily="49" charset="-128"/>
                <a:ea typeface="HG丸ｺﾞｼｯｸM-PRO" pitchFamily="50" charset="-128"/>
              </a:rPr>
              <a:t>の地場産物の活用で、四季を感じる食事を心がける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郷土</a:t>
            </a:r>
            <a:r>
              <a:rPr lang="ja-JP" altLang="en-US" sz="900" dirty="0">
                <a:solidFill>
                  <a:srgbClr val="000000"/>
                </a:solidFill>
                <a:latin typeface="ＭＳ ゴシック" pitchFamily="49" charset="-128"/>
                <a:ea typeface="HG丸ｺﾞｼｯｸM-PRO" pitchFamily="50" charset="-128"/>
              </a:rPr>
              <a:t>料理を献立に取り入れる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朝市</a:t>
            </a:r>
            <a:r>
              <a:rPr lang="ja-JP" altLang="en-US" sz="900" dirty="0">
                <a:solidFill>
                  <a:srgbClr val="000000"/>
                </a:solidFill>
                <a:latin typeface="ＭＳ ゴシック" pitchFamily="49" charset="-128"/>
                <a:ea typeface="HG丸ｺﾞｼｯｸM-PRO" pitchFamily="50" charset="-128"/>
              </a:rPr>
              <a:t>を利用する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家庭</a:t>
            </a:r>
            <a:r>
              <a:rPr lang="ja-JP" altLang="en-US" sz="900" dirty="0">
                <a:solidFill>
                  <a:srgbClr val="000000"/>
                </a:solidFill>
                <a:latin typeface="ＭＳ ゴシック" pitchFamily="49" charset="-128"/>
                <a:ea typeface="HG丸ｺﾞｼｯｸM-PRO" pitchFamily="50" charset="-128"/>
              </a:rPr>
              <a:t>菜園などで土と親しむ</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収穫</a:t>
            </a:r>
            <a:r>
              <a:rPr lang="ja-JP" altLang="en-US" sz="900" dirty="0">
                <a:solidFill>
                  <a:srgbClr val="000000"/>
                </a:solidFill>
                <a:latin typeface="ＭＳ ゴシック" pitchFamily="49" charset="-128"/>
                <a:ea typeface="HG丸ｺﾞｼｯｸM-PRO" pitchFamily="50" charset="-128"/>
              </a:rPr>
              <a:t>祭等のイベントに参加する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生産者</a:t>
            </a:r>
            <a:r>
              <a:rPr lang="ja-JP" altLang="en-US" sz="900" dirty="0">
                <a:solidFill>
                  <a:srgbClr val="000000"/>
                </a:solidFill>
                <a:latin typeface="ＭＳ ゴシック" pitchFamily="49" charset="-128"/>
                <a:ea typeface="HG丸ｺﾞｼｯｸM-PRO" pitchFamily="50" charset="-128"/>
              </a:rPr>
              <a:t>と知り合いになる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食べ物</a:t>
            </a:r>
            <a:r>
              <a:rPr lang="ja-JP" altLang="en-US" sz="900" dirty="0">
                <a:solidFill>
                  <a:srgbClr val="000000"/>
                </a:solidFill>
                <a:latin typeface="ＭＳ ゴシック" pitchFamily="49" charset="-128"/>
                <a:ea typeface="HG丸ｺﾞｼｯｸM-PRO" pitchFamily="50" charset="-128"/>
              </a:rPr>
              <a:t>は近くの店で買う</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水</a:t>
            </a:r>
            <a:r>
              <a:rPr lang="ja-JP" altLang="en-US" sz="900" dirty="0">
                <a:solidFill>
                  <a:srgbClr val="000000"/>
                </a:solidFill>
                <a:latin typeface="ＭＳ ゴシック" pitchFamily="49" charset="-128"/>
                <a:ea typeface="HG丸ｺﾞｼｯｸM-PRO" pitchFamily="50" charset="-128"/>
              </a:rPr>
              <a:t>を汚さないことや食べ残しによる安易な食品の廃棄をしない</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地場</a:t>
            </a:r>
            <a:r>
              <a:rPr lang="ja-JP" altLang="en-US" sz="900" dirty="0">
                <a:solidFill>
                  <a:srgbClr val="000000"/>
                </a:solidFill>
                <a:latin typeface="ＭＳ ゴシック" pitchFamily="49" charset="-128"/>
                <a:ea typeface="HG丸ｺﾞｼｯｸM-PRO" pitchFamily="50" charset="-128"/>
              </a:rPr>
              <a:t>産物を積極的に日常で使う</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地場</a:t>
            </a:r>
            <a:r>
              <a:rPr lang="ja-JP" altLang="en-US" sz="900" dirty="0">
                <a:solidFill>
                  <a:srgbClr val="000000"/>
                </a:solidFill>
                <a:latin typeface="ＭＳ ゴシック" pitchFamily="49" charset="-128"/>
                <a:ea typeface="HG丸ｺﾞｼｯｸM-PRO" pitchFamily="50" charset="-128"/>
              </a:rPr>
              <a:t>産物を使った料理や郷土料理を家庭でも実践し、食文化の伝承に</a:t>
            </a:r>
            <a:r>
              <a:rPr lang="ja-JP" altLang="en-US" sz="900" dirty="0" smtClean="0">
                <a:solidFill>
                  <a:srgbClr val="000000"/>
                </a:solidFill>
                <a:latin typeface="ＭＳ ゴシック" pitchFamily="49" charset="-128"/>
                <a:ea typeface="HG丸ｺﾞｼｯｸM-PRO" pitchFamily="50" charset="-128"/>
              </a:rPr>
              <a:t>つなげる</a:t>
            </a:r>
            <a:r>
              <a:rPr lang="en-US" altLang="ja-JP" sz="900" dirty="0" smtClean="0">
                <a:solidFill>
                  <a:srgbClr val="000000"/>
                </a:solidFill>
                <a:latin typeface="ＭＳ ゴシック" pitchFamily="49" charset="-128"/>
                <a:ea typeface="HG丸ｺﾞｼｯｸM-PRO" pitchFamily="50" charset="-128"/>
              </a:rPr>
              <a:t/>
            </a:r>
            <a:br>
              <a:rPr lang="en-US" altLang="ja-JP" sz="900" dirty="0" smtClean="0">
                <a:solidFill>
                  <a:srgbClr val="000000"/>
                </a:solidFill>
                <a:latin typeface="ＭＳ ゴシック" pitchFamily="49" charset="-128"/>
                <a:ea typeface="HG丸ｺﾞｼｯｸM-PRO" pitchFamily="50" charset="-128"/>
              </a:rPr>
            </a:br>
            <a:r>
              <a:rPr lang="en-US" altLang="ja-JP" sz="900" dirty="0">
                <a:solidFill>
                  <a:srgbClr val="000000"/>
                </a:solidFill>
                <a:latin typeface="ＭＳ ゴシック" pitchFamily="49" charset="-128"/>
                <a:ea typeface="HG丸ｺﾞｼｯｸM-PRO" pitchFamily="50" charset="-128"/>
              </a:rPr>
              <a:t/>
            </a:r>
            <a:br>
              <a:rPr lang="en-US" altLang="ja-JP" sz="900" dirty="0">
                <a:solidFill>
                  <a:srgbClr val="000000"/>
                </a:solidFill>
                <a:latin typeface="ＭＳ ゴシック" pitchFamily="49" charset="-128"/>
                <a:ea typeface="HG丸ｺﾞｼｯｸM-PRO" pitchFamily="50" charset="-128"/>
              </a:rPr>
            </a:br>
            <a:r>
              <a:rPr lang="ja-JP" altLang="en-US" sz="900" dirty="0" smtClean="0">
                <a:solidFill>
                  <a:srgbClr val="000000"/>
                </a:solidFill>
                <a:latin typeface="ＭＳ ゴシック" pitchFamily="49" charset="-128"/>
                <a:ea typeface="HG丸ｺﾞｼｯｸM-PRO" pitchFamily="50" charset="-128"/>
              </a:rPr>
              <a:t>たでずし↓</a:t>
            </a:r>
            <a:endParaRPr lang="en-US" altLang="ja-JP" sz="900" dirty="0" smtClean="0">
              <a:solidFill>
                <a:srgbClr val="000000"/>
              </a:solidFill>
              <a:latin typeface="ＭＳ ゴシック" pitchFamily="49" charset="-128"/>
              <a:ea typeface="HG丸ｺﾞｼｯｸM-PRO" pitchFamily="50" charset="-128"/>
            </a:endParaRPr>
          </a:p>
        </p:txBody>
      </p:sp>
      <p:sp>
        <p:nvSpPr>
          <p:cNvPr id="50" name="Text Box 22"/>
          <p:cNvSpPr>
            <a:spLocks noChangeArrowheads="1"/>
          </p:cNvSpPr>
          <p:nvPr/>
        </p:nvSpPr>
        <p:spPr bwMode="auto">
          <a:xfrm>
            <a:off x="4690996" y="4876800"/>
            <a:ext cx="2124141" cy="4876800"/>
          </a:xfrm>
          <a:prstGeom prst="rect">
            <a:avLst/>
          </a:prstGeom>
          <a:solidFill>
            <a:srgbClr val="CCECFF"/>
          </a:solidFill>
          <a:ln w="38100">
            <a:solidFill>
              <a:srgbClr val="00B0F0"/>
            </a:solidFill>
            <a:miter lim="800000"/>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家庭</a:t>
            </a:r>
            <a:r>
              <a:rPr lang="ja-JP" altLang="en-US" sz="900" dirty="0">
                <a:solidFill>
                  <a:srgbClr val="000000"/>
                </a:solidFill>
                <a:latin typeface="ＭＳ ゴシック" pitchFamily="49" charset="-128"/>
                <a:ea typeface="HG丸ｺﾞｼｯｸM-PRO" pitchFamily="50" charset="-128"/>
              </a:rPr>
              <a:t>でのしつけや食の重要性についての啓発を行う</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家族</a:t>
            </a:r>
            <a:r>
              <a:rPr lang="ja-JP" altLang="en-US" sz="900" dirty="0">
                <a:solidFill>
                  <a:srgbClr val="000000"/>
                </a:solidFill>
                <a:latin typeface="ＭＳ ゴシック" pitchFamily="49" charset="-128"/>
                <a:ea typeface="HG丸ｺﾞｼｯｸM-PRO" pitchFamily="50" charset="-128"/>
              </a:rPr>
              <a:t>や友人などと楽しく食事をとるようにする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可能</a:t>
            </a:r>
            <a:r>
              <a:rPr lang="ja-JP" altLang="en-US" sz="900" dirty="0">
                <a:solidFill>
                  <a:srgbClr val="000000"/>
                </a:solidFill>
                <a:latin typeface="ＭＳ ゴシック" pitchFamily="49" charset="-128"/>
                <a:ea typeface="HG丸ｺﾞｼｯｸM-PRO" pitchFamily="50" charset="-128"/>
              </a:rPr>
              <a:t>な限り家族そろって食事する時間をつくる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大勢</a:t>
            </a:r>
            <a:r>
              <a:rPr lang="ja-JP" altLang="en-US" sz="900" dirty="0">
                <a:solidFill>
                  <a:srgbClr val="000000"/>
                </a:solidFill>
                <a:latin typeface="ＭＳ ゴシック" pitchFamily="49" charset="-128"/>
                <a:ea typeface="HG丸ｺﾞｼｯｸM-PRO" pitchFamily="50" charset="-128"/>
              </a:rPr>
              <a:t>で食べる献立（鍋料理やお好み焼きなど）を活用する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家族</a:t>
            </a:r>
            <a:r>
              <a:rPr lang="ja-JP" altLang="en-US" sz="900" dirty="0">
                <a:solidFill>
                  <a:srgbClr val="000000"/>
                </a:solidFill>
                <a:latin typeface="ＭＳ ゴシック" pitchFamily="49" charset="-128"/>
                <a:ea typeface="HG丸ｺﾞｼｯｸM-PRO" pitchFamily="50" charset="-128"/>
              </a:rPr>
              <a:t>の記念日などで食を通して祝い、絆を深める機会をつくる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可能</a:t>
            </a:r>
            <a:r>
              <a:rPr lang="ja-JP" altLang="en-US" sz="900" dirty="0">
                <a:solidFill>
                  <a:srgbClr val="000000"/>
                </a:solidFill>
                <a:latin typeface="ＭＳ ゴシック" pitchFamily="49" charset="-128"/>
                <a:ea typeface="HG丸ｺﾞｼｯｸM-PRO" pitchFamily="50" charset="-128"/>
              </a:rPr>
              <a:t>な限り日頃から手づくりをして、家庭の味を伝えていく</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大人</a:t>
            </a:r>
            <a:r>
              <a:rPr lang="ja-JP" altLang="en-US" sz="900" dirty="0">
                <a:solidFill>
                  <a:srgbClr val="000000"/>
                </a:solidFill>
                <a:latin typeface="ＭＳ ゴシック" pitchFamily="49" charset="-128"/>
                <a:ea typeface="HG丸ｺﾞｼｯｸM-PRO" pitchFamily="50" charset="-128"/>
              </a:rPr>
              <a:t>が好き嫌いしない姿を子どもに見せる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家族</a:t>
            </a:r>
            <a:r>
              <a:rPr lang="ja-JP" altLang="en-US" sz="900" dirty="0">
                <a:solidFill>
                  <a:srgbClr val="000000"/>
                </a:solidFill>
                <a:latin typeface="ＭＳ ゴシック" pitchFamily="49" charset="-128"/>
                <a:ea typeface="HG丸ｺﾞｼｯｸM-PRO" pitchFamily="50" charset="-128"/>
              </a:rPr>
              <a:t>で献立を考えたり、料理や買い物をしたりする機会をつくり、食への関心を高める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正しい</a:t>
            </a:r>
            <a:r>
              <a:rPr lang="ja-JP" altLang="en-US" sz="900" dirty="0">
                <a:solidFill>
                  <a:srgbClr val="000000"/>
                </a:solidFill>
                <a:latin typeface="ＭＳ ゴシック" pitchFamily="49" charset="-128"/>
                <a:ea typeface="HG丸ｺﾞｼｯｸM-PRO" pitchFamily="50" charset="-128"/>
              </a:rPr>
              <a:t>箸の持ち方や、食事のあいさつなど、マナーを身につける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外食</a:t>
            </a:r>
            <a:r>
              <a:rPr lang="ja-JP" altLang="en-US" sz="900" dirty="0">
                <a:solidFill>
                  <a:srgbClr val="000000"/>
                </a:solidFill>
                <a:latin typeface="ＭＳ ゴシック" pitchFamily="49" charset="-128"/>
                <a:ea typeface="HG丸ｺﾞｼｯｸM-PRO" pitchFamily="50" charset="-128"/>
              </a:rPr>
              <a:t>や中食の時は自分の箸を使う</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地域</a:t>
            </a:r>
            <a:r>
              <a:rPr lang="ja-JP" altLang="en-US" sz="900" dirty="0">
                <a:solidFill>
                  <a:srgbClr val="000000"/>
                </a:solidFill>
                <a:latin typeface="ＭＳ ゴシック" pitchFamily="49" charset="-128"/>
                <a:ea typeface="HG丸ｺﾞｼｯｸM-PRO" pitchFamily="50" charset="-128"/>
              </a:rPr>
              <a:t>の行事に積極的に参加し、行事食にふれる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正月</a:t>
            </a:r>
            <a:r>
              <a:rPr lang="ja-JP" altLang="en-US" sz="900" dirty="0">
                <a:solidFill>
                  <a:srgbClr val="000000"/>
                </a:solidFill>
                <a:latin typeface="ＭＳ ゴシック" pitchFamily="49" charset="-128"/>
                <a:ea typeface="HG丸ｺﾞｼｯｸM-PRO" pitchFamily="50" charset="-128"/>
              </a:rPr>
              <a:t>料理などの行事食を作り、季節感のある料理や日本の伝統にふれる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食育</a:t>
            </a:r>
            <a:r>
              <a:rPr lang="ja-JP" altLang="en-US" sz="900" dirty="0">
                <a:solidFill>
                  <a:srgbClr val="000000"/>
                </a:solidFill>
                <a:latin typeface="ＭＳ ゴシック" pitchFamily="49" charset="-128"/>
                <a:ea typeface="HG丸ｺﾞｼｯｸM-PRO" pitchFamily="50" charset="-128"/>
              </a:rPr>
              <a:t>推進の活動に参加する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食育</a:t>
            </a:r>
            <a:r>
              <a:rPr lang="ja-JP" altLang="en-US" sz="900" dirty="0">
                <a:solidFill>
                  <a:srgbClr val="000000"/>
                </a:solidFill>
                <a:latin typeface="ＭＳ ゴシック" pitchFamily="49" charset="-128"/>
                <a:ea typeface="HG丸ｺﾞｼｯｸM-PRO" pitchFamily="50" charset="-128"/>
              </a:rPr>
              <a:t>の情報を収集し活用する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家庭</a:t>
            </a:r>
            <a:r>
              <a:rPr lang="ja-JP" altLang="en-US" sz="900" dirty="0">
                <a:solidFill>
                  <a:srgbClr val="000000"/>
                </a:solidFill>
                <a:latin typeface="ＭＳ ゴシック" pitchFamily="49" charset="-128"/>
                <a:ea typeface="HG丸ｺﾞｼｯｸM-PRO" pitchFamily="50" charset="-128"/>
              </a:rPr>
              <a:t>で食べ物の話をする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一人</a:t>
            </a:r>
            <a:r>
              <a:rPr lang="ja-JP" altLang="en-US" sz="900" dirty="0">
                <a:solidFill>
                  <a:srgbClr val="000000"/>
                </a:solidFill>
                <a:latin typeface="ＭＳ ゴシック" pitchFamily="49" charset="-128"/>
                <a:ea typeface="HG丸ｺﾞｼｯｸM-PRO" pitchFamily="50" charset="-128"/>
              </a:rPr>
              <a:t>ひとりが「自分の食」について振り返り日常的に食育を意識した生活に努める</a:t>
            </a:r>
          </a:p>
          <a:p>
            <a:pPr marL="171450" indent="-171450" eaLnBrk="1" hangingPunct="1">
              <a:lnSpc>
                <a:spcPct val="104000"/>
              </a:lnSpc>
              <a:spcBef>
                <a:spcPts val="0"/>
              </a:spcBef>
              <a:spcAft>
                <a:spcPts val="0"/>
              </a:spcAft>
              <a:buFont typeface="Arial" panose="020B0604020202020204" pitchFamily="34" charset="0"/>
              <a:buChar char="•"/>
            </a:pPr>
            <a:r>
              <a:rPr lang="ja-JP" altLang="en-US" sz="900" dirty="0" smtClean="0">
                <a:solidFill>
                  <a:srgbClr val="000000"/>
                </a:solidFill>
                <a:latin typeface="ＭＳ ゴシック" pitchFamily="49" charset="-128"/>
                <a:ea typeface="HG丸ｺﾞｼｯｸM-PRO" pitchFamily="50" charset="-128"/>
              </a:rPr>
              <a:t>「</a:t>
            </a:r>
            <a:r>
              <a:rPr lang="ja-JP" altLang="en-US" sz="900" dirty="0">
                <a:solidFill>
                  <a:srgbClr val="000000"/>
                </a:solidFill>
                <a:latin typeface="ＭＳ ゴシック" pitchFamily="49" charset="-128"/>
                <a:ea typeface="HG丸ｺﾞｼｯｸM-PRO" pitchFamily="50" charset="-128"/>
              </a:rPr>
              <a:t>食育の</a:t>
            </a:r>
            <a:r>
              <a:rPr lang="ja-JP" altLang="en-US" sz="900" dirty="0" smtClean="0">
                <a:solidFill>
                  <a:srgbClr val="000000"/>
                </a:solidFill>
                <a:latin typeface="ＭＳ ゴシック" pitchFamily="49" charset="-128"/>
                <a:ea typeface="HG丸ｺﾞｼｯｸM-PRO" pitchFamily="50" charset="-128"/>
              </a:rPr>
              <a:t>日（</a:t>
            </a:r>
            <a:r>
              <a:rPr lang="en-US" altLang="ja-JP" sz="900" dirty="0" smtClean="0">
                <a:solidFill>
                  <a:srgbClr val="000000"/>
                </a:solidFill>
                <a:latin typeface="ＭＳ ゴシック" pitchFamily="49" charset="-128"/>
                <a:ea typeface="HG丸ｺﾞｼｯｸM-PRO" pitchFamily="50" charset="-128"/>
              </a:rPr>
              <a:t>19</a:t>
            </a:r>
            <a:r>
              <a:rPr lang="ja-JP" altLang="en-US" sz="900" dirty="0" smtClean="0">
                <a:solidFill>
                  <a:srgbClr val="000000"/>
                </a:solidFill>
                <a:latin typeface="ＭＳ ゴシック" pitchFamily="49" charset="-128"/>
                <a:ea typeface="HG丸ｺﾞｼｯｸM-PRO" pitchFamily="50" charset="-128"/>
              </a:rPr>
              <a:t>日）」</a:t>
            </a:r>
            <a:r>
              <a:rPr lang="ja-JP" altLang="en-US" sz="900" dirty="0">
                <a:solidFill>
                  <a:srgbClr val="000000"/>
                </a:solidFill>
                <a:latin typeface="ＭＳ ゴシック" pitchFamily="49" charset="-128"/>
                <a:ea typeface="HG丸ｺﾞｼｯｸM-PRO" pitchFamily="50" charset="-128"/>
              </a:rPr>
              <a:t>や「食育</a:t>
            </a:r>
            <a:r>
              <a:rPr lang="ja-JP" altLang="en-US" sz="900" dirty="0" smtClean="0">
                <a:solidFill>
                  <a:srgbClr val="000000"/>
                </a:solidFill>
                <a:latin typeface="ＭＳ ゴシック" pitchFamily="49" charset="-128"/>
                <a:ea typeface="HG丸ｺﾞｼｯｸM-PRO" pitchFamily="50" charset="-128"/>
              </a:rPr>
              <a:t>月間（</a:t>
            </a:r>
            <a:r>
              <a:rPr lang="en-US" altLang="ja-JP" sz="900" dirty="0" smtClean="0">
                <a:solidFill>
                  <a:srgbClr val="000000"/>
                </a:solidFill>
                <a:latin typeface="ＭＳ ゴシック" pitchFamily="49" charset="-128"/>
                <a:ea typeface="HG丸ｺﾞｼｯｸM-PRO" pitchFamily="50" charset="-128"/>
              </a:rPr>
              <a:t>6</a:t>
            </a:r>
            <a:r>
              <a:rPr lang="ja-JP" altLang="en-US" sz="900" dirty="0" smtClean="0">
                <a:solidFill>
                  <a:srgbClr val="000000"/>
                </a:solidFill>
                <a:latin typeface="ＭＳ ゴシック" pitchFamily="49" charset="-128"/>
                <a:ea typeface="HG丸ｺﾞｼｯｸM-PRO" pitchFamily="50" charset="-128"/>
              </a:rPr>
              <a:t>月）」</a:t>
            </a:r>
            <a:r>
              <a:rPr lang="ja-JP" altLang="en-US" sz="900" dirty="0">
                <a:solidFill>
                  <a:srgbClr val="000000"/>
                </a:solidFill>
                <a:latin typeface="ＭＳ ゴシック" pitchFamily="49" charset="-128"/>
                <a:ea typeface="HG丸ｺﾞｼｯｸM-PRO" pitchFamily="50" charset="-128"/>
              </a:rPr>
              <a:t>を活用して、家庭で食育を実践する</a:t>
            </a:r>
          </a:p>
        </p:txBody>
      </p:sp>
      <p:sp>
        <p:nvSpPr>
          <p:cNvPr id="51" name="Line 21"/>
          <p:cNvSpPr>
            <a:spLocks noChangeShapeType="1"/>
          </p:cNvSpPr>
          <p:nvPr/>
        </p:nvSpPr>
        <p:spPr bwMode="auto">
          <a:xfrm>
            <a:off x="1589087" y="4533106"/>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2" name="Line 20"/>
          <p:cNvSpPr>
            <a:spLocks noChangeShapeType="1"/>
          </p:cNvSpPr>
          <p:nvPr/>
        </p:nvSpPr>
        <p:spPr bwMode="auto">
          <a:xfrm>
            <a:off x="5753066" y="4533106"/>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3" name="Line 19"/>
          <p:cNvSpPr>
            <a:spLocks noChangeShapeType="1"/>
          </p:cNvSpPr>
          <p:nvPr/>
        </p:nvSpPr>
        <p:spPr bwMode="auto">
          <a:xfrm>
            <a:off x="3650439" y="4533106"/>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5" name="Line 34"/>
          <p:cNvSpPr>
            <a:spLocks noChangeShapeType="1"/>
          </p:cNvSpPr>
          <p:nvPr/>
        </p:nvSpPr>
        <p:spPr bwMode="auto">
          <a:xfrm>
            <a:off x="1589087" y="1028700"/>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6" name="Line 33"/>
          <p:cNvSpPr>
            <a:spLocks noChangeShapeType="1"/>
          </p:cNvSpPr>
          <p:nvPr/>
        </p:nvSpPr>
        <p:spPr bwMode="auto">
          <a:xfrm>
            <a:off x="3691714" y="1028700"/>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7" name="Line 32"/>
          <p:cNvSpPr>
            <a:spLocks noChangeShapeType="1"/>
          </p:cNvSpPr>
          <p:nvPr/>
        </p:nvSpPr>
        <p:spPr bwMode="auto">
          <a:xfrm>
            <a:off x="5753066" y="1028700"/>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8" name="Text Box 31"/>
          <p:cNvSpPr>
            <a:spLocks noChangeArrowheads="1"/>
          </p:cNvSpPr>
          <p:nvPr/>
        </p:nvSpPr>
        <p:spPr bwMode="auto">
          <a:xfrm>
            <a:off x="373667" y="431801"/>
            <a:ext cx="6441469" cy="820737"/>
          </a:xfrm>
          <a:prstGeom prst="rect">
            <a:avLst/>
          </a:prstGeom>
          <a:solidFill>
            <a:srgbClr val="FFFF99"/>
          </a:solidFill>
          <a:ln w="38100">
            <a:solidFill>
              <a:srgbClr val="FFC000"/>
            </a:solidFill>
            <a:miter lim="800000"/>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ts val="500"/>
              </a:spcBef>
              <a:spcAft>
                <a:spcPts val="500"/>
              </a:spcAft>
            </a:pPr>
            <a:r>
              <a:rPr lang="en-US" altLang="ja-JP" sz="800" dirty="0">
                <a:solidFill>
                  <a:srgbClr val="000000"/>
                </a:solidFill>
                <a:latin typeface="ＭＳ ゴシック" pitchFamily="49" charset="-128"/>
                <a:ea typeface="HG丸ｺﾞｼｯｸM-PRO" pitchFamily="50" charset="-128"/>
              </a:rPr>
              <a:t/>
            </a:r>
            <a:br>
              <a:rPr lang="en-US" altLang="ja-JP" sz="8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家族みんなが新鮮で安全な地場産物を使った料理の並ぶ食卓を囲み、</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生涯にわたって健康で心豊かな生活が送れるまち</a:t>
            </a:r>
            <a:endParaRPr lang="ja-JP" altLang="en-US" sz="1200" dirty="0">
              <a:ea typeface="HG丸ｺﾞｼｯｸM-PRO" pitchFamily="50" charset="-128"/>
            </a:endParaRPr>
          </a:p>
        </p:txBody>
      </p:sp>
      <p:sp>
        <p:nvSpPr>
          <p:cNvPr id="3079" name="Text Box 4"/>
          <p:cNvSpPr txBox="1">
            <a:spLocks noChangeArrowheads="1"/>
          </p:cNvSpPr>
          <p:nvPr/>
        </p:nvSpPr>
        <p:spPr bwMode="auto">
          <a:xfrm>
            <a:off x="1673225" y="57151"/>
            <a:ext cx="3406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b="1">
                <a:latin typeface="HG丸ｺﾞｼｯｸM-PRO" pitchFamily="50" charset="-128"/>
                <a:ea typeface="HG丸ｺﾞｼｯｸM-PRO" pitchFamily="50" charset="-128"/>
              </a:rPr>
              <a:t>野洲市食育推進計画（第２次）</a:t>
            </a:r>
          </a:p>
        </p:txBody>
      </p:sp>
      <p:sp>
        <p:nvSpPr>
          <p:cNvPr id="3080" name="Text Box 5"/>
          <p:cNvSpPr txBox="1">
            <a:spLocks noChangeArrowheads="1"/>
          </p:cNvSpPr>
          <p:nvPr/>
        </p:nvSpPr>
        <p:spPr bwMode="auto">
          <a:xfrm>
            <a:off x="5559425" y="42863"/>
            <a:ext cx="1255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b="1">
                <a:latin typeface="HG丸ｺﾞｼｯｸM-PRO" pitchFamily="50" charset="-128"/>
                <a:ea typeface="HG丸ｺﾞｼｯｸM-PRO" pitchFamily="50" charset="-128"/>
              </a:rPr>
              <a:t>&lt;&lt;</a:t>
            </a:r>
            <a:r>
              <a:rPr lang="ja-JP" altLang="en-US" b="1">
                <a:latin typeface="HG丸ｺﾞｼｯｸM-PRO" pitchFamily="50" charset="-128"/>
                <a:ea typeface="HG丸ｺﾞｼｯｸM-PRO" pitchFamily="50" charset="-128"/>
              </a:rPr>
              <a:t>概要版</a:t>
            </a:r>
            <a:r>
              <a:rPr lang="en-US" altLang="ja-JP" b="1">
                <a:latin typeface="HG丸ｺﾞｼｯｸM-PRO" pitchFamily="50" charset="-128"/>
                <a:ea typeface="HG丸ｺﾞｼｯｸM-PRO" pitchFamily="50" charset="-128"/>
              </a:rPr>
              <a:t>&gt;&gt;</a:t>
            </a:r>
          </a:p>
        </p:txBody>
      </p:sp>
      <p:sp>
        <p:nvSpPr>
          <p:cNvPr id="3084" name="Text Box 29"/>
          <p:cNvSpPr>
            <a:spLocks noChangeArrowheads="1"/>
          </p:cNvSpPr>
          <p:nvPr/>
        </p:nvSpPr>
        <p:spPr bwMode="auto">
          <a:xfrm>
            <a:off x="373667" y="1400175"/>
            <a:ext cx="2383819" cy="820738"/>
          </a:xfrm>
          <a:prstGeom prst="rect">
            <a:avLst/>
          </a:prstGeom>
          <a:solidFill>
            <a:srgbClr val="FFCCFF"/>
          </a:solidFill>
          <a:ln w="38100">
            <a:solidFill>
              <a:srgbClr val="FF99FF"/>
            </a:solidFill>
            <a:miter lim="800000"/>
            <a:headEnd/>
            <a:tailEnd/>
          </a:ln>
        </p:spPr>
        <p:txBody>
          <a:bodyPr lIns="74295" tIns="8890" rIns="74295" bIns="8890"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96000"/>
              </a:lnSpc>
              <a:spcBef>
                <a:spcPts val="500"/>
              </a:spcBef>
              <a:spcAft>
                <a:spcPts val="500"/>
              </a:spcAft>
            </a:pPr>
            <a:r>
              <a:rPr lang="ja-JP" altLang="en-US" sz="1200" dirty="0">
                <a:solidFill>
                  <a:srgbClr val="000000"/>
                </a:solidFill>
                <a:latin typeface="ＭＳ ゴシック" pitchFamily="49" charset="-128"/>
                <a:ea typeface="HG丸ｺﾞｼｯｸM-PRO" pitchFamily="50" charset="-128"/>
              </a:rPr>
              <a:t>おいしいね　</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早寝　早起き　朝ごはん</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～夕食は野菜多めに腹八分目～</a:t>
            </a:r>
            <a:endParaRPr lang="ja-JP" altLang="en-US" sz="1200" dirty="0">
              <a:ea typeface="HG丸ｺﾞｼｯｸM-PRO" pitchFamily="50" charset="-128"/>
            </a:endParaRPr>
          </a:p>
        </p:txBody>
      </p:sp>
      <p:sp>
        <p:nvSpPr>
          <p:cNvPr id="3085" name="Text Box 28"/>
          <p:cNvSpPr>
            <a:spLocks noChangeArrowheads="1"/>
          </p:cNvSpPr>
          <p:nvPr/>
        </p:nvSpPr>
        <p:spPr bwMode="auto">
          <a:xfrm>
            <a:off x="23812" y="1400175"/>
            <a:ext cx="349250" cy="820738"/>
          </a:xfrm>
          <a:prstGeom prst="rect">
            <a:avLst/>
          </a:prstGeom>
          <a:noFill/>
          <a:ln w="38100">
            <a:solidFill>
              <a:srgbClr val="FFC000"/>
            </a:solidFill>
            <a:miter lim="800000"/>
            <a:headEnd/>
            <a:tailEnd/>
          </a:ln>
        </p:spPr>
        <p:txBody>
          <a:bodyPr vert="eaVert" lIns="74295" tIns="8890" rIns="74295" bIns="8890" anchor="ctr" anchorCtr="1"/>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104000"/>
              </a:lnSpc>
              <a:spcBef>
                <a:spcPts val="500"/>
              </a:spcBef>
              <a:spcAft>
                <a:spcPts val="500"/>
              </a:spcAft>
            </a:pPr>
            <a:r>
              <a:rPr lang="ja-JP" altLang="en-US" sz="1200" b="1">
                <a:solidFill>
                  <a:srgbClr val="000000"/>
                </a:solidFill>
                <a:latin typeface="ＭＳ ゴシック" pitchFamily="49" charset="-128"/>
                <a:ea typeface="HG丸ｺﾞｼｯｸM-PRO" pitchFamily="50" charset="-128"/>
              </a:rPr>
              <a:t>重点目標</a:t>
            </a:r>
            <a:endParaRPr lang="ja-JP" altLang="en-US" sz="1200" b="1">
              <a:ea typeface="HG丸ｺﾞｼｯｸM-PRO" pitchFamily="50" charset="-128"/>
            </a:endParaRPr>
          </a:p>
        </p:txBody>
      </p:sp>
      <p:sp>
        <p:nvSpPr>
          <p:cNvPr id="3086" name="Text Box 27"/>
          <p:cNvSpPr>
            <a:spLocks noChangeArrowheads="1"/>
          </p:cNvSpPr>
          <p:nvPr/>
        </p:nvSpPr>
        <p:spPr bwMode="auto">
          <a:xfrm>
            <a:off x="2886042" y="1400175"/>
            <a:ext cx="1676400" cy="820738"/>
          </a:xfrm>
          <a:prstGeom prst="rect">
            <a:avLst/>
          </a:prstGeom>
          <a:solidFill>
            <a:srgbClr val="CCFF99"/>
          </a:solidFill>
          <a:ln w="38100">
            <a:solidFill>
              <a:srgbClr val="92D050"/>
            </a:solidFill>
            <a:miter lim="800000"/>
            <a:headEnd/>
            <a:tailEnd/>
          </a:ln>
        </p:spPr>
        <p:txBody>
          <a:bodyPr lIns="74295" tIns="8890" rIns="74295" bIns="8890"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ja-JP" altLang="en-US" sz="1200" dirty="0">
                <a:solidFill>
                  <a:srgbClr val="000000"/>
                </a:solidFill>
                <a:latin typeface="ＭＳ ゴシック" pitchFamily="49" charset="-128"/>
                <a:ea typeface="HG丸ｺﾞｼｯｸM-PRO" pitchFamily="50" charset="-128"/>
              </a:rPr>
              <a:t>やすのが</a:t>
            </a:r>
            <a:r>
              <a:rPr lang="ja-JP" altLang="en-US" sz="1200" dirty="0" err="1">
                <a:solidFill>
                  <a:srgbClr val="000000"/>
                </a:solidFill>
                <a:latin typeface="ＭＳ ゴシック" pitchFamily="49" charset="-128"/>
                <a:ea typeface="HG丸ｺﾞｼｯｸM-PRO" pitchFamily="50" charset="-128"/>
              </a:rPr>
              <a:t>ええやん</a:t>
            </a:r>
            <a:r>
              <a:rPr lang="ja-JP" altLang="en-US" sz="1200" dirty="0">
                <a:solidFill>
                  <a:srgbClr val="000000"/>
                </a:solidFill>
                <a:latin typeface="ＭＳ ゴシック" pitchFamily="49" charset="-128"/>
                <a:ea typeface="HG丸ｺﾞｼｯｸM-PRO" pitchFamily="50" charset="-128"/>
              </a:rPr>
              <a:t>！</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地産地消で</a:t>
            </a:r>
            <a:br>
              <a:rPr lang="ja-JP" altLang="en-US" sz="1200" dirty="0">
                <a:solidFill>
                  <a:srgbClr val="000000"/>
                </a:solidFill>
                <a:latin typeface="ＭＳ ゴシック" pitchFamily="49" charset="-128"/>
                <a:ea typeface="HG丸ｺﾞｼｯｸM-PRO" pitchFamily="50" charset="-128"/>
              </a:rPr>
            </a:br>
            <a:r>
              <a:rPr lang="ja-JP" altLang="en-US" sz="1200" dirty="0" err="1">
                <a:solidFill>
                  <a:srgbClr val="000000"/>
                </a:solidFill>
                <a:latin typeface="ＭＳ ゴシック" pitchFamily="49" charset="-128"/>
                <a:ea typeface="HG丸ｺﾞｼｯｸM-PRO" pitchFamily="50" charset="-128"/>
              </a:rPr>
              <a:t>い</a:t>
            </a:r>
            <a:r>
              <a:rPr lang="ja-JP" altLang="en-US" sz="1200" dirty="0">
                <a:solidFill>
                  <a:srgbClr val="000000"/>
                </a:solidFill>
                <a:latin typeface="ＭＳ ゴシック" pitchFamily="49" charset="-128"/>
                <a:ea typeface="HG丸ｺﾞｼｯｸM-PRO" pitchFamily="50" charset="-128"/>
              </a:rPr>
              <a:t>ただきま～す</a:t>
            </a:r>
            <a:endParaRPr lang="ja-JP" altLang="en-US" sz="1200" dirty="0">
              <a:ea typeface="HG丸ｺﾞｼｯｸM-PRO" pitchFamily="50" charset="-128"/>
            </a:endParaRPr>
          </a:p>
        </p:txBody>
      </p:sp>
      <p:sp>
        <p:nvSpPr>
          <p:cNvPr id="3087" name="Text Box 26"/>
          <p:cNvSpPr>
            <a:spLocks noChangeArrowheads="1"/>
          </p:cNvSpPr>
          <p:nvPr/>
        </p:nvSpPr>
        <p:spPr bwMode="auto">
          <a:xfrm>
            <a:off x="4690996" y="1400175"/>
            <a:ext cx="2124141" cy="820738"/>
          </a:xfrm>
          <a:prstGeom prst="rect">
            <a:avLst/>
          </a:prstGeom>
          <a:solidFill>
            <a:srgbClr val="CCECFF"/>
          </a:solidFill>
          <a:ln w="38100">
            <a:solidFill>
              <a:srgbClr val="00B0F0"/>
            </a:solidFill>
            <a:miter lim="800000"/>
            <a:headEnd/>
            <a:tailEnd/>
          </a:ln>
        </p:spPr>
        <p:txBody>
          <a:bodyPr lIns="74295" tIns="8890" rIns="74295" bIns="8890"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ja-JP" altLang="en-US" sz="1200" dirty="0">
                <a:solidFill>
                  <a:srgbClr val="000000"/>
                </a:solidFill>
                <a:latin typeface="ＭＳ ゴシック" pitchFamily="49" charset="-128"/>
                <a:ea typeface="HG丸ｺﾞｼｯｸM-PRO" pitchFamily="50" charset="-128"/>
              </a:rPr>
              <a:t>食卓に彩りを　</a:t>
            </a:r>
            <a:r>
              <a:rPr lang="ja-JP" altLang="en-US" sz="1200" dirty="0">
                <a:latin typeface="ＭＳ Ｐゴシック" pitchFamily="50" charset="-128"/>
                <a:ea typeface="HG丸ｺﾞｼｯｸM-PRO" pitchFamily="50" charset="-128"/>
              </a:rPr>
              <a:t/>
            </a:r>
            <a:br>
              <a:rPr lang="ja-JP" altLang="en-US" sz="1200" dirty="0">
                <a:latin typeface="ＭＳ Ｐゴシック" pitchFamily="50"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語りつごう食の文化</a:t>
            </a:r>
            <a:endParaRPr lang="ja-JP" altLang="en-US" sz="1200" dirty="0">
              <a:ea typeface="HG丸ｺﾞｼｯｸM-PRO" pitchFamily="50" charset="-128"/>
            </a:endParaRPr>
          </a:p>
        </p:txBody>
      </p:sp>
      <p:sp>
        <p:nvSpPr>
          <p:cNvPr id="3088" name="Text Box 25"/>
          <p:cNvSpPr>
            <a:spLocks noChangeArrowheads="1"/>
          </p:cNvSpPr>
          <p:nvPr/>
        </p:nvSpPr>
        <p:spPr bwMode="auto">
          <a:xfrm>
            <a:off x="373062" y="3341688"/>
            <a:ext cx="2343150" cy="1382712"/>
          </a:xfrm>
          <a:prstGeom prst="rect">
            <a:avLst/>
          </a:prstGeom>
          <a:solidFill>
            <a:srgbClr val="FFCCFF"/>
          </a:solidFill>
          <a:ln w="38100">
            <a:solidFill>
              <a:srgbClr val="FF99FF"/>
            </a:solidFill>
            <a:miter lim="800000"/>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en-US" altLang="ja-JP" sz="1200" dirty="0">
                <a:solidFill>
                  <a:srgbClr val="000000"/>
                </a:solidFill>
                <a:latin typeface="ＭＳ ゴシック" pitchFamily="49" charset="-128"/>
                <a:ea typeface="HG丸ｺﾞｼｯｸM-PRO" pitchFamily="50" charset="-128"/>
              </a:rPr>
              <a:t>○</a:t>
            </a:r>
            <a:r>
              <a:rPr lang="ja-JP" altLang="en-US" sz="1200" dirty="0">
                <a:solidFill>
                  <a:srgbClr val="000000"/>
                </a:solidFill>
                <a:latin typeface="ＭＳ ゴシック" pitchFamily="49" charset="-128"/>
                <a:ea typeface="HG丸ｺﾞｼｯｸM-PRO" pitchFamily="50" charset="-128"/>
              </a:rPr>
              <a:t>朝食の欠食率の</a:t>
            </a:r>
            <a:r>
              <a:rPr lang="ja-JP" altLang="en-US" sz="1200" dirty="0" smtClean="0">
                <a:solidFill>
                  <a:srgbClr val="000000"/>
                </a:solidFill>
                <a:latin typeface="ＭＳ ゴシック" pitchFamily="49" charset="-128"/>
                <a:ea typeface="HG丸ｺﾞｼｯｸM-PRO" pitchFamily="50" charset="-128"/>
              </a:rPr>
              <a:t>減少</a:t>
            </a:r>
            <a:r>
              <a:rPr lang="en-US" altLang="ja-JP" sz="1200" dirty="0" smtClean="0">
                <a:solidFill>
                  <a:srgbClr val="000000"/>
                </a:solidFill>
                <a:latin typeface="ＭＳ ゴシック" pitchFamily="49" charset="-128"/>
                <a:ea typeface="HG丸ｺﾞｼｯｸM-PRO" pitchFamily="50" charset="-128"/>
              </a:rPr>
              <a:t/>
            </a:r>
            <a:br>
              <a:rPr lang="en-US" altLang="ja-JP" sz="1200" dirty="0" smtClean="0">
                <a:solidFill>
                  <a:srgbClr val="000000"/>
                </a:solidFill>
                <a:latin typeface="ＭＳ ゴシック" pitchFamily="49" charset="-128"/>
                <a:ea typeface="HG丸ｺﾞｼｯｸM-PRO" pitchFamily="50" charset="-128"/>
              </a:rPr>
            </a:br>
            <a:r>
              <a:rPr lang="ja-JP" altLang="en-US" sz="1200" dirty="0" smtClean="0">
                <a:solidFill>
                  <a:srgbClr val="000000"/>
                </a:solidFill>
                <a:latin typeface="ＭＳ ゴシック" pitchFamily="49" charset="-128"/>
                <a:ea typeface="HG丸ｺﾞｼｯｸM-PRO" pitchFamily="50" charset="-128"/>
              </a:rPr>
              <a:t>○</a:t>
            </a:r>
            <a:r>
              <a:rPr lang="ja-JP" altLang="en-US" sz="1200" dirty="0">
                <a:solidFill>
                  <a:srgbClr val="000000"/>
                </a:solidFill>
                <a:latin typeface="ＭＳ ゴシック" pitchFamily="49" charset="-128"/>
                <a:ea typeface="HG丸ｺﾞｼｯｸM-PRO" pitchFamily="50" charset="-128"/>
              </a:rPr>
              <a:t>野菜摂取量の増加 </a:t>
            </a:r>
            <a:r>
              <a:rPr lang="en-US" altLang="ja-JP" sz="1200" dirty="0">
                <a:latin typeface="ＭＳ Ｐゴシック" pitchFamily="50" charset="-128"/>
                <a:ea typeface="HG丸ｺﾞｼｯｸM-PRO" pitchFamily="50" charset="-128"/>
              </a:rPr>
              <a:t/>
            </a:r>
            <a:br>
              <a:rPr lang="en-US" altLang="ja-JP" sz="1200" dirty="0">
                <a:latin typeface="ＭＳ Ｐゴシック" pitchFamily="50" charset="-128"/>
                <a:ea typeface="HG丸ｺﾞｼｯｸM-PRO" pitchFamily="50" charset="-128"/>
              </a:rPr>
            </a:br>
            <a:r>
              <a:rPr lang="ja-JP" altLang="en-US" sz="1200" dirty="0" smtClean="0">
                <a:solidFill>
                  <a:srgbClr val="000000"/>
                </a:solidFill>
                <a:latin typeface="ＭＳ ゴシック" pitchFamily="49" charset="-128"/>
                <a:ea typeface="HG丸ｺﾞｼｯｸM-PRO" pitchFamily="50" charset="-128"/>
              </a:rPr>
              <a:t>○</a:t>
            </a:r>
            <a:r>
              <a:rPr lang="ja-JP" altLang="en-US" sz="1200" dirty="0">
                <a:solidFill>
                  <a:srgbClr val="000000"/>
                </a:solidFill>
                <a:latin typeface="ＭＳ ゴシック" pitchFamily="49" charset="-128"/>
                <a:ea typeface="HG丸ｺﾞｼｯｸM-PRO" pitchFamily="50" charset="-128"/>
              </a:rPr>
              <a:t>バランスの取れた食事を</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する人の割合の増加 </a:t>
            </a:r>
            <a:r>
              <a:rPr lang="en-US" altLang="ja-JP" sz="1200" dirty="0">
                <a:latin typeface="ＭＳ Ｐゴシック" pitchFamily="50" charset="-128"/>
                <a:ea typeface="HG丸ｺﾞｼｯｸM-PRO" pitchFamily="50" charset="-128"/>
              </a:rPr>
              <a:t/>
            </a:r>
            <a:br>
              <a:rPr lang="en-US" altLang="ja-JP" sz="1200" dirty="0">
                <a:latin typeface="ＭＳ Ｐゴシック" pitchFamily="50" charset="-128"/>
                <a:ea typeface="HG丸ｺﾞｼｯｸM-PRO" pitchFamily="50" charset="-128"/>
              </a:rPr>
            </a:br>
            <a:r>
              <a:rPr lang="ja-JP" altLang="en-US" sz="1200" dirty="0" smtClean="0">
                <a:solidFill>
                  <a:srgbClr val="000000"/>
                </a:solidFill>
                <a:latin typeface="ＭＳ ゴシック" pitchFamily="49" charset="-128"/>
                <a:ea typeface="HG丸ｺﾞｼｯｸM-PRO" pitchFamily="50" charset="-128"/>
              </a:rPr>
              <a:t>○</a:t>
            </a:r>
            <a:r>
              <a:rPr lang="ja-JP" altLang="en-US" sz="1200" dirty="0">
                <a:solidFill>
                  <a:srgbClr val="000000"/>
                </a:solidFill>
                <a:latin typeface="ＭＳ ゴシック" pitchFamily="49" charset="-128"/>
                <a:ea typeface="HG丸ｺﾞｼｯｸM-PRO" pitchFamily="50" charset="-128"/>
              </a:rPr>
              <a:t>よく噛んで味わって食べる　</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ことに関心のある人の割合</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の増加</a:t>
            </a:r>
            <a:endParaRPr lang="ja-JP" altLang="en-US" sz="1200" dirty="0">
              <a:ea typeface="HG丸ｺﾞｼｯｸM-PRO" pitchFamily="50" charset="-128"/>
            </a:endParaRPr>
          </a:p>
        </p:txBody>
      </p:sp>
      <p:sp>
        <p:nvSpPr>
          <p:cNvPr id="3089" name="Text Box 24"/>
          <p:cNvSpPr>
            <a:spLocks noChangeArrowheads="1"/>
          </p:cNvSpPr>
          <p:nvPr/>
        </p:nvSpPr>
        <p:spPr bwMode="auto">
          <a:xfrm>
            <a:off x="23812" y="3341688"/>
            <a:ext cx="349250" cy="1382712"/>
          </a:xfrm>
          <a:prstGeom prst="rect">
            <a:avLst/>
          </a:prstGeom>
          <a:noFill/>
          <a:ln w="38100">
            <a:solidFill>
              <a:srgbClr val="FFC000"/>
            </a:solidFill>
            <a:miter lim="800000"/>
            <a:headEnd/>
            <a:tailEnd/>
          </a:ln>
        </p:spPr>
        <p:txBody>
          <a:bodyPr vert="eaVert" lIns="74295" tIns="8890" rIns="74295" bIns="8890" anchor="ctr" anchorCtr="1"/>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104000"/>
              </a:lnSpc>
              <a:spcBef>
                <a:spcPts val="500"/>
              </a:spcBef>
              <a:spcAft>
                <a:spcPts val="500"/>
              </a:spcAft>
            </a:pPr>
            <a:r>
              <a:rPr lang="ja-JP" altLang="en-US" sz="1200" b="1">
                <a:solidFill>
                  <a:srgbClr val="000000"/>
                </a:solidFill>
                <a:latin typeface="ＭＳ ゴシック" pitchFamily="49" charset="-128"/>
                <a:ea typeface="HG丸ｺﾞｼｯｸM-PRO" pitchFamily="50" charset="-128"/>
              </a:rPr>
              <a:t>改善目標</a:t>
            </a:r>
            <a:endParaRPr lang="ja-JP" altLang="en-US" sz="1200" b="1">
              <a:ea typeface="HG丸ｺﾞｼｯｸM-PRO" pitchFamily="50" charset="-128"/>
            </a:endParaRPr>
          </a:p>
        </p:txBody>
      </p:sp>
      <p:sp>
        <p:nvSpPr>
          <p:cNvPr id="3090" name="Text Box 23"/>
          <p:cNvSpPr>
            <a:spLocks noChangeArrowheads="1"/>
          </p:cNvSpPr>
          <p:nvPr/>
        </p:nvSpPr>
        <p:spPr bwMode="auto">
          <a:xfrm>
            <a:off x="2865404" y="3341688"/>
            <a:ext cx="1676400" cy="1382712"/>
          </a:xfrm>
          <a:prstGeom prst="rect">
            <a:avLst/>
          </a:prstGeom>
          <a:solidFill>
            <a:srgbClr val="CCFF99"/>
          </a:solidFill>
          <a:ln w="38100">
            <a:solidFill>
              <a:srgbClr val="92D050"/>
            </a:solidFill>
            <a:miter lim="800000"/>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en-US" altLang="ja-JP" sz="1200" dirty="0">
                <a:solidFill>
                  <a:srgbClr val="000000"/>
                </a:solidFill>
                <a:latin typeface="ＭＳ ゴシック" pitchFamily="49" charset="-128"/>
                <a:ea typeface="HG丸ｺﾞｼｯｸM-PRO" pitchFamily="50" charset="-128"/>
              </a:rPr>
              <a:t>○</a:t>
            </a:r>
            <a:r>
              <a:rPr lang="ja-JP" altLang="en-US" sz="1200" dirty="0">
                <a:solidFill>
                  <a:srgbClr val="000000"/>
                </a:solidFill>
                <a:latin typeface="ＭＳ ゴシック" pitchFamily="49" charset="-128"/>
                <a:ea typeface="HG丸ｺﾞｼｯｸM-PRO" pitchFamily="50" charset="-128"/>
              </a:rPr>
              <a:t>学校給食における</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地場産物の使用割　</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合の増加 </a:t>
            </a:r>
            <a:r>
              <a:rPr lang="en-US" altLang="ja-JP" sz="1200" dirty="0" smtClean="0">
                <a:solidFill>
                  <a:srgbClr val="000000"/>
                </a:solidFill>
                <a:latin typeface="ＭＳ ゴシック" pitchFamily="49" charset="-128"/>
                <a:ea typeface="HG丸ｺﾞｼｯｸM-PRO" pitchFamily="50" charset="-128"/>
              </a:rPr>
              <a:t/>
            </a:r>
            <a:br>
              <a:rPr lang="en-US" altLang="ja-JP" sz="1200" dirty="0" smtClean="0">
                <a:solidFill>
                  <a:srgbClr val="000000"/>
                </a:solidFill>
                <a:latin typeface="ＭＳ ゴシック" pitchFamily="49" charset="-128"/>
                <a:ea typeface="HG丸ｺﾞｼｯｸM-PRO" pitchFamily="50" charset="-128"/>
              </a:rPr>
            </a:br>
            <a:r>
              <a:rPr lang="ja-JP" altLang="en-US" sz="1200" dirty="0" smtClean="0">
                <a:solidFill>
                  <a:srgbClr val="000000"/>
                </a:solidFill>
                <a:latin typeface="ＭＳ ゴシック" pitchFamily="49" charset="-128"/>
                <a:ea typeface="HG丸ｺﾞｼｯｸM-PRO" pitchFamily="50" charset="-128"/>
              </a:rPr>
              <a:t>○環境</a:t>
            </a:r>
            <a:r>
              <a:rPr lang="ja-JP" altLang="en-US" sz="1200" dirty="0">
                <a:solidFill>
                  <a:srgbClr val="000000"/>
                </a:solidFill>
                <a:latin typeface="ＭＳ ゴシック" pitchFamily="49" charset="-128"/>
                <a:ea typeface="HG丸ｺﾞｼｯｸM-PRO" pitchFamily="50" charset="-128"/>
              </a:rPr>
              <a:t>こだわり</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農産物の栽培面積　</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の増加</a:t>
            </a:r>
            <a:endParaRPr lang="ja-JP" altLang="en-US" sz="1200" dirty="0">
              <a:ea typeface="HG丸ｺﾞｼｯｸM-PRO" pitchFamily="50" charset="-128"/>
            </a:endParaRPr>
          </a:p>
        </p:txBody>
      </p:sp>
      <p:sp>
        <p:nvSpPr>
          <p:cNvPr id="3091" name="Text Box 22"/>
          <p:cNvSpPr>
            <a:spLocks noChangeArrowheads="1"/>
          </p:cNvSpPr>
          <p:nvPr/>
        </p:nvSpPr>
        <p:spPr bwMode="auto">
          <a:xfrm>
            <a:off x="4690996" y="3341688"/>
            <a:ext cx="2124141" cy="1382712"/>
          </a:xfrm>
          <a:prstGeom prst="rect">
            <a:avLst/>
          </a:prstGeom>
          <a:solidFill>
            <a:srgbClr val="CCECFF"/>
          </a:solidFill>
          <a:ln w="38100">
            <a:solidFill>
              <a:srgbClr val="00B0F0"/>
            </a:solidFill>
            <a:miter lim="800000"/>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en-US" altLang="ja-JP" sz="1200" dirty="0">
                <a:solidFill>
                  <a:srgbClr val="000000"/>
                </a:solidFill>
                <a:latin typeface="ＭＳ ゴシック" pitchFamily="49" charset="-128"/>
                <a:ea typeface="HG丸ｺﾞｼｯｸM-PRO" pitchFamily="50" charset="-128"/>
              </a:rPr>
              <a:t>○</a:t>
            </a:r>
            <a:r>
              <a:rPr lang="ja-JP" altLang="en-US" sz="1200" dirty="0">
                <a:latin typeface="ＭＳ ゴシック" pitchFamily="49" charset="-128"/>
                <a:ea typeface="HG丸ｺﾞｼｯｸM-PRO" pitchFamily="50" charset="-128"/>
              </a:rPr>
              <a:t>一人で食事をする人</a:t>
            </a:r>
            <a:br>
              <a:rPr lang="ja-JP" altLang="en-US" sz="1200" dirty="0">
                <a:latin typeface="ＭＳ ゴシック" pitchFamily="49" charset="-128"/>
                <a:ea typeface="HG丸ｺﾞｼｯｸM-PRO" pitchFamily="50" charset="-128"/>
              </a:rPr>
            </a:br>
            <a:r>
              <a:rPr lang="ja-JP" altLang="en-US" sz="1200" dirty="0">
                <a:latin typeface="ＭＳ ゴシック" pitchFamily="49" charset="-128"/>
                <a:ea typeface="HG丸ｺﾞｼｯｸM-PRO" pitchFamily="50" charset="-128"/>
              </a:rPr>
              <a:t>　の割合の</a:t>
            </a:r>
            <a:r>
              <a:rPr lang="ja-JP" altLang="en-US" sz="1200" dirty="0" smtClean="0">
                <a:latin typeface="ＭＳ ゴシック" pitchFamily="49" charset="-128"/>
                <a:ea typeface="HG丸ｺﾞｼｯｸM-PRO" pitchFamily="50" charset="-128"/>
              </a:rPr>
              <a:t>減少</a:t>
            </a:r>
            <a:r>
              <a:rPr lang="en-US" altLang="ja-JP" sz="1200" dirty="0" smtClean="0">
                <a:latin typeface="ＭＳ ゴシック" pitchFamily="49" charset="-128"/>
                <a:ea typeface="HG丸ｺﾞｼｯｸM-PRO" pitchFamily="50" charset="-128"/>
              </a:rPr>
              <a:t/>
            </a:r>
            <a:br>
              <a:rPr lang="en-US" altLang="ja-JP" sz="1200" dirty="0" smtClean="0">
                <a:latin typeface="ＭＳ ゴシック" pitchFamily="49" charset="-128"/>
                <a:ea typeface="HG丸ｺﾞｼｯｸM-PRO" pitchFamily="50" charset="-128"/>
              </a:rPr>
            </a:br>
            <a:r>
              <a:rPr lang="ja-JP" altLang="en-US" sz="1200" dirty="0" smtClean="0">
                <a:solidFill>
                  <a:srgbClr val="000000"/>
                </a:solidFill>
                <a:latin typeface="ＭＳ ゴシック" pitchFamily="49" charset="-128"/>
                <a:ea typeface="HG丸ｺﾞｼｯｸM-PRO" pitchFamily="50" charset="-128"/>
              </a:rPr>
              <a:t>○食</a:t>
            </a:r>
            <a:r>
              <a:rPr lang="ja-JP" altLang="en-US" sz="1200" dirty="0">
                <a:solidFill>
                  <a:srgbClr val="000000"/>
                </a:solidFill>
                <a:latin typeface="ＭＳ ゴシック" pitchFamily="49" charset="-128"/>
                <a:ea typeface="HG丸ｺﾞｼｯｸM-PRO" pitchFamily="50" charset="-128"/>
              </a:rPr>
              <a:t>育に関心を持つ</a:t>
            </a:r>
            <a:br>
              <a:rPr lang="ja-JP" altLang="en-US" sz="1200" dirty="0">
                <a:solidFill>
                  <a:srgbClr val="000000"/>
                </a:solidFill>
                <a:latin typeface="ＭＳ ゴシック" pitchFamily="49" charset="-128"/>
                <a:ea typeface="HG丸ｺﾞｼｯｸM-PRO" pitchFamily="50" charset="-128"/>
              </a:rPr>
            </a:br>
            <a:r>
              <a:rPr lang="ja-JP" altLang="en-US" sz="1200" dirty="0">
                <a:solidFill>
                  <a:srgbClr val="000000"/>
                </a:solidFill>
                <a:latin typeface="ＭＳ ゴシック" pitchFamily="49" charset="-128"/>
                <a:ea typeface="HG丸ｺﾞｼｯｸM-PRO" pitchFamily="50" charset="-128"/>
              </a:rPr>
              <a:t>　市民の割合の</a:t>
            </a:r>
            <a:r>
              <a:rPr lang="ja-JP" altLang="en-US" sz="1200" dirty="0" smtClean="0">
                <a:solidFill>
                  <a:srgbClr val="000000"/>
                </a:solidFill>
                <a:latin typeface="ＭＳ ゴシック" pitchFamily="49" charset="-128"/>
                <a:ea typeface="HG丸ｺﾞｼｯｸM-PRO" pitchFamily="50" charset="-128"/>
              </a:rPr>
              <a:t>増加</a:t>
            </a:r>
            <a:endParaRPr lang="ja-JP" altLang="en-US" sz="1200" dirty="0">
              <a:solidFill>
                <a:srgbClr val="000000"/>
              </a:solidFill>
              <a:latin typeface="ＭＳ ゴシック" pitchFamily="49" charset="-128"/>
              <a:ea typeface="HG丸ｺﾞｼｯｸM-PRO" pitchFamily="50" charset="-128"/>
            </a:endParaRPr>
          </a:p>
          <a:p>
            <a:pPr eaLnBrk="1" hangingPunct="1">
              <a:lnSpc>
                <a:spcPct val="96000"/>
              </a:lnSpc>
              <a:spcBef>
                <a:spcPts val="500"/>
              </a:spcBef>
              <a:spcAft>
                <a:spcPts val="500"/>
              </a:spcAft>
            </a:pPr>
            <a:r>
              <a:rPr lang="en-US" altLang="ja-JP" sz="1200" dirty="0">
                <a:solidFill>
                  <a:srgbClr val="000000"/>
                </a:solidFill>
                <a:latin typeface="ＭＳ ゴシック" pitchFamily="49" charset="-128"/>
                <a:ea typeface="HG丸ｺﾞｼｯｸM-PRO" pitchFamily="50" charset="-128"/>
              </a:rPr>
              <a:t>※</a:t>
            </a:r>
            <a:r>
              <a:rPr lang="ja-JP" altLang="en-US" sz="1200" dirty="0">
                <a:solidFill>
                  <a:srgbClr val="000000"/>
                </a:solidFill>
                <a:latin typeface="ＭＳ ゴシック" pitchFamily="49" charset="-128"/>
                <a:ea typeface="HG丸ｺﾞｼｯｸM-PRO" pitchFamily="50" charset="-128"/>
              </a:rPr>
              <a:t>数値等詳細は裏面参照</a:t>
            </a:r>
            <a:endParaRPr lang="ja-JP" altLang="en-US" sz="1200" dirty="0">
              <a:ea typeface="HG丸ｺﾞｼｯｸM-PRO" pitchFamily="50" charset="-128"/>
            </a:endParaRPr>
          </a:p>
        </p:txBody>
      </p:sp>
      <p:sp>
        <p:nvSpPr>
          <p:cNvPr id="3092" name="Line 21"/>
          <p:cNvSpPr>
            <a:spLocks noChangeShapeType="1"/>
          </p:cNvSpPr>
          <p:nvPr/>
        </p:nvSpPr>
        <p:spPr bwMode="auto">
          <a:xfrm>
            <a:off x="1589087" y="2962275"/>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93" name="Line 20"/>
          <p:cNvSpPr>
            <a:spLocks noChangeShapeType="1"/>
          </p:cNvSpPr>
          <p:nvPr/>
        </p:nvSpPr>
        <p:spPr bwMode="auto">
          <a:xfrm>
            <a:off x="5753066" y="2962275"/>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94" name="Line 19"/>
          <p:cNvSpPr>
            <a:spLocks noChangeShapeType="1"/>
          </p:cNvSpPr>
          <p:nvPr/>
        </p:nvSpPr>
        <p:spPr bwMode="auto">
          <a:xfrm>
            <a:off x="3691714" y="2962275"/>
            <a:ext cx="0" cy="3603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95" name="Text Box 29"/>
          <p:cNvSpPr>
            <a:spLocks noChangeArrowheads="1"/>
          </p:cNvSpPr>
          <p:nvPr/>
        </p:nvSpPr>
        <p:spPr bwMode="auto">
          <a:xfrm>
            <a:off x="373667" y="2219325"/>
            <a:ext cx="2383819" cy="952500"/>
          </a:xfrm>
          <a:prstGeom prst="rect">
            <a:avLst/>
          </a:prstGeom>
          <a:solidFill>
            <a:srgbClr val="FFCCFF"/>
          </a:solidFill>
          <a:ln w="38100">
            <a:solidFill>
              <a:srgbClr val="FF99FF"/>
            </a:solidFill>
            <a:miter lim="800000"/>
            <a:headEnd/>
            <a:tailEnd/>
          </a:ln>
        </p:spPr>
        <p:txBody>
          <a:bodyPr lIns="74295" tIns="8890" rIns="74295" bIns="8890"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ja-JP" altLang="en-US" sz="1200">
                <a:ea typeface="HG丸ｺﾞｼｯｸM-PRO" pitchFamily="50" charset="-128"/>
              </a:rPr>
              <a:t>三食　食べ方の基本　食習慣　生活習慣病予防</a:t>
            </a:r>
            <a:br>
              <a:rPr lang="ja-JP" altLang="en-US" sz="1200">
                <a:ea typeface="HG丸ｺﾞｼｯｸM-PRO" pitchFamily="50" charset="-128"/>
              </a:rPr>
            </a:br>
            <a:r>
              <a:rPr lang="ja-JP" altLang="en-US" sz="1200">
                <a:ea typeface="HG丸ｺﾞｼｯｸM-PRO" pitchFamily="50" charset="-128"/>
              </a:rPr>
              <a:t>早寝早起き朝ごはん</a:t>
            </a:r>
            <a:br>
              <a:rPr lang="ja-JP" altLang="en-US" sz="1200">
                <a:ea typeface="HG丸ｺﾞｼｯｸM-PRO" pitchFamily="50" charset="-128"/>
              </a:rPr>
            </a:br>
            <a:r>
              <a:rPr lang="ja-JP" altLang="en-US" sz="1200">
                <a:ea typeface="HG丸ｺﾞｼｯｸM-PRO" pitchFamily="50" charset="-128"/>
              </a:rPr>
              <a:t>野菜摂取量増加</a:t>
            </a:r>
          </a:p>
        </p:txBody>
      </p:sp>
      <p:sp>
        <p:nvSpPr>
          <p:cNvPr id="3096" name="Text Box 28"/>
          <p:cNvSpPr>
            <a:spLocks noChangeArrowheads="1"/>
          </p:cNvSpPr>
          <p:nvPr/>
        </p:nvSpPr>
        <p:spPr bwMode="auto">
          <a:xfrm>
            <a:off x="23812" y="2219325"/>
            <a:ext cx="349250" cy="952500"/>
          </a:xfrm>
          <a:prstGeom prst="rect">
            <a:avLst/>
          </a:prstGeom>
          <a:noFill/>
          <a:ln w="38100">
            <a:solidFill>
              <a:srgbClr val="FFC000"/>
            </a:solidFill>
            <a:miter lim="800000"/>
            <a:headEnd/>
            <a:tailEnd/>
          </a:ln>
        </p:spPr>
        <p:txBody>
          <a:bodyPr vert="eaVert" lIns="74295" tIns="8890" rIns="74295" bIns="8890" anchor="ctr" anchorCtr="1"/>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104000"/>
              </a:lnSpc>
              <a:spcBef>
                <a:spcPts val="500"/>
              </a:spcBef>
              <a:spcAft>
                <a:spcPts val="500"/>
              </a:spcAft>
            </a:pPr>
            <a:r>
              <a:rPr lang="ja-JP" altLang="en-US" sz="1200" b="1">
                <a:solidFill>
                  <a:srgbClr val="000000"/>
                </a:solidFill>
                <a:latin typeface="ＭＳ ゴシック" pitchFamily="49" charset="-128"/>
                <a:ea typeface="HG丸ｺﾞｼｯｸM-PRO" pitchFamily="50" charset="-128"/>
              </a:rPr>
              <a:t>キーワード</a:t>
            </a:r>
            <a:endParaRPr lang="ja-JP" altLang="en-US" sz="1200" b="1">
              <a:ea typeface="HG丸ｺﾞｼｯｸM-PRO" pitchFamily="50" charset="-128"/>
            </a:endParaRPr>
          </a:p>
        </p:txBody>
      </p:sp>
      <p:sp>
        <p:nvSpPr>
          <p:cNvPr id="3097" name="Text Box 27"/>
          <p:cNvSpPr>
            <a:spLocks noChangeArrowheads="1"/>
          </p:cNvSpPr>
          <p:nvPr/>
        </p:nvSpPr>
        <p:spPr bwMode="auto">
          <a:xfrm>
            <a:off x="2886042" y="2219325"/>
            <a:ext cx="1676400" cy="952500"/>
          </a:xfrm>
          <a:prstGeom prst="rect">
            <a:avLst/>
          </a:prstGeom>
          <a:solidFill>
            <a:srgbClr val="CCFF99"/>
          </a:solidFill>
          <a:ln w="38100">
            <a:solidFill>
              <a:srgbClr val="92D050"/>
            </a:solidFill>
            <a:miter lim="800000"/>
            <a:headEnd/>
            <a:tailEnd/>
          </a:ln>
        </p:spPr>
        <p:txBody>
          <a:bodyPr lIns="74295" tIns="8890" rIns="74295" bIns="8890"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ja-JP" altLang="en-US" sz="1200" dirty="0">
                <a:ea typeface="HG丸ｺﾞｼｯｸM-PRO" pitchFamily="50" charset="-128"/>
              </a:rPr>
              <a:t>地産地消　郷土</a:t>
            </a:r>
            <a:r>
              <a:rPr lang="ja-JP" altLang="en-US" sz="1200" dirty="0" smtClean="0">
                <a:ea typeface="HG丸ｺﾞｼｯｸM-PRO" pitchFamily="50" charset="-128"/>
              </a:rPr>
              <a:t>料理</a:t>
            </a:r>
            <a:r>
              <a:rPr lang="en-US" altLang="ja-JP" sz="1200" dirty="0">
                <a:ea typeface="HG丸ｺﾞｼｯｸM-PRO" pitchFamily="50" charset="-128"/>
              </a:rPr>
              <a:t/>
            </a:r>
            <a:br>
              <a:rPr lang="en-US" altLang="ja-JP" sz="1200" dirty="0">
                <a:ea typeface="HG丸ｺﾞｼｯｸM-PRO" pitchFamily="50" charset="-128"/>
              </a:rPr>
            </a:br>
            <a:r>
              <a:rPr lang="ja-JP" altLang="en-US" sz="1200" dirty="0" smtClean="0">
                <a:ea typeface="HG丸ｺﾞｼｯｸM-PRO" pitchFamily="50" charset="-128"/>
              </a:rPr>
              <a:t>生態</a:t>
            </a:r>
            <a:r>
              <a:rPr lang="ja-JP" altLang="en-US" sz="1200" dirty="0">
                <a:ea typeface="HG丸ｺﾞｼｯｸM-PRO" pitchFamily="50" charset="-128"/>
              </a:rPr>
              <a:t>系の維持</a:t>
            </a:r>
            <a:br>
              <a:rPr lang="ja-JP" altLang="en-US" sz="1200" dirty="0">
                <a:ea typeface="HG丸ｺﾞｼｯｸM-PRO" pitchFamily="50" charset="-128"/>
              </a:rPr>
            </a:br>
            <a:r>
              <a:rPr lang="ja-JP" altLang="en-US" sz="1200" dirty="0">
                <a:ea typeface="HG丸ｺﾞｼｯｸM-PRO" pitchFamily="50" charset="-128"/>
              </a:rPr>
              <a:t>農業体験　食の</a:t>
            </a:r>
            <a:r>
              <a:rPr lang="ja-JP" altLang="en-US" sz="1200" dirty="0" smtClean="0">
                <a:ea typeface="HG丸ｺﾞｼｯｸM-PRO" pitchFamily="50" charset="-128"/>
              </a:rPr>
              <a:t>恵み</a:t>
            </a:r>
            <a:r>
              <a:rPr lang="en-US" altLang="ja-JP" sz="1200" dirty="0" smtClean="0">
                <a:ea typeface="HG丸ｺﾞｼｯｸM-PRO" pitchFamily="50" charset="-128"/>
              </a:rPr>
              <a:t/>
            </a:r>
            <a:br>
              <a:rPr lang="en-US" altLang="ja-JP" sz="1200" dirty="0" smtClean="0">
                <a:ea typeface="HG丸ｺﾞｼｯｸM-PRO" pitchFamily="50" charset="-128"/>
              </a:rPr>
            </a:br>
            <a:r>
              <a:rPr lang="ja-JP" altLang="en-US" sz="1200" dirty="0" smtClean="0">
                <a:ea typeface="HG丸ｺﾞｼｯｸM-PRO" pitchFamily="50" charset="-128"/>
              </a:rPr>
              <a:t>安全</a:t>
            </a:r>
            <a:r>
              <a:rPr lang="ja-JP" altLang="en-US" sz="1200" dirty="0">
                <a:ea typeface="HG丸ｺﾞｼｯｸM-PRO" pitchFamily="50" charset="-128"/>
              </a:rPr>
              <a:t>安心</a:t>
            </a:r>
          </a:p>
        </p:txBody>
      </p:sp>
      <p:sp>
        <p:nvSpPr>
          <p:cNvPr id="3098" name="Text Box 26"/>
          <p:cNvSpPr>
            <a:spLocks noChangeArrowheads="1"/>
          </p:cNvSpPr>
          <p:nvPr/>
        </p:nvSpPr>
        <p:spPr bwMode="auto">
          <a:xfrm>
            <a:off x="4690996" y="2219325"/>
            <a:ext cx="2124141" cy="952500"/>
          </a:xfrm>
          <a:prstGeom prst="rect">
            <a:avLst/>
          </a:prstGeom>
          <a:solidFill>
            <a:srgbClr val="CCECFF"/>
          </a:solidFill>
          <a:ln w="38100">
            <a:solidFill>
              <a:srgbClr val="00B0F0"/>
            </a:solidFill>
            <a:miter lim="800000"/>
            <a:headEnd/>
            <a:tailEnd/>
          </a:ln>
        </p:spPr>
        <p:txBody>
          <a:bodyPr lIns="74295" tIns="8890" rIns="74295" bIns="8890"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ct val="104000"/>
              </a:lnSpc>
              <a:spcBef>
                <a:spcPts val="500"/>
              </a:spcBef>
              <a:spcAft>
                <a:spcPts val="500"/>
              </a:spcAft>
            </a:pPr>
            <a:r>
              <a:rPr lang="ja-JP" altLang="en-US" sz="1200" dirty="0">
                <a:ea typeface="HG丸ｺﾞｼｯｸM-PRO" pitchFamily="50" charset="-128"/>
              </a:rPr>
              <a:t>共食　あいさつ</a:t>
            </a:r>
            <a:br>
              <a:rPr lang="ja-JP" altLang="en-US" sz="1200" dirty="0">
                <a:ea typeface="HG丸ｺﾞｼｯｸM-PRO" pitchFamily="50" charset="-128"/>
              </a:rPr>
            </a:br>
            <a:r>
              <a:rPr lang="ja-JP" altLang="en-US" sz="1200" dirty="0">
                <a:ea typeface="HG丸ｺﾞｼｯｸM-PRO" pitchFamily="50" charset="-128"/>
              </a:rPr>
              <a:t>マナー</a:t>
            </a:r>
            <a:br>
              <a:rPr lang="ja-JP" altLang="en-US" sz="1200" dirty="0">
                <a:ea typeface="HG丸ｺﾞｼｯｸM-PRO" pitchFamily="50" charset="-128"/>
              </a:rPr>
            </a:br>
            <a:r>
              <a:rPr lang="ja-JP" altLang="en-US" sz="1200" dirty="0">
                <a:ea typeface="HG丸ｺﾞｼｯｸM-PRO" pitchFamily="50" charset="-128"/>
              </a:rPr>
              <a:t>食べ方</a:t>
            </a:r>
            <a:r>
              <a:rPr lang="en-US" altLang="ja-JP" sz="1200" dirty="0">
                <a:ea typeface="HG丸ｺﾞｼｯｸM-PRO" pitchFamily="50" charset="-128"/>
              </a:rPr>
              <a:t>[</a:t>
            </a:r>
            <a:r>
              <a:rPr lang="ja-JP" altLang="en-US" sz="1200" dirty="0">
                <a:ea typeface="HG丸ｺﾞｼｯｸM-PRO" pitchFamily="50" charset="-128"/>
              </a:rPr>
              <a:t>内食</a:t>
            </a:r>
            <a:r>
              <a:rPr lang="en-US" altLang="ja-JP" sz="1200" dirty="0">
                <a:ea typeface="HG丸ｺﾞｼｯｸM-PRO" pitchFamily="50" charset="-128"/>
              </a:rPr>
              <a:t>][</a:t>
            </a:r>
            <a:r>
              <a:rPr lang="ja-JP" altLang="en-US" sz="1200" dirty="0">
                <a:ea typeface="HG丸ｺﾞｼｯｸM-PRO" pitchFamily="50" charset="-128"/>
              </a:rPr>
              <a:t>中食</a:t>
            </a:r>
            <a:r>
              <a:rPr lang="en-US" altLang="ja-JP" sz="1200" dirty="0">
                <a:ea typeface="HG丸ｺﾞｼｯｸM-PRO" pitchFamily="50" charset="-128"/>
              </a:rPr>
              <a:t>][</a:t>
            </a:r>
            <a:r>
              <a:rPr lang="ja-JP" altLang="en-US" sz="1200" dirty="0">
                <a:ea typeface="HG丸ｺﾞｼｯｸM-PRO" pitchFamily="50" charset="-128"/>
              </a:rPr>
              <a:t>外食</a:t>
            </a:r>
            <a:r>
              <a:rPr lang="en-US" altLang="ja-JP" sz="1200" dirty="0">
                <a:ea typeface="HG丸ｺﾞｼｯｸM-PRO" pitchFamily="50" charset="-128"/>
              </a:rPr>
              <a:t>]</a:t>
            </a:r>
            <a:br>
              <a:rPr lang="en-US" altLang="ja-JP" sz="1200" dirty="0">
                <a:ea typeface="HG丸ｺﾞｼｯｸM-PRO" pitchFamily="50" charset="-128"/>
              </a:rPr>
            </a:br>
            <a:r>
              <a:rPr lang="ja-JP" altLang="en-US" sz="1200" dirty="0">
                <a:ea typeface="HG丸ｺﾞｼｯｸM-PRO" pitchFamily="50" charset="-128"/>
              </a:rPr>
              <a:t>行事食</a:t>
            </a:r>
          </a:p>
        </p:txBody>
      </p:sp>
      <p:sp>
        <p:nvSpPr>
          <p:cNvPr id="3100" name="AutoShape 46"/>
          <p:cNvSpPr>
            <a:spLocks noChangeArrowheads="1"/>
          </p:cNvSpPr>
          <p:nvPr/>
        </p:nvSpPr>
        <p:spPr bwMode="auto">
          <a:xfrm>
            <a:off x="4095750" y="812801"/>
            <a:ext cx="1509712" cy="365125"/>
          </a:xfrm>
          <a:prstGeom prst="wedgeRoundRectCallout">
            <a:avLst>
              <a:gd name="adj1" fmla="val 58833"/>
              <a:gd name="adj2" fmla="val 1087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r>
              <a:rPr lang="ja-JP" altLang="en-US" sz="800">
                <a:ea typeface="HG丸ｺﾞｼｯｸM-PRO" pitchFamily="50" charset="-128"/>
              </a:rPr>
              <a:t>野洲市食育推進マスコット</a:t>
            </a:r>
          </a:p>
          <a:p>
            <a:pPr algn="r" eaLnBrk="1" hangingPunct="1"/>
            <a:r>
              <a:rPr lang="ja-JP" altLang="en-US" sz="800">
                <a:ea typeface="HG丸ｺﾞｼｯｸM-PRO" pitchFamily="50" charset="-128"/>
              </a:rPr>
              <a:t>「おちゃわんくん」</a:t>
            </a:r>
          </a:p>
        </p:txBody>
      </p:sp>
      <p:sp>
        <p:nvSpPr>
          <p:cNvPr id="3101" name="Text Box 30"/>
          <p:cNvSpPr>
            <a:spLocks noChangeArrowheads="1"/>
          </p:cNvSpPr>
          <p:nvPr/>
        </p:nvSpPr>
        <p:spPr bwMode="auto">
          <a:xfrm>
            <a:off x="23812" y="431801"/>
            <a:ext cx="349250" cy="820737"/>
          </a:xfrm>
          <a:prstGeom prst="rect">
            <a:avLst/>
          </a:prstGeom>
          <a:noFill/>
          <a:ln w="38100">
            <a:solidFill>
              <a:srgbClr val="FFC000"/>
            </a:solidFill>
            <a:miter lim="800000"/>
            <a:headEnd/>
            <a:tailEnd/>
          </a:ln>
        </p:spPr>
        <p:txBody>
          <a:bodyPr vert="eaVert" lIns="74295" tIns="8890" rIns="74295" bIns="8890" anchor="ctr" anchorCtr="1"/>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104000"/>
              </a:lnSpc>
              <a:spcBef>
                <a:spcPts val="538"/>
              </a:spcBef>
              <a:spcAft>
                <a:spcPts val="500"/>
              </a:spcAft>
            </a:pPr>
            <a:r>
              <a:rPr lang="ja-JP" altLang="en-US" sz="1200" b="1" dirty="0">
                <a:solidFill>
                  <a:srgbClr val="000000"/>
                </a:solidFill>
                <a:latin typeface="ＭＳ ゴシック" pitchFamily="49" charset="-128"/>
                <a:ea typeface="HG丸ｺﾞｼｯｸM-PRO" pitchFamily="50" charset="-128"/>
              </a:rPr>
              <a:t>基本理念</a:t>
            </a:r>
            <a:endParaRPr lang="ja-JP" altLang="en-US" sz="1200" b="1" dirty="0">
              <a:ea typeface="HG丸ｺﾞｼｯｸM-PRO" pitchFamily="50" charset="-128"/>
            </a:endParaRPr>
          </a:p>
        </p:txBody>
      </p:sp>
      <p:sp>
        <p:nvSpPr>
          <p:cNvPr id="48" name="Text Box 24"/>
          <p:cNvSpPr>
            <a:spLocks noChangeArrowheads="1"/>
          </p:cNvSpPr>
          <p:nvPr/>
        </p:nvSpPr>
        <p:spPr bwMode="auto">
          <a:xfrm>
            <a:off x="15874" y="4876800"/>
            <a:ext cx="349250" cy="4876800"/>
          </a:xfrm>
          <a:prstGeom prst="rect">
            <a:avLst/>
          </a:prstGeom>
          <a:noFill/>
          <a:ln w="38100">
            <a:solidFill>
              <a:srgbClr val="FFC000"/>
            </a:solidFill>
            <a:miter lim="800000"/>
            <a:headEnd/>
            <a:tailEnd/>
          </a:ln>
        </p:spPr>
        <p:txBody>
          <a:bodyPr vert="eaVert" lIns="74295" tIns="8890" rIns="74295" bIns="8890" anchor="ctr" anchorCtr="1"/>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104000"/>
              </a:lnSpc>
              <a:spcBef>
                <a:spcPts val="500"/>
              </a:spcBef>
              <a:spcAft>
                <a:spcPts val="500"/>
              </a:spcAft>
            </a:pPr>
            <a:r>
              <a:rPr lang="ja-JP" altLang="en-US" sz="1200" b="1" dirty="0" smtClean="0">
                <a:ea typeface="HG丸ｺﾞｼｯｸM-PRO" pitchFamily="50" charset="-128"/>
              </a:rPr>
              <a:t>できることから始めてみよう！</a:t>
            </a:r>
            <a:endParaRPr lang="ja-JP" altLang="en-US" sz="1200" b="1" dirty="0">
              <a:ea typeface="HG丸ｺﾞｼｯｸM-PRO"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5791200"/>
            <a:ext cx="1371600" cy="914401"/>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9138" y="8534400"/>
            <a:ext cx="1588931" cy="895350"/>
          </a:xfrm>
          <a:prstGeom prst="rect">
            <a:avLst/>
          </a:prstGeom>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071" y="8725275"/>
            <a:ext cx="821730" cy="72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4150" y="8725275"/>
            <a:ext cx="789020" cy="72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96637" y="532607"/>
            <a:ext cx="981288" cy="72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AutoShape 6"/>
          <p:cNvSpPr>
            <a:spLocks noChangeArrowheads="1"/>
          </p:cNvSpPr>
          <p:nvPr/>
        </p:nvSpPr>
        <p:spPr bwMode="auto">
          <a:xfrm>
            <a:off x="252413" y="9067800"/>
            <a:ext cx="6334125" cy="506413"/>
          </a:xfrm>
          <a:prstGeom prst="roundRect">
            <a:avLst>
              <a:gd name="adj" fmla="val 16667"/>
            </a:avLst>
          </a:prstGeom>
          <a:noFill/>
          <a:ln w="38100">
            <a:solidFill>
              <a:srgbClr val="FFC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200">
                <a:latin typeface="HG丸ｺﾞｼｯｸM-PRO" pitchFamily="50" charset="-128"/>
                <a:ea typeface="HG丸ｺﾞｼｯｸM-PRO" pitchFamily="50" charset="-128"/>
              </a:rPr>
              <a:t>食育に関するお問い合せは</a:t>
            </a:r>
            <a:r>
              <a:rPr lang="en-US" altLang="ja-JP" sz="1200">
                <a:ea typeface="HG丸ｺﾞｼｯｸM-PRO" pitchFamily="50" charset="-128"/>
              </a:rPr>
              <a:t>…</a:t>
            </a:r>
            <a:r>
              <a:rPr lang="ja-JP" altLang="en-US" sz="1200">
                <a:latin typeface="HG丸ｺﾞｼｯｸM-PRO" pitchFamily="50" charset="-128"/>
                <a:ea typeface="HG丸ｺﾞｼｯｸM-PRO" pitchFamily="50" charset="-128"/>
              </a:rPr>
              <a:t>食育推進委員会事務局</a:t>
            </a:r>
          </a:p>
          <a:p>
            <a:pPr algn="ctr" eaLnBrk="1" hangingPunct="1"/>
            <a:r>
              <a:rPr lang="ja-JP" altLang="en-US" sz="1200">
                <a:latin typeface="HG丸ｺﾞｼｯｸM-PRO" pitchFamily="50" charset="-128"/>
                <a:ea typeface="HG丸ｺﾞｼｯｸM-PRO" pitchFamily="50" charset="-128"/>
              </a:rPr>
              <a:t>学校教育課　℡</a:t>
            </a:r>
            <a:r>
              <a:rPr lang="en-US" altLang="ja-JP" sz="1200">
                <a:latin typeface="HG丸ｺﾞｼｯｸM-PRO" pitchFamily="50" charset="-128"/>
                <a:ea typeface="HG丸ｺﾞｼｯｸM-PRO" pitchFamily="50" charset="-128"/>
              </a:rPr>
              <a:t>587-6017</a:t>
            </a:r>
            <a:r>
              <a:rPr lang="ja-JP" altLang="en-US" sz="1200">
                <a:latin typeface="HG丸ｺﾞｼｯｸM-PRO" pitchFamily="50" charset="-128"/>
                <a:ea typeface="HG丸ｺﾞｼｯｸM-PRO" pitchFamily="50" charset="-128"/>
              </a:rPr>
              <a:t>　農林水産課　℡</a:t>
            </a:r>
            <a:r>
              <a:rPr lang="en-US" altLang="ja-JP" sz="1200">
                <a:latin typeface="HG丸ｺﾞｼｯｸM-PRO" pitchFamily="50" charset="-128"/>
                <a:ea typeface="HG丸ｺﾞｼｯｸM-PRO" pitchFamily="50" charset="-128"/>
              </a:rPr>
              <a:t>587-6004</a:t>
            </a:r>
            <a:r>
              <a:rPr lang="ja-JP" altLang="en-US" sz="1200">
                <a:latin typeface="HG丸ｺﾞｼｯｸM-PRO" pitchFamily="50" charset="-128"/>
                <a:ea typeface="HG丸ｺﾞｼｯｸM-PRO" pitchFamily="50" charset="-128"/>
              </a:rPr>
              <a:t>　健康推進課　℡</a:t>
            </a:r>
            <a:r>
              <a:rPr lang="en-US" altLang="ja-JP" sz="1200">
                <a:latin typeface="HG丸ｺﾞｼｯｸM-PRO" pitchFamily="50" charset="-128"/>
                <a:ea typeface="HG丸ｺﾞｼｯｸM-PRO" pitchFamily="50" charset="-128"/>
              </a:rPr>
              <a:t>588-1788</a:t>
            </a:r>
          </a:p>
        </p:txBody>
      </p:sp>
      <p:sp>
        <p:nvSpPr>
          <p:cNvPr id="24" name="AutoShape 7"/>
          <p:cNvSpPr>
            <a:spLocks noChangeArrowheads="1"/>
          </p:cNvSpPr>
          <p:nvPr/>
        </p:nvSpPr>
        <p:spPr bwMode="auto">
          <a:xfrm>
            <a:off x="57150" y="9575800"/>
            <a:ext cx="6724650" cy="22701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a:latin typeface="HG丸ｺﾞｼｯｸM-PRO" pitchFamily="50" charset="-128"/>
                <a:ea typeface="HG丸ｺﾞｼｯｸM-PRO" pitchFamily="50" charset="-128"/>
              </a:rPr>
              <a:t>野洲市では、平成</a:t>
            </a:r>
            <a:r>
              <a:rPr lang="en-US" altLang="ja-JP" sz="800">
                <a:latin typeface="HG丸ｺﾞｼｯｸM-PRO" pitchFamily="50" charset="-128"/>
                <a:ea typeface="HG丸ｺﾞｼｯｸM-PRO" pitchFamily="50" charset="-128"/>
              </a:rPr>
              <a:t>25</a:t>
            </a:r>
            <a:r>
              <a:rPr lang="ja-JP" altLang="en-US" sz="800">
                <a:latin typeface="HG丸ｺﾞｼｯｸM-PRO" pitchFamily="50" charset="-128"/>
                <a:ea typeface="HG丸ｺﾞｼｯｸM-PRO" pitchFamily="50" charset="-128"/>
              </a:rPr>
              <a:t>年度に「野洲市食育推進委員会」において市民や関係者・団体とともに「野洲市食育推進計画（第</a:t>
            </a:r>
            <a:r>
              <a:rPr lang="en-US" altLang="ja-JP" sz="800">
                <a:latin typeface="HG丸ｺﾞｼｯｸM-PRO" pitchFamily="50" charset="-128"/>
                <a:ea typeface="HG丸ｺﾞｼｯｸM-PRO" pitchFamily="50" charset="-128"/>
              </a:rPr>
              <a:t>2</a:t>
            </a:r>
            <a:r>
              <a:rPr lang="ja-JP" altLang="en-US" sz="800">
                <a:latin typeface="HG丸ｺﾞｼｯｸM-PRO" pitchFamily="50" charset="-128"/>
                <a:ea typeface="HG丸ｺﾞｼｯｸM-PRO" pitchFamily="50" charset="-128"/>
              </a:rPr>
              <a:t>次）」を策定しました</a:t>
            </a:r>
          </a:p>
        </p:txBody>
      </p:sp>
      <p:graphicFrame>
        <p:nvGraphicFramePr>
          <p:cNvPr id="10242" name="Group 2"/>
          <p:cNvGraphicFramePr>
            <a:graphicFrameLocks noGrp="1"/>
          </p:cNvGraphicFramePr>
          <p:nvPr>
            <p:extLst>
              <p:ext uri="{D42A27DB-BD31-4B8C-83A1-F6EECF244321}">
                <p14:modId xmlns:p14="http://schemas.microsoft.com/office/powerpoint/2010/main" val="2519756374"/>
              </p:ext>
            </p:extLst>
          </p:nvPr>
        </p:nvGraphicFramePr>
        <p:xfrm>
          <a:off x="76200" y="3606352"/>
          <a:ext cx="6705600" cy="4699448"/>
        </p:xfrm>
        <a:graphic>
          <a:graphicData uri="http://schemas.openxmlformats.org/drawingml/2006/table">
            <a:tbl>
              <a:tblPr/>
              <a:tblGrid>
                <a:gridCol w="3830320"/>
                <a:gridCol w="1200150"/>
                <a:gridCol w="1675130"/>
              </a:tblGrid>
              <a:tr h="27428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野洲市食育推進計画（第２次）の改善目標</a:t>
                      </a:r>
                      <a:endParaRPr kumimoji="1" lang="ja-JP" altLang="ja-JP" sz="1200" b="1"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T="45714" marB="45714" horzOverflow="overflow">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lnB w="38100" cap="flat" cmpd="sng" algn="ctr">
                      <a:solidFill>
                        <a:srgbClr val="FFC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現状</a:t>
                      </a:r>
                    </a:p>
                  </a:txBody>
                  <a:tcPr marT="45714" marB="45714" horzOverflow="overflow">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lnB w="38100" cap="flat" cmpd="sng" algn="ctr">
                      <a:solidFill>
                        <a:srgbClr val="FFC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30</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p>
                  </a:txBody>
                  <a:tcPr marT="45714" marB="45714" horzOverflow="overflow">
                    <a:lnL w="38100" cap="flat" cmpd="sng" algn="ctr">
                      <a:solidFill>
                        <a:srgbClr val="FFC000"/>
                      </a:solidFill>
                      <a:prstDash val="solid"/>
                      <a:round/>
                      <a:headEnd type="none" w="med" len="med"/>
                      <a:tailEnd type="none" w="med" len="med"/>
                    </a:lnL>
                    <a:lnR w="38100" cap="flat" cmpd="sng" algn="ctr">
                      <a:solidFill>
                        <a:srgbClr val="FFC000"/>
                      </a:solidFill>
                      <a:prstDash val="solid"/>
                      <a:round/>
                      <a:headEnd type="none" w="med" len="med"/>
                      <a:tailEnd type="none" w="med" len="med"/>
                    </a:lnR>
                    <a:lnT w="38100" cap="flat" cmpd="sng" algn="ctr">
                      <a:solidFill>
                        <a:srgbClr val="FFC000"/>
                      </a:solidFill>
                      <a:prstDash val="solid"/>
                      <a:round/>
                      <a:headEnd type="none" w="med" len="med"/>
                      <a:tailEnd type="none" w="med" len="med"/>
                    </a:lnT>
                    <a:lnB w="38100" cap="flat" cmpd="sng" algn="ctr">
                      <a:solidFill>
                        <a:srgbClr val="FFC000"/>
                      </a:solidFill>
                      <a:prstDash val="solid"/>
                      <a:round/>
                      <a:headEnd type="none" w="med" len="med"/>
                      <a:tailEnd type="none" w="med" len="med"/>
                    </a:lnB>
                    <a:lnTlToBr>
                      <a:noFill/>
                    </a:lnTlToBr>
                    <a:lnBlToTr>
                      <a:noFill/>
                    </a:lnBlToTr>
                    <a:noFill/>
                  </a:tcPr>
                </a:tc>
              </a:tr>
              <a:tr h="82284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朝食を欠食する市民の割合の減少　</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小学５年生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中学２年生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男性（２０～２９歳）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C000"/>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1.7%</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4.9%</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39.1%</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C000"/>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C000"/>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r>
              <a:tr h="67618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野菜摂取量の増加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総数　</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258.3g</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350g</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に</a:t>
                      </a: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近づける</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r>
              <a:tr h="82284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バランスの取れた食事に気をつけている人の</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割合の増加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男性</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女性</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38.0%</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67.7%</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75%</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r>
              <a:tr h="4571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よく噛んで味わって食べることに</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関心のある人の割合の増加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２（予定）</a:t>
                      </a:r>
                    </a:p>
                  </a:txBody>
                  <a:tcPr marT="45714" marB="45714"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T="45714" marB="45714" anchor="ctr"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65%</a:t>
                      </a:r>
                    </a:p>
                  </a:txBody>
                  <a:tcPr marT="45714" marB="45714" anchor="ctr" horzOverflow="overflow">
                    <a:lnL w="38100" cap="flat" cmpd="sng" algn="ctr">
                      <a:solidFill>
                        <a:srgbClr val="FF99FF"/>
                      </a:solidFill>
                      <a:prstDash val="solid"/>
                      <a:round/>
                      <a:headEnd type="none" w="med" len="med"/>
                      <a:tailEnd type="none" w="med" len="med"/>
                    </a:lnL>
                    <a:lnR w="38100" cap="flat" cmpd="sng" algn="ctr">
                      <a:solidFill>
                        <a:srgbClr val="FF99FF"/>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FF99FF"/>
                      </a:solidFill>
                      <a:prstDash val="solid"/>
                      <a:round/>
                      <a:headEnd type="none" w="med" len="med"/>
                      <a:tailEnd type="none" w="med" len="med"/>
                    </a:lnB>
                    <a:lnTlToBr>
                      <a:noFill/>
                    </a:lnTlToBr>
                    <a:lnBlToTr>
                      <a:noFill/>
                    </a:lnBlToTr>
                    <a:solidFill>
                      <a:srgbClr val="FFCCFF"/>
                    </a:solidFill>
                  </a:tcPr>
                </a:tc>
              </a:tr>
              <a:tr h="4571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学校給食における地場産物使用の割合の増加</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（食材数ベース）</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a:t>
                      </a:r>
                    </a:p>
                  </a:txBody>
                  <a:tcPr marT="45714" marB="45714" horzOverflow="overflow">
                    <a:lnL w="38100" cap="flat" cmpd="sng" algn="ctr">
                      <a:solidFill>
                        <a:srgbClr val="92D050"/>
                      </a:solidFill>
                      <a:prstDash val="solid"/>
                      <a:round/>
                      <a:headEnd type="none" w="med" len="med"/>
                      <a:tailEnd type="none" w="med" len="med"/>
                    </a:lnL>
                    <a:lnR w="38100" cap="flat" cmpd="sng" algn="ctr">
                      <a:solidFill>
                        <a:srgbClr val="92D050"/>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92D05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23.0%</a:t>
                      </a:r>
                    </a:p>
                  </a:txBody>
                  <a:tcPr marT="45714" marB="45714" horzOverflow="overflow">
                    <a:lnL w="38100" cap="flat" cmpd="sng" algn="ctr">
                      <a:solidFill>
                        <a:srgbClr val="92D050"/>
                      </a:solidFill>
                      <a:prstDash val="solid"/>
                      <a:round/>
                      <a:headEnd type="none" w="med" len="med"/>
                      <a:tailEnd type="none" w="med" len="med"/>
                    </a:lnL>
                    <a:lnR w="38100" cap="flat" cmpd="sng" algn="ctr">
                      <a:solidFill>
                        <a:srgbClr val="92D050"/>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92D05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28%</a:t>
                      </a:r>
                    </a:p>
                  </a:txBody>
                  <a:tcPr marT="45714" marB="45714" horzOverflow="overflow">
                    <a:lnL w="38100" cap="flat" cmpd="sng" algn="ctr">
                      <a:solidFill>
                        <a:srgbClr val="92D050"/>
                      </a:solidFill>
                      <a:prstDash val="solid"/>
                      <a:round/>
                      <a:headEnd type="none" w="med" len="med"/>
                      <a:tailEnd type="none" w="med" len="med"/>
                    </a:lnL>
                    <a:lnR w="38100" cap="flat" cmpd="sng" algn="ctr">
                      <a:solidFill>
                        <a:srgbClr val="92D050"/>
                      </a:solidFill>
                      <a:prstDash val="solid"/>
                      <a:round/>
                      <a:headEnd type="none" w="med" len="med"/>
                      <a:tailEnd type="none" w="med" len="med"/>
                    </a:lnR>
                    <a:lnT w="38100" cap="flat" cmpd="sng" algn="ctr">
                      <a:solidFill>
                        <a:srgbClr val="FF99FF"/>
                      </a:solidFill>
                      <a:prstDash val="solid"/>
                      <a:round/>
                      <a:headEnd type="none" w="med" len="med"/>
                      <a:tailEnd type="none" w="med" len="med"/>
                    </a:lnT>
                    <a:lnB w="38100" cap="flat" cmpd="sng" algn="ctr">
                      <a:solidFill>
                        <a:srgbClr val="92D050"/>
                      </a:solidFill>
                      <a:prstDash val="solid"/>
                      <a:round/>
                      <a:headEnd type="none" w="med" len="med"/>
                      <a:tailEnd type="none" w="med" len="med"/>
                    </a:lnB>
                    <a:lnTlToBr>
                      <a:noFill/>
                    </a:lnTlToBr>
                    <a:lnBlToTr>
                      <a:noFill/>
                    </a:lnBlToTr>
                    <a:solidFill>
                      <a:srgbClr val="CCFF99"/>
                    </a:solidFill>
                  </a:tcPr>
                </a:tc>
              </a:tr>
              <a:tr h="27428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環境こだわり農産物の栽培面積の増加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a:t>
                      </a:r>
                    </a:p>
                  </a:txBody>
                  <a:tcPr marT="45714" marB="45714" horzOverflow="overflow">
                    <a:lnL w="38100" cap="flat" cmpd="sng" algn="ctr">
                      <a:solidFill>
                        <a:srgbClr val="92D050"/>
                      </a:solidFill>
                      <a:prstDash val="solid"/>
                      <a:round/>
                      <a:headEnd type="none" w="med" len="med"/>
                      <a:tailEnd type="none" w="med" len="med"/>
                    </a:lnL>
                    <a:lnR w="38100" cap="flat" cmpd="sng" algn="ctr">
                      <a:solidFill>
                        <a:srgbClr val="92D050"/>
                      </a:solidFill>
                      <a:prstDash val="solid"/>
                      <a:round/>
                      <a:headEnd type="none" w="med" len="med"/>
                      <a:tailEnd type="none" w="med" len="med"/>
                    </a:lnR>
                    <a:lnT w="38100" cap="flat" cmpd="sng" algn="ctr">
                      <a:solidFill>
                        <a:srgbClr val="92D050"/>
                      </a:solidFill>
                      <a:prstDash val="solid"/>
                      <a:round/>
                      <a:headEnd type="none" w="med" len="med"/>
                      <a:tailEnd type="none" w="med" len="med"/>
                    </a:lnT>
                    <a:lnB w="38100" cap="flat" cmpd="sng" algn="ctr">
                      <a:solidFill>
                        <a:srgbClr val="92D05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824ha</a:t>
                      </a:r>
                    </a:p>
                  </a:txBody>
                  <a:tcPr marT="45714" marB="45714" horzOverflow="overflow">
                    <a:lnL w="38100" cap="flat" cmpd="sng" algn="ctr">
                      <a:solidFill>
                        <a:srgbClr val="92D050"/>
                      </a:solidFill>
                      <a:prstDash val="solid"/>
                      <a:round/>
                      <a:headEnd type="none" w="med" len="med"/>
                      <a:tailEnd type="none" w="med" len="med"/>
                    </a:lnL>
                    <a:lnR w="38100" cap="flat" cmpd="sng" algn="ctr">
                      <a:solidFill>
                        <a:srgbClr val="92D050"/>
                      </a:solidFill>
                      <a:prstDash val="solid"/>
                      <a:round/>
                      <a:headEnd type="none" w="med" len="med"/>
                      <a:tailEnd type="none" w="med" len="med"/>
                    </a:lnR>
                    <a:lnT w="38100" cap="flat" cmpd="sng" algn="ctr">
                      <a:solidFill>
                        <a:srgbClr val="92D050"/>
                      </a:solidFill>
                      <a:prstDash val="solid"/>
                      <a:round/>
                      <a:headEnd type="none" w="med" len="med"/>
                      <a:tailEnd type="none" w="med" len="med"/>
                    </a:lnT>
                    <a:lnB w="38100" cap="flat" cmpd="sng" algn="ctr">
                      <a:solidFill>
                        <a:srgbClr val="92D05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1,000ha</a:t>
                      </a:r>
                    </a:p>
                  </a:txBody>
                  <a:tcPr marT="45714" marB="45714" horzOverflow="overflow">
                    <a:lnL w="38100" cap="flat" cmpd="sng" algn="ctr">
                      <a:solidFill>
                        <a:srgbClr val="92D050"/>
                      </a:solidFill>
                      <a:prstDash val="solid"/>
                      <a:round/>
                      <a:headEnd type="none" w="med" len="med"/>
                      <a:tailEnd type="none" w="med" len="med"/>
                    </a:lnL>
                    <a:lnR w="38100" cap="flat" cmpd="sng" algn="ctr">
                      <a:solidFill>
                        <a:srgbClr val="92D050"/>
                      </a:solidFill>
                      <a:prstDash val="solid"/>
                      <a:round/>
                      <a:headEnd type="none" w="med" len="med"/>
                      <a:tailEnd type="none" w="med" len="med"/>
                    </a:lnR>
                    <a:lnT w="38100" cap="flat" cmpd="sng" algn="ctr">
                      <a:solidFill>
                        <a:srgbClr val="92D050"/>
                      </a:solidFill>
                      <a:prstDash val="solid"/>
                      <a:round/>
                      <a:headEnd type="none" w="med" len="med"/>
                      <a:tailEnd type="none" w="med" len="med"/>
                    </a:lnT>
                    <a:lnB w="38100" cap="flat" cmpd="sng" algn="ctr">
                      <a:solidFill>
                        <a:srgbClr val="92D050"/>
                      </a:solidFill>
                      <a:prstDash val="solid"/>
                      <a:round/>
                      <a:headEnd type="none" w="med" len="med"/>
                      <a:tailEnd type="none" w="med" len="med"/>
                    </a:lnB>
                    <a:lnTlToBr>
                      <a:noFill/>
                    </a:lnTlToBr>
                    <a:lnBlToTr>
                      <a:noFill/>
                    </a:lnBlToTr>
                    <a:solidFill>
                      <a:srgbClr val="CCFF99"/>
                    </a:solidFill>
                  </a:tcPr>
                </a:tc>
              </a:tr>
              <a:tr h="27428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食育に関心を持つ市民の割合の増加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p>
                  </a:txBody>
                  <a:tcPr marT="45714" marB="45714" horzOverflow="overflow">
                    <a:lnL w="38100" cap="flat" cmpd="sng" algn="ctr">
                      <a:solidFill>
                        <a:srgbClr val="00B0F0"/>
                      </a:solidFill>
                      <a:prstDash val="solid"/>
                      <a:round/>
                      <a:headEnd type="none" w="med" len="med"/>
                      <a:tailEnd type="none" w="med" len="med"/>
                    </a:lnL>
                    <a:lnR w="38100" cap="flat" cmpd="sng" algn="ctr">
                      <a:solidFill>
                        <a:srgbClr val="00B0F0"/>
                      </a:solidFill>
                      <a:prstDash val="solid"/>
                      <a:round/>
                      <a:headEnd type="none" w="med" len="med"/>
                      <a:tailEnd type="none" w="med" len="med"/>
                    </a:lnR>
                    <a:lnT w="38100" cap="flat" cmpd="sng" algn="ctr">
                      <a:solidFill>
                        <a:srgbClr val="92D050"/>
                      </a:solidFill>
                      <a:prstDash val="solid"/>
                      <a:round/>
                      <a:headEnd type="none" w="med" len="med"/>
                      <a:tailEnd type="none" w="med" len="med"/>
                    </a:lnT>
                    <a:lnB w="38100" cap="flat" cmpd="sng" algn="ctr">
                      <a:solidFill>
                        <a:srgbClr val="00B0F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63.0%</a:t>
                      </a:r>
                    </a:p>
                  </a:txBody>
                  <a:tcPr marT="45714" marB="45714" horzOverflow="overflow">
                    <a:lnL w="38100" cap="flat" cmpd="sng" algn="ctr">
                      <a:solidFill>
                        <a:srgbClr val="00B0F0"/>
                      </a:solidFill>
                      <a:prstDash val="solid"/>
                      <a:round/>
                      <a:headEnd type="none" w="med" len="med"/>
                      <a:tailEnd type="none" w="med" len="med"/>
                    </a:lnL>
                    <a:lnR w="38100" cap="flat" cmpd="sng" algn="ctr">
                      <a:solidFill>
                        <a:srgbClr val="00B0F0"/>
                      </a:solidFill>
                      <a:prstDash val="solid"/>
                      <a:round/>
                      <a:headEnd type="none" w="med" len="med"/>
                      <a:tailEnd type="none" w="med" len="med"/>
                    </a:lnR>
                    <a:lnT w="38100" cap="flat" cmpd="sng" algn="ctr">
                      <a:solidFill>
                        <a:srgbClr val="92D050"/>
                      </a:solidFill>
                      <a:prstDash val="solid"/>
                      <a:round/>
                      <a:headEnd type="none" w="med" len="med"/>
                      <a:tailEnd type="none" w="med" len="med"/>
                    </a:lnT>
                    <a:lnB w="38100" cap="flat" cmpd="sng" algn="ctr">
                      <a:solidFill>
                        <a:srgbClr val="00B0F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90%</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p>
                  </a:txBody>
                  <a:tcPr marT="45714" marB="45714" horzOverflow="overflow">
                    <a:lnL w="38100" cap="flat" cmpd="sng" algn="ctr">
                      <a:solidFill>
                        <a:srgbClr val="00B0F0"/>
                      </a:solidFill>
                      <a:prstDash val="solid"/>
                      <a:round/>
                      <a:headEnd type="none" w="med" len="med"/>
                      <a:tailEnd type="none" w="med" len="med"/>
                    </a:lnL>
                    <a:lnR w="38100" cap="flat" cmpd="sng" algn="ctr">
                      <a:solidFill>
                        <a:srgbClr val="00B0F0"/>
                      </a:solidFill>
                      <a:prstDash val="solid"/>
                      <a:round/>
                      <a:headEnd type="none" w="med" len="med"/>
                      <a:tailEnd type="none" w="med" len="med"/>
                    </a:lnR>
                    <a:lnT w="38100" cap="flat" cmpd="sng" algn="ctr">
                      <a:solidFill>
                        <a:srgbClr val="92D050"/>
                      </a:solidFill>
                      <a:prstDash val="solid"/>
                      <a:round/>
                      <a:headEnd type="none" w="med" len="med"/>
                      <a:tailEnd type="none" w="med" len="med"/>
                    </a:lnT>
                    <a:lnB w="38100" cap="flat" cmpd="sng" algn="ctr">
                      <a:solidFill>
                        <a:srgbClr val="00B0F0"/>
                      </a:solidFill>
                      <a:prstDash val="solid"/>
                      <a:round/>
                      <a:headEnd type="none" w="med" len="med"/>
                      <a:tailEnd type="none" w="med" len="med"/>
                    </a:lnB>
                    <a:lnTlToBr>
                      <a:noFill/>
                    </a:lnTlToBr>
                    <a:lnBlToTr>
                      <a:noFill/>
                    </a:lnBlToTr>
                    <a:solidFill>
                      <a:srgbClr val="CCECFF"/>
                    </a:solidFill>
                  </a:tcPr>
                </a:tc>
              </a:tr>
              <a:tr h="63999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一人で食事をする人の割合の減少　</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朝食</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夕食</a:t>
                      </a:r>
                    </a:p>
                  </a:txBody>
                  <a:tcPr marT="45714" marB="45714" horzOverflow="overflow">
                    <a:lnL w="38100" cap="flat" cmpd="sng" algn="ctr">
                      <a:solidFill>
                        <a:srgbClr val="00B0F0"/>
                      </a:solidFill>
                      <a:prstDash val="solid"/>
                      <a:round/>
                      <a:headEnd type="none" w="med" len="med"/>
                      <a:tailEnd type="none" w="med" len="med"/>
                    </a:lnL>
                    <a:lnR w="38100" cap="flat" cmpd="sng" algn="ctr">
                      <a:solidFill>
                        <a:srgbClr val="00B0F0"/>
                      </a:solidFill>
                      <a:prstDash val="solid"/>
                      <a:round/>
                      <a:headEnd type="none" w="med" len="med"/>
                      <a:tailEnd type="none" w="med" len="med"/>
                    </a:lnR>
                    <a:lnT w="38100" cap="flat" cmpd="sng" algn="ctr">
                      <a:solidFill>
                        <a:srgbClr val="00B0F0"/>
                      </a:solidFill>
                      <a:prstDash val="solid"/>
                      <a:round/>
                      <a:headEnd type="none" w="med" len="med"/>
                      <a:tailEnd type="none" w="med" len="med"/>
                    </a:lnT>
                    <a:lnB w="38100" cap="flat" cmpd="sng" algn="ctr">
                      <a:solidFill>
                        <a:srgbClr val="00B0F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22.1%</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4.8%</a:t>
                      </a:r>
                    </a:p>
                  </a:txBody>
                  <a:tcPr marT="45714" marB="45714" horzOverflow="overflow">
                    <a:lnL w="38100" cap="flat" cmpd="sng" algn="ctr">
                      <a:solidFill>
                        <a:srgbClr val="00B0F0"/>
                      </a:solidFill>
                      <a:prstDash val="solid"/>
                      <a:round/>
                      <a:headEnd type="none" w="med" len="med"/>
                      <a:tailEnd type="none" w="med" len="med"/>
                    </a:lnL>
                    <a:lnR w="38100" cap="flat" cmpd="sng" algn="ctr">
                      <a:solidFill>
                        <a:srgbClr val="00B0F0"/>
                      </a:solidFill>
                      <a:prstDash val="solid"/>
                      <a:round/>
                      <a:headEnd type="none" w="med" len="med"/>
                      <a:tailEnd type="none" w="med" len="med"/>
                    </a:lnR>
                    <a:lnT w="38100" cap="flat" cmpd="sng" algn="ctr">
                      <a:solidFill>
                        <a:srgbClr val="00B0F0"/>
                      </a:solidFill>
                      <a:prstDash val="solid"/>
                      <a:round/>
                      <a:headEnd type="none" w="med" len="med"/>
                      <a:tailEnd type="none" w="med" len="med"/>
                    </a:lnT>
                    <a:lnB w="38100" cap="flat" cmpd="sng" algn="ctr">
                      <a:solidFill>
                        <a:srgbClr val="00B0F0"/>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減らす</a:t>
                      </a:r>
                    </a:p>
                  </a:txBody>
                  <a:tcPr marT="45714" marB="45714" horzOverflow="overflow">
                    <a:lnL w="38100" cap="flat" cmpd="sng" algn="ctr">
                      <a:solidFill>
                        <a:srgbClr val="00B0F0"/>
                      </a:solidFill>
                      <a:prstDash val="solid"/>
                      <a:round/>
                      <a:headEnd type="none" w="med" len="med"/>
                      <a:tailEnd type="none" w="med" len="med"/>
                    </a:lnL>
                    <a:lnR w="38100" cap="flat" cmpd="sng" algn="ctr">
                      <a:solidFill>
                        <a:srgbClr val="00B0F0"/>
                      </a:solidFill>
                      <a:prstDash val="solid"/>
                      <a:round/>
                      <a:headEnd type="none" w="med" len="med"/>
                      <a:tailEnd type="none" w="med" len="med"/>
                    </a:lnR>
                    <a:lnT w="38100" cap="flat" cmpd="sng" algn="ctr">
                      <a:solidFill>
                        <a:srgbClr val="00B0F0"/>
                      </a:solidFill>
                      <a:prstDash val="solid"/>
                      <a:round/>
                      <a:headEnd type="none" w="med" len="med"/>
                      <a:tailEnd type="none" w="med" len="med"/>
                    </a:lnT>
                    <a:lnB w="38100" cap="flat" cmpd="sng" algn="ctr">
                      <a:solidFill>
                        <a:srgbClr val="00B0F0"/>
                      </a:solidFill>
                      <a:prstDash val="solid"/>
                      <a:round/>
                      <a:headEnd type="none" w="med" len="med"/>
                      <a:tailEnd type="none" w="med" len="med"/>
                    </a:lnB>
                    <a:lnTlToBr>
                      <a:noFill/>
                    </a:lnTlToBr>
                    <a:lnBlToTr>
                      <a:noFill/>
                    </a:lnBlToTr>
                    <a:solidFill>
                      <a:srgbClr val="CCECFF"/>
                    </a:solidFill>
                  </a:tcPr>
                </a:tc>
              </a:tr>
            </a:tbl>
          </a:graphicData>
        </a:graphic>
      </p:graphicFrame>
      <p:sp>
        <p:nvSpPr>
          <p:cNvPr id="4140" name="Text Box 44"/>
          <p:cNvSpPr txBox="1">
            <a:spLocks noChangeArrowheads="1"/>
          </p:cNvSpPr>
          <p:nvPr/>
        </p:nvSpPr>
        <p:spPr bwMode="auto">
          <a:xfrm>
            <a:off x="669361" y="8298359"/>
            <a:ext cx="54864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3857625" algn="l"/>
              </a:tabLst>
              <a:defRPr kumimoji="1">
                <a:solidFill>
                  <a:schemeClr val="tx1"/>
                </a:solidFill>
                <a:latin typeface="Arial" charset="0"/>
                <a:ea typeface="ＭＳ Ｐゴシック" pitchFamily="50" charset="-128"/>
              </a:defRPr>
            </a:lvl1pPr>
            <a:lvl2pPr marL="742950" indent="-285750">
              <a:tabLst>
                <a:tab pos="3857625" algn="l"/>
              </a:tabLst>
              <a:defRPr kumimoji="1">
                <a:solidFill>
                  <a:schemeClr val="tx1"/>
                </a:solidFill>
                <a:latin typeface="Arial" charset="0"/>
                <a:ea typeface="ＭＳ Ｐゴシック" pitchFamily="50" charset="-128"/>
              </a:defRPr>
            </a:lvl2pPr>
            <a:lvl3pPr marL="1143000" indent="-228600">
              <a:tabLst>
                <a:tab pos="3857625" algn="l"/>
              </a:tabLst>
              <a:defRPr kumimoji="1">
                <a:solidFill>
                  <a:schemeClr val="tx1"/>
                </a:solidFill>
                <a:latin typeface="Arial" charset="0"/>
                <a:ea typeface="ＭＳ Ｐゴシック" pitchFamily="50" charset="-128"/>
              </a:defRPr>
            </a:lvl3pPr>
            <a:lvl4pPr marL="1600200" indent="-228600">
              <a:tabLst>
                <a:tab pos="3857625" algn="l"/>
              </a:tabLst>
              <a:defRPr kumimoji="1">
                <a:solidFill>
                  <a:schemeClr val="tx1"/>
                </a:solidFill>
                <a:latin typeface="Arial" charset="0"/>
                <a:ea typeface="ＭＳ Ｐゴシック" pitchFamily="50" charset="-128"/>
              </a:defRPr>
            </a:lvl4pPr>
            <a:lvl5pPr marL="2057400" indent="-228600">
              <a:tabLst>
                <a:tab pos="3857625" algn="l"/>
              </a:tabLst>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tabLst>
                <a:tab pos="3857625" algn="l"/>
              </a:tabLs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tabLst>
                <a:tab pos="3857625" algn="l"/>
              </a:tabLs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tabLst>
                <a:tab pos="3857625" algn="l"/>
              </a:tabLs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tabLst>
                <a:tab pos="3857625" algn="l"/>
              </a:tabLst>
              <a:defRPr kumimoji="1">
                <a:solidFill>
                  <a:schemeClr val="tx1"/>
                </a:solidFill>
                <a:latin typeface="Arial" charset="0"/>
                <a:ea typeface="ＭＳ Ｐゴシック" pitchFamily="50" charset="-128"/>
              </a:defRPr>
            </a:lvl9pPr>
          </a:lstStyle>
          <a:p>
            <a:pPr eaLnBrk="1" hangingPunct="1">
              <a:spcBef>
                <a:spcPct val="50000"/>
              </a:spcBef>
            </a:pPr>
            <a:r>
              <a:rPr lang="en-US" altLang="ja-JP" sz="800" dirty="0">
                <a:latin typeface="HG丸ｺﾞｼｯｸM-PRO" pitchFamily="50" charset="-128"/>
                <a:ea typeface="HG丸ｺﾞｼｯｸM-PRO" pitchFamily="50" charset="-128"/>
              </a:rPr>
              <a:t>※1</a:t>
            </a:r>
            <a:r>
              <a:rPr lang="ja-JP" altLang="en-US" sz="800" dirty="0">
                <a:latin typeface="HG丸ｺﾞｼｯｸM-PRO" pitchFamily="50" charset="-128"/>
                <a:ea typeface="HG丸ｺﾞｼｯｸM-PRO" pitchFamily="50" charset="-128"/>
              </a:rPr>
              <a:t>　平成</a:t>
            </a:r>
            <a:r>
              <a:rPr lang="en-US" altLang="ja-JP" sz="800" dirty="0">
                <a:latin typeface="HG丸ｺﾞｼｯｸM-PRO" pitchFamily="50" charset="-128"/>
                <a:ea typeface="HG丸ｺﾞｼｯｸM-PRO" pitchFamily="50" charset="-128"/>
              </a:rPr>
              <a:t>25</a:t>
            </a:r>
            <a:r>
              <a:rPr lang="ja-JP" altLang="en-US" sz="800" dirty="0">
                <a:latin typeface="HG丸ｺﾞｼｯｸM-PRO" pitchFamily="50" charset="-128"/>
                <a:ea typeface="HG丸ｺﾞｼｯｸM-PRO" pitchFamily="50" charset="-128"/>
              </a:rPr>
              <a:t>年</a:t>
            </a:r>
            <a:r>
              <a:rPr lang="en-US" altLang="ja-JP" sz="800" dirty="0">
                <a:latin typeface="HG丸ｺﾞｼｯｸM-PRO" pitchFamily="50" charset="-128"/>
                <a:ea typeface="HG丸ｺﾞｼｯｸM-PRO" pitchFamily="50" charset="-128"/>
              </a:rPr>
              <a:t>6</a:t>
            </a:r>
            <a:r>
              <a:rPr lang="ja-JP" altLang="en-US" sz="800" dirty="0">
                <a:latin typeface="HG丸ｺﾞｼｯｸM-PRO" pitchFamily="50" charset="-128"/>
                <a:ea typeface="HG丸ｺﾞｼｯｸM-PRO" pitchFamily="50" charset="-128"/>
              </a:rPr>
              <a:t>月 小中学校における朝食摂取率（滋賀県教育委員会）</a:t>
            </a:r>
          </a:p>
          <a:p>
            <a:pPr eaLnBrk="1" hangingPunct="1">
              <a:spcBef>
                <a:spcPct val="50000"/>
              </a:spcBef>
            </a:pPr>
            <a:r>
              <a:rPr lang="en-US" altLang="ja-JP" sz="800" dirty="0">
                <a:latin typeface="HG丸ｺﾞｼｯｸM-PRO" pitchFamily="50" charset="-128"/>
                <a:ea typeface="HG丸ｺﾞｼｯｸM-PRO" pitchFamily="50" charset="-128"/>
              </a:rPr>
              <a:t>※2</a:t>
            </a:r>
            <a:r>
              <a:rPr lang="ja-JP" altLang="en-US" sz="800" dirty="0">
                <a:latin typeface="HG丸ｺﾞｼｯｸM-PRO" pitchFamily="50" charset="-128"/>
                <a:ea typeface="HG丸ｺﾞｼｯｸM-PRO" pitchFamily="50" charset="-128"/>
              </a:rPr>
              <a:t>　平成</a:t>
            </a:r>
            <a:r>
              <a:rPr lang="en-US" altLang="ja-JP" sz="800" dirty="0">
                <a:latin typeface="HG丸ｺﾞｼｯｸM-PRO" pitchFamily="50" charset="-128"/>
                <a:ea typeface="HG丸ｺﾞｼｯｸM-PRO" pitchFamily="50" charset="-128"/>
              </a:rPr>
              <a:t>21</a:t>
            </a:r>
            <a:r>
              <a:rPr lang="ja-JP" altLang="en-US" sz="800" dirty="0">
                <a:latin typeface="HG丸ｺﾞｼｯｸM-PRO" pitchFamily="50" charset="-128"/>
                <a:ea typeface="HG丸ｺﾞｼｯｸM-PRO" pitchFamily="50" charset="-128"/>
              </a:rPr>
              <a:t>年度 滋賀の健康・栄養マップ調査（滋賀県）</a:t>
            </a:r>
          </a:p>
          <a:p>
            <a:pPr eaLnBrk="1" hangingPunct="1">
              <a:spcBef>
                <a:spcPct val="50000"/>
              </a:spcBef>
            </a:pPr>
            <a:r>
              <a:rPr lang="en-US" altLang="ja-JP" sz="800" dirty="0">
                <a:latin typeface="HG丸ｺﾞｼｯｸM-PRO" pitchFamily="50" charset="-128"/>
                <a:ea typeface="HG丸ｺﾞｼｯｸM-PRO" pitchFamily="50" charset="-128"/>
              </a:rPr>
              <a:t>※3</a:t>
            </a:r>
            <a:r>
              <a:rPr lang="ja-JP" altLang="en-US" sz="800" dirty="0">
                <a:latin typeface="HG丸ｺﾞｼｯｸM-PRO" pitchFamily="50" charset="-128"/>
                <a:ea typeface="HG丸ｺﾞｼｯｸM-PRO" pitchFamily="50" charset="-128"/>
              </a:rPr>
              <a:t>　平成</a:t>
            </a:r>
            <a:r>
              <a:rPr lang="en-US" altLang="ja-JP" sz="800" dirty="0">
                <a:latin typeface="HG丸ｺﾞｼｯｸM-PRO" pitchFamily="50" charset="-128"/>
                <a:ea typeface="HG丸ｺﾞｼｯｸM-PRO" pitchFamily="50" charset="-128"/>
              </a:rPr>
              <a:t>25</a:t>
            </a:r>
            <a:r>
              <a:rPr lang="ja-JP" altLang="en-US" sz="800" dirty="0">
                <a:latin typeface="HG丸ｺﾞｼｯｸM-PRO" pitchFamily="50" charset="-128"/>
                <a:ea typeface="HG丸ｺﾞｼｯｸM-PRO" pitchFamily="50" charset="-128"/>
              </a:rPr>
              <a:t>年</a:t>
            </a:r>
            <a:r>
              <a:rPr lang="en-US" altLang="ja-JP" sz="800" dirty="0">
                <a:latin typeface="HG丸ｺﾞｼｯｸM-PRO" pitchFamily="50" charset="-128"/>
                <a:ea typeface="HG丸ｺﾞｼｯｸM-PRO" pitchFamily="50" charset="-128"/>
              </a:rPr>
              <a:t>6</a:t>
            </a:r>
            <a:r>
              <a:rPr lang="ja-JP" altLang="en-US" sz="800" dirty="0">
                <a:latin typeface="HG丸ｺﾞｼｯｸM-PRO" pitchFamily="50" charset="-128"/>
                <a:ea typeface="HG丸ｺﾞｼｯｸM-PRO" pitchFamily="50" charset="-128"/>
              </a:rPr>
              <a:t>月 学校給食地場産物使用調査（滋賀県教育委員会）</a:t>
            </a:r>
          </a:p>
          <a:p>
            <a:pPr eaLnBrk="1" hangingPunct="1">
              <a:spcBef>
                <a:spcPct val="50000"/>
              </a:spcBef>
            </a:pPr>
            <a:r>
              <a:rPr lang="en-US" altLang="ja-JP" sz="800" dirty="0">
                <a:latin typeface="HG丸ｺﾞｼｯｸM-PRO" pitchFamily="50" charset="-128"/>
                <a:ea typeface="HG丸ｺﾞｼｯｸM-PRO" pitchFamily="50" charset="-128"/>
              </a:rPr>
              <a:t>※4</a:t>
            </a:r>
            <a:r>
              <a:rPr lang="ja-JP" altLang="en-US" sz="800" dirty="0">
                <a:latin typeface="HG丸ｺﾞｼｯｸM-PRO" pitchFamily="50" charset="-128"/>
                <a:ea typeface="HG丸ｺﾞｼｯｸM-PRO" pitchFamily="50" charset="-128"/>
              </a:rPr>
              <a:t>　平成</a:t>
            </a:r>
            <a:r>
              <a:rPr lang="en-US" altLang="ja-JP" sz="800" dirty="0">
                <a:latin typeface="HG丸ｺﾞｼｯｸM-PRO" pitchFamily="50" charset="-128"/>
                <a:ea typeface="HG丸ｺﾞｼｯｸM-PRO" pitchFamily="50" charset="-128"/>
              </a:rPr>
              <a:t>24</a:t>
            </a:r>
            <a:r>
              <a:rPr lang="ja-JP" altLang="en-US" sz="800" dirty="0">
                <a:latin typeface="HG丸ｺﾞｼｯｸM-PRO" pitchFamily="50" charset="-128"/>
                <a:ea typeface="HG丸ｺﾞｼｯｸM-PRO" pitchFamily="50" charset="-128"/>
              </a:rPr>
              <a:t>年度 環境こだわり農産物栽培面積調査（滋賀県）</a:t>
            </a:r>
          </a:p>
        </p:txBody>
      </p:sp>
      <p:sp>
        <p:nvSpPr>
          <p:cNvPr id="5" name="Rectangle 30"/>
          <p:cNvSpPr>
            <a:spLocks noChangeArrowheads="1"/>
          </p:cNvSpPr>
          <p:nvPr/>
        </p:nvSpPr>
        <p:spPr bwMode="auto">
          <a:xfrm>
            <a:off x="68580" y="95250"/>
            <a:ext cx="6705600" cy="3333750"/>
          </a:xfrm>
          <a:prstGeom prst="rect">
            <a:avLst/>
          </a:prstGeom>
          <a:noFill/>
          <a:ln w="38100">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200" b="1" dirty="0">
                <a:latin typeface="HG丸ｺﾞｼｯｸM-PRO" pitchFamily="50" charset="-128"/>
                <a:ea typeface="HG丸ｺﾞｼｯｸM-PRO" pitchFamily="50" charset="-128"/>
              </a:rPr>
              <a:t>計画の進め方</a:t>
            </a:r>
          </a:p>
          <a:p>
            <a:pPr eaLnBrk="1" hangingPunct="1"/>
            <a:r>
              <a:rPr lang="ja-JP" altLang="en-US" sz="1200" dirty="0">
                <a:latin typeface="HG丸ｺﾞｼｯｸM-PRO" pitchFamily="50" charset="-128"/>
                <a:ea typeface="HG丸ｺﾞｼｯｸM-PRO" pitchFamily="50" charset="-128"/>
              </a:rPr>
              <a:t>・計画期間：平成</a:t>
            </a:r>
            <a:r>
              <a:rPr lang="en-US" altLang="ja-JP" sz="1200" dirty="0">
                <a:latin typeface="HG丸ｺﾞｼｯｸM-PRO" pitchFamily="50" charset="-128"/>
                <a:ea typeface="HG丸ｺﾞｼｯｸM-PRO" pitchFamily="50" charset="-128"/>
              </a:rPr>
              <a:t>26</a:t>
            </a:r>
            <a:r>
              <a:rPr lang="ja-JP" altLang="en-US" sz="1200" dirty="0">
                <a:latin typeface="HG丸ｺﾞｼｯｸM-PRO" pitchFamily="50" charset="-128"/>
                <a:ea typeface="HG丸ｺﾞｼｯｸM-PRO" pitchFamily="50" charset="-128"/>
              </a:rPr>
              <a:t>年度～</a:t>
            </a:r>
            <a:r>
              <a:rPr lang="en-US" altLang="ja-JP" sz="1200" dirty="0">
                <a:latin typeface="HG丸ｺﾞｼｯｸM-PRO" pitchFamily="50" charset="-128"/>
                <a:ea typeface="HG丸ｺﾞｼｯｸM-PRO" pitchFamily="50" charset="-128"/>
              </a:rPr>
              <a:t>30</a:t>
            </a:r>
            <a:r>
              <a:rPr lang="ja-JP" altLang="en-US" sz="1200" dirty="0">
                <a:latin typeface="HG丸ｺﾞｼｯｸM-PRO" pitchFamily="50" charset="-128"/>
                <a:ea typeface="HG丸ｺﾞｼｯｸM-PRO" pitchFamily="50" charset="-128"/>
              </a:rPr>
              <a:t>年度（</a:t>
            </a:r>
            <a:r>
              <a:rPr lang="en-US" altLang="ja-JP" sz="1200" dirty="0">
                <a:latin typeface="HG丸ｺﾞｼｯｸM-PRO" pitchFamily="50" charset="-128"/>
                <a:ea typeface="HG丸ｺﾞｼｯｸM-PRO" pitchFamily="50" charset="-128"/>
              </a:rPr>
              <a:t>5</a:t>
            </a:r>
            <a:r>
              <a:rPr lang="ja-JP" altLang="en-US" sz="1200" dirty="0">
                <a:latin typeface="HG丸ｺﾞｼｯｸM-PRO" pitchFamily="50" charset="-128"/>
                <a:ea typeface="HG丸ｺﾞｼｯｸM-PRO" pitchFamily="50" charset="-128"/>
              </a:rPr>
              <a:t>年間）</a:t>
            </a:r>
          </a:p>
          <a:p>
            <a:pPr eaLnBrk="1" hangingPunct="1"/>
            <a:r>
              <a:rPr lang="ja-JP" altLang="en-US" sz="1200" dirty="0">
                <a:latin typeface="HG丸ｺﾞｼｯｸM-PRO" pitchFamily="50" charset="-128"/>
                <a:ea typeface="HG丸ｺﾞｼｯｸM-PRO" pitchFamily="50" charset="-128"/>
              </a:rPr>
              <a:t>・「野洲市食育推進委員会」を設置し、計画の進行管理を行います</a:t>
            </a:r>
          </a:p>
          <a:p>
            <a:pPr eaLnBrk="1" hangingPunct="1"/>
            <a:r>
              <a:rPr lang="ja-JP" altLang="en-US" sz="1200" dirty="0">
                <a:latin typeface="HG丸ｺﾞｼｯｸM-PRO" pitchFamily="50" charset="-128"/>
                <a:ea typeface="HG丸ｺﾞｼｯｸM-PRO" pitchFamily="50" charset="-128"/>
              </a:rPr>
              <a:t>・家庭や団体、行政など各々の立場で他と連携しながら、具体的な取り組みを進めていきます</a:t>
            </a:r>
          </a:p>
        </p:txBody>
      </p:sp>
      <p:sp>
        <p:nvSpPr>
          <p:cNvPr id="7" name="AutoShape 32"/>
          <p:cNvSpPr>
            <a:spLocks noChangeArrowheads="1"/>
          </p:cNvSpPr>
          <p:nvPr/>
        </p:nvSpPr>
        <p:spPr bwMode="auto">
          <a:xfrm>
            <a:off x="1049655" y="2705100"/>
            <a:ext cx="1828800" cy="800100"/>
          </a:xfrm>
          <a:prstGeom prst="roundRect">
            <a:avLst>
              <a:gd name="adj" fmla="val 16667"/>
            </a:avLst>
          </a:prstGeom>
          <a:noFill/>
          <a:ln w="9525">
            <a:noFill/>
            <a:round/>
            <a:headEnd/>
            <a:tailEnd/>
          </a:ln>
          <a:extLst>
            <a:ext uri="{909E8E84-426E-40DD-AFC4-6F175D3DCCD1}">
              <a14:hiddenFill xmlns:a14="http://schemas.microsoft.com/office/drawing/2010/main">
                <a:solidFill>
                  <a:srgbClr val="FFFFFF"/>
                </a:solidFill>
              </a14:hiddenFill>
            </a:ext>
          </a:extLst>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000">
                <a:latin typeface="ＭＳ ゴシック" pitchFamily="49" charset="-128"/>
                <a:ea typeface="HG丸ｺﾞｼｯｸM-PRO" pitchFamily="50" charset="-128"/>
              </a:rPr>
              <a:t>進行・管理</a:t>
            </a:r>
            <a:endParaRPr lang="ja-JP" altLang="en-US">
              <a:ea typeface="HG丸ｺﾞｼｯｸM-PRO" pitchFamily="50" charset="-128"/>
            </a:endParaRPr>
          </a:p>
        </p:txBody>
      </p:sp>
      <p:sp>
        <p:nvSpPr>
          <p:cNvPr id="9" name="Text Box 31"/>
          <p:cNvSpPr txBox="1">
            <a:spLocks noChangeArrowheads="1"/>
          </p:cNvSpPr>
          <p:nvPr/>
        </p:nvSpPr>
        <p:spPr bwMode="auto">
          <a:xfrm>
            <a:off x="163830" y="933450"/>
            <a:ext cx="6515100" cy="2428875"/>
          </a:xfrm>
          <a:prstGeom prst="rect">
            <a:avLst/>
          </a:prstGeom>
          <a:noFill/>
          <a:ln w="38100" algn="ctr">
            <a:solidFill>
              <a:srgbClr val="FFC000"/>
            </a:solidFill>
            <a:prstDash val="sysDot"/>
            <a:miter lim="800000"/>
            <a:headEnd/>
            <a:tailEnd/>
          </a:ln>
          <a:effectLst/>
          <a:extLst/>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r>
              <a:rPr lang="ja-JP" altLang="en-US" sz="1000">
                <a:latin typeface="ＭＳ ゴシック" pitchFamily="49" charset="-128"/>
                <a:ea typeface="HG丸ｺﾞｼｯｸM-PRO" pitchFamily="50" charset="-128"/>
              </a:rPr>
              <a:t>野洲市</a:t>
            </a:r>
            <a:endParaRPr lang="ja-JP" altLang="en-US">
              <a:ea typeface="HG丸ｺﾞｼｯｸM-PRO" pitchFamily="50" charset="-128"/>
            </a:endParaRPr>
          </a:p>
        </p:txBody>
      </p:sp>
      <p:sp>
        <p:nvSpPr>
          <p:cNvPr id="10" name="Oval 33"/>
          <p:cNvSpPr>
            <a:spLocks noChangeArrowheads="1"/>
          </p:cNvSpPr>
          <p:nvPr/>
        </p:nvSpPr>
        <p:spPr bwMode="auto">
          <a:xfrm>
            <a:off x="490855" y="1201738"/>
            <a:ext cx="5564188" cy="1589088"/>
          </a:xfrm>
          <a:prstGeom prst="ellipse">
            <a:avLst/>
          </a:prstGeom>
          <a:noFill/>
          <a:ln w="38100">
            <a:solidFill>
              <a:srgbClr val="FFC000"/>
            </a:solidFill>
            <a:round/>
            <a:headEnd/>
            <a:tailEnd/>
          </a:ln>
          <a:effectLst/>
          <a:extLst/>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lnSpc>
                <a:spcPct val="96000"/>
              </a:lnSpc>
            </a:pPr>
            <a:endParaRPr lang="en-US" altLang="ja-JP" sz="1000">
              <a:latin typeface="ＭＳ ゴシック" pitchFamily="49" charset="-128"/>
              <a:ea typeface="HG丸ｺﾞｼｯｸM-PRO" pitchFamily="50" charset="-128"/>
            </a:endParaRPr>
          </a:p>
          <a:p>
            <a:pPr algn="just" eaLnBrk="1" hangingPunct="1">
              <a:lnSpc>
                <a:spcPct val="96000"/>
              </a:lnSpc>
            </a:pPr>
            <a:r>
              <a:rPr lang="ja-JP" altLang="en-US" sz="1000">
                <a:latin typeface="ＭＳ ゴシック" pitchFamily="49" charset="-128"/>
                <a:ea typeface="HG丸ｺﾞｼｯｸM-PRO" pitchFamily="50" charset="-128"/>
              </a:rPr>
              <a:t>地域住民</a:t>
            </a:r>
            <a:endParaRPr lang="ja-JP" altLang="en-US" sz="900">
              <a:latin typeface="ＭＳ ゴシック" pitchFamily="49" charset="-128"/>
              <a:ea typeface="HG丸ｺﾞｼｯｸM-PRO" pitchFamily="50" charset="-128"/>
            </a:endParaRPr>
          </a:p>
          <a:p>
            <a:pPr algn="just" eaLnBrk="1" hangingPunct="1">
              <a:lnSpc>
                <a:spcPct val="96000"/>
              </a:lnSpc>
            </a:pPr>
            <a:endParaRPr lang="ja-JP" altLang="en-US" sz="900">
              <a:latin typeface="ＭＳ ゴシック" pitchFamily="49" charset="-128"/>
              <a:ea typeface="HG丸ｺﾞｼｯｸM-PRO" pitchFamily="50" charset="-128"/>
            </a:endParaRPr>
          </a:p>
          <a:p>
            <a:pPr eaLnBrk="1" hangingPunct="1"/>
            <a:endParaRPr lang="en-US" altLang="ja-JP">
              <a:ea typeface="HG丸ｺﾞｼｯｸM-PRO" pitchFamily="50" charset="-128"/>
            </a:endParaRPr>
          </a:p>
        </p:txBody>
      </p:sp>
      <p:sp>
        <p:nvSpPr>
          <p:cNvPr id="11" name="Oval 34"/>
          <p:cNvSpPr>
            <a:spLocks noChangeArrowheads="1"/>
          </p:cNvSpPr>
          <p:nvPr/>
        </p:nvSpPr>
        <p:spPr bwMode="auto">
          <a:xfrm>
            <a:off x="3234055" y="2587625"/>
            <a:ext cx="1600200" cy="417513"/>
          </a:xfrm>
          <a:prstGeom prst="ellipse">
            <a:avLst/>
          </a:prstGeom>
          <a:solidFill>
            <a:srgbClr val="FFFF99"/>
          </a:solidFill>
          <a:ln w="38100">
            <a:solidFill>
              <a:srgbClr val="FFC000"/>
            </a:solidFill>
            <a:round/>
            <a:headEnd/>
            <a:tailEnd/>
          </a:ln>
        </p:spPr>
        <p:txBody>
          <a:bodyPr lIns="74295" tIns="8890" rIns="74295" bIns="8890">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000">
                <a:latin typeface="ＭＳ ゴシック" pitchFamily="49" charset="-128"/>
                <a:ea typeface="HG丸ｺﾞｼｯｸM-PRO" pitchFamily="50" charset="-128"/>
              </a:rPr>
              <a:t>行政</a:t>
            </a:r>
          </a:p>
          <a:p>
            <a:pPr algn="ctr" eaLnBrk="1" hangingPunct="1"/>
            <a:r>
              <a:rPr lang="ja-JP" altLang="en-US" sz="800">
                <a:latin typeface="ＭＳ ゴシック" pitchFamily="49" charset="-128"/>
                <a:ea typeface="HG丸ｺﾞｼｯｸM-PRO" pitchFamily="50" charset="-128"/>
              </a:rPr>
              <a:t>南部健康福祉事務所</a:t>
            </a:r>
            <a:endParaRPr lang="ja-JP" altLang="en-US">
              <a:ea typeface="HG丸ｺﾞｼｯｸM-PRO" pitchFamily="50" charset="-128"/>
            </a:endParaRPr>
          </a:p>
        </p:txBody>
      </p:sp>
      <p:sp>
        <p:nvSpPr>
          <p:cNvPr id="12" name="Oval 35"/>
          <p:cNvSpPr>
            <a:spLocks noChangeArrowheads="1"/>
          </p:cNvSpPr>
          <p:nvPr/>
        </p:nvSpPr>
        <p:spPr bwMode="auto">
          <a:xfrm>
            <a:off x="5062855" y="1649413"/>
            <a:ext cx="1600200" cy="234950"/>
          </a:xfrm>
          <a:prstGeom prst="ellipse">
            <a:avLst/>
          </a:prstGeom>
          <a:solidFill>
            <a:srgbClr val="FFFF99"/>
          </a:solidFill>
          <a:ln w="38100">
            <a:solidFill>
              <a:srgbClr val="FFC000"/>
            </a:solidFill>
            <a:round/>
            <a:headEnd/>
            <a:tailEnd/>
          </a:ln>
        </p:spPr>
        <p:txBody>
          <a:bodyPr lIns="74295" tIns="8890" rIns="74295" bIns="8890">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96000"/>
              </a:lnSpc>
            </a:pPr>
            <a:r>
              <a:rPr lang="ja-JP" altLang="en-US" sz="1000">
                <a:latin typeface="ＭＳ ゴシック" pitchFamily="49" charset="-128"/>
                <a:ea typeface="HG丸ｺﾞｼｯｸM-PRO" pitchFamily="50" charset="-128"/>
              </a:rPr>
              <a:t>食品関連事業者</a:t>
            </a:r>
            <a:endParaRPr lang="ja-JP" altLang="en-US">
              <a:ea typeface="HG丸ｺﾞｼｯｸM-PRO" pitchFamily="50" charset="-128"/>
            </a:endParaRPr>
          </a:p>
        </p:txBody>
      </p:sp>
      <p:sp>
        <p:nvSpPr>
          <p:cNvPr id="13" name="Oval 36"/>
          <p:cNvSpPr>
            <a:spLocks noChangeArrowheads="1"/>
          </p:cNvSpPr>
          <p:nvPr/>
        </p:nvSpPr>
        <p:spPr bwMode="auto">
          <a:xfrm>
            <a:off x="4605655" y="1082675"/>
            <a:ext cx="1550106" cy="399161"/>
          </a:xfrm>
          <a:prstGeom prst="ellipse">
            <a:avLst/>
          </a:prstGeom>
          <a:solidFill>
            <a:srgbClr val="FFFF99"/>
          </a:solidFill>
          <a:ln w="38100">
            <a:solidFill>
              <a:srgbClr val="FFC000"/>
            </a:solidFill>
            <a:round/>
            <a:headEnd/>
            <a:tailEnd/>
          </a:ln>
        </p:spPr>
        <p:txBody>
          <a:bodyPr wrap="square" lIns="74295" tIns="8890" rIns="74295" bIns="8890">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96000"/>
              </a:lnSpc>
            </a:pPr>
            <a:r>
              <a:rPr lang="ja-JP" altLang="en-US" sz="1000" dirty="0">
                <a:latin typeface="ＭＳ ゴシック" pitchFamily="49" charset="-128"/>
                <a:ea typeface="HG丸ｺﾞｼｯｸM-PRO" pitchFamily="50" charset="-128"/>
              </a:rPr>
              <a:t>生産者</a:t>
            </a:r>
          </a:p>
          <a:p>
            <a:pPr algn="ctr" eaLnBrk="1" hangingPunct="1">
              <a:lnSpc>
                <a:spcPct val="96000"/>
              </a:lnSpc>
            </a:pPr>
            <a:r>
              <a:rPr lang="ja-JP" altLang="en-US" sz="800" smtClean="0">
                <a:latin typeface="ＭＳ ゴシック" pitchFamily="49" charset="-128"/>
                <a:ea typeface="HG丸ｺﾞｼｯｸM-PRO" pitchFamily="50" charset="-128"/>
              </a:rPr>
              <a:t>青年農業者クラブ</a:t>
            </a:r>
            <a:endParaRPr lang="ja-JP" altLang="en-US" dirty="0">
              <a:ea typeface="HG丸ｺﾞｼｯｸM-PRO" pitchFamily="50" charset="-128"/>
            </a:endParaRPr>
          </a:p>
        </p:txBody>
      </p:sp>
      <p:sp>
        <p:nvSpPr>
          <p:cNvPr id="14" name="Oval 37"/>
          <p:cNvSpPr>
            <a:spLocks noChangeArrowheads="1"/>
          </p:cNvSpPr>
          <p:nvPr/>
        </p:nvSpPr>
        <p:spPr bwMode="auto">
          <a:xfrm>
            <a:off x="2662555" y="973138"/>
            <a:ext cx="1828800" cy="571500"/>
          </a:xfrm>
          <a:prstGeom prst="ellipse">
            <a:avLst/>
          </a:prstGeom>
          <a:solidFill>
            <a:srgbClr val="FFFF99"/>
          </a:solidFill>
          <a:ln w="38100">
            <a:solidFill>
              <a:srgbClr val="FFC000"/>
            </a:solidFill>
            <a:round/>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lnSpc>
                <a:spcPct val="96000"/>
              </a:lnSpc>
            </a:pPr>
            <a:r>
              <a:rPr lang="ja-JP" altLang="en-US" sz="1000">
                <a:latin typeface="ＭＳ ゴシック" pitchFamily="49" charset="-128"/>
                <a:ea typeface="HG丸ｺﾞｼｯｸM-PRO" pitchFamily="50" charset="-128"/>
              </a:rPr>
              <a:t>学校・</a:t>
            </a:r>
          </a:p>
          <a:p>
            <a:pPr algn="just" eaLnBrk="1" hangingPunct="1">
              <a:lnSpc>
                <a:spcPct val="96000"/>
              </a:lnSpc>
            </a:pPr>
            <a:r>
              <a:rPr lang="ja-JP" altLang="en-US" sz="1000">
                <a:latin typeface="ＭＳ ゴシック" pitchFamily="49" charset="-128"/>
                <a:ea typeface="HG丸ｺﾞｼｯｸM-PRO" pitchFamily="50" charset="-128"/>
              </a:rPr>
              <a:t>保育所</a:t>
            </a:r>
            <a:r>
              <a:rPr lang="en-US" altLang="ja-JP" sz="1000">
                <a:latin typeface="ＭＳ ゴシック" pitchFamily="49" charset="-128"/>
                <a:ea typeface="HG丸ｺﾞｼｯｸM-PRO" pitchFamily="50" charset="-128"/>
              </a:rPr>
              <a:t>(</a:t>
            </a:r>
            <a:r>
              <a:rPr lang="ja-JP" altLang="en-US" sz="1000">
                <a:latin typeface="ＭＳ ゴシック" pitchFamily="49" charset="-128"/>
                <a:ea typeface="HG丸ｺﾞｼｯｸM-PRO" pitchFamily="50" charset="-128"/>
              </a:rPr>
              <a:t>園</a:t>
            </a:r>
            <a:r>
              <a:rPr lang="en-US" altLang="ja-JP" sz="1000">
                <a:latin typeface="ＭＳ ゴシック" pitchFamily="49" charset="-128"/>
                <a:ea typeface="HG丸ｺﾞｼｯｸM-PRO" pitchFamily="50" charset="-128"/>
              </a:rPr>
              <a:t>)</a:t>
            </a:r>
            <a:r>
              <a:rPr lang="ja-JP" altLang="en-US" sz="1000">
                <a:latin typeface="ＭＳ ゴシック" pitchFamily="49" charset="-128"/>
                <a:ea typeface="HG丸ｺﾞｼｯｸM-PRO" pitchFamily="50" charset="-128"/>
              </a:rPr>
              <a:t>・幼稚園</a:t>
            </a:r>
            <a:endParaRPr lang="ja-JP" altLang="en-US">
              <a:ea typeface="HG丸ｺﾞｼｯｸM-PRO" pitchFamily="50" charset="-128"/>
            </a:endParaRPr>
          </a:p>
        </p:txBody>
      </p:sp>
      <p:sp>
        <p:nvSpPr>
          <p:cNvPr id="15" name="Oval 38"/>
          <p:cNvSpPr>
            <a:spLocks noChangeArrowheads="1"/>
          </p:cNvSpPr>
          <p:nvPr/>
        </p:nvSpPr>
        <p:spPr bwMode="auto">
          <a:xfrm>
            <a:off x="4491355" y="2163763"/>
            <a:ext cx="2057400" cy="590550"/>
          </a:xfrm>
          <a:prstGeom prst="ellipse">
            <a:avLst/>
          </a:prstGeom>
          <a:solidFill>
            <a:srgbClr val="FFFF99"/>
          </a:solidFill>
          <a:ln w="38100">
            <a:solidFill>
              <a:srgbClr val="FFC000"/>
            </a:solidFill>
            <a:round/>
            <a:headEnd/>
            <a:tailEnd/>
          </a:ln>
          <a:effectLst/>
          <a:extLst/>
        </p:spPr>
        <p:txBody>
          <a:bodyPr lIns="74295" tIns="8890" rIns="74295" bIns="8890">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000">
                <a:latin typeface="ＭＳ ゴシック" pitchFamily="49" charset="-128"/>
                <a:ea typeface="HG丸ｺﾞｼｯｸM-PRO" pitchFamily="50" charset="-128"/>
              </a:rPr>
              <a:t>保健・医療機関</a:t>
            </a:r>
          </a:p>
          <a:p>
            <a:pPr algn="ctr" eaLnBrk="1" hangingPunct="1"/>
            <a:r>
              <a:rPr lang="ja-JP" altLang="en-US" sz="800">
                <a:latin typeface="ＭＳ ゴシック" pitchFamily="49" charset="-128"/>
                <a:ea typeface="HG丸ｺﾞｼｯｸM-PRO" pitchFamily="50" charset="-128"/>
              </a:rPr>
              <a:t>医師会　歯科医師会　</a:t>
            </a:r>
          </a:p>
          <a:p>
            <a:pPr algn="ctr" eaLnBrk="1" hangingPunct="1"/>
            <a:r>
              <a:rPr lang="ja-JP" altLang="en-US" sz="800">
                <a:latin typeface="ＭＳ ゴシック" pitchFamily="49" charset="-128"/>
                <a:ea typeface="HG丸ｺﾞｼｯｸM-PRO" pitchFamily="50" charset="-128"/>
              </a:rPr>
              <a:t>栄養士会</a:t>
            </a:r>
            <a:endParaRPr lang="ja-JP" altLang="en-US">
              <a:ea typeface="HG丸ｺﾞｼｯｸM-PRO" pitchFamily="50" charset="-128"/>
            </a:endParaRPr>
          </a:p>
        </p:txBody>
      </p:sp>
      <p:grpSp>
        <p:nvGrpSpPr>
          <p:cNvPr id="16" name="Group 39"/>
          <p:cNvGrpSpPr>
            <a:grpSpLocks/>
          </p:cNvGrpSpPr>
          <p:nvPr/>
        </p:nvGrpSpPr>
        <p:grpSpPr bwMode="auto">
          <a:xfrm>
            <a:off x="3119755" y="1762125"/>
            <a:ext cx="1317625" cy="685800"/>
            <a:chOff x="5481" y="12501"/>
            <a:chExt cx="1620" cy="1260"/>
          </a:xfrm>
          <a:noFill/>
        </p:grpSpPr>
        <p:sp>
          <p:nvSpPr>
            <p:cNvPr id="20" name="Oval 40"/>
            <p:cNvSpPr>
              <a:spLocks noChangeArrowheads="1"/>
            </p:cNvSpPr>
            <p:nvPr/>
          </p:nvSpPr>
          <p:spPr bwMode="auto">
            <a:xfrm>
              <a:off x="5481" y="12501"/>
              <a:ext cx="1620" cy="1260"/>
            </a:xfrm>
            <a:prstGeom prst="ellipse">
              <a:avLst/>
            </a:prstGeom>
            <a:grpFill/>
            <a:ln w="38100">
              <a:solidFill>
                <a:srgbClr val="FFC000"/>
              </a:solidFill>
              <a:round/>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000">
                  <a:latin typeface="ＭＳ ゴシック" pitchFamily="49" charset="-128"/>
                  <a:ea typeface="HG丸ｺﾞｼｯｸM-PRO" pitchFamily="50" charset="-128"/>
                </a:rPr>
                <a:t>家庭</a:t>
              </a:r>
              <a:endParaRPr lang="ja-JP" altLang="en-US">
                <a:ea typeface="HG丸ｺﾞｼｯｸM-PRO" pitchFamily="50" charset="-128"/>
              </a:endParaRPr>
            </a:p>
          </p:txBody>
        </p:sp>
        <p:sp>
          <p:nvSpPr>
            <p:cNvPr id="21" name="Oval 41"/>
            <p:cNvSpPr>
              <a:spLocks noChangeArrowheads="1"/>
            </p:cNvSpPr>
            <p:nvPr/>
          </p:nvSpPr>
          <p:spPr bwMode="auto">
            <a:xfrm>
              <a:off x="5841" y="13041"/>
              <a:ext cx="900" cy="540"/>
            </a:xfrm>
            <a:prstGeom prst="ellipse">
              <a:avLst/>
            </a:prstGeom>
            <a:grpFill/>
            <a:ln w="38100">
              <a:solidFill>
                <a:srgbClr val="FFC000"/>
              </a:solidFill>
              <a:round/>
              <a:headEnd/>
              <a:tailEnd/>
            </a:ln>
          </p:spPr>
          <p:txBody>
            <a:bodyPr lIns="74295" tIns="8890" rIns="74295" bIns="8890"/>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000">
                  <a:latin typeface="ＭＳ ゴシック" pitchFamily="49" charset="-128"/>
                  <a:ea typeface="HG丸ｺﾞｼｯｸM-PRO" pitchFamily="50" charset="-128"/>
                </a:rPr>
                <a:t>個人</a:t>
              </a:r>
              <a:endParaRPr lang="ja-JP" altLang="en-US">
                <a:ea typeface="HG丸ｺﾞｼｯｸM-PRO" pitchFamily="50" charset="-128"/>
              </a:endParaRPr>
            </a:p>
          </p:txBody>
        </p:sp>
      </p:grpSp>
      <p:sp>
        <p:nvSpPr>
          <p:cNvPr id="17" name="Line 42"/>
          <p:cNvSpPr>
            <a:spLocks noChangeShapeType="1"/>
          </p:cNvSpPr>
          <p:nvPr/>
        </p:nvSpPr>
        <p:spPr bwMode="auto">
          <a:xfrm>
            <a:off x="2348230" y="2714625"/>
            <a:ext cx="1588" cy="355600"/>
          </a:xfrm>
          <a:prstGeom prst="line">
            <a:avLst/>
          </a:prstGeom>
          <a:noFill/>
          <a:ln w="38100">
            <a:solidFill>
              <a:srgbClr val="FFC000"/>
            </a:solidFill>
            <a:round/>
            <a:headEnd type="triangle" w="med" len="med"/>
            <a:tailEnd type="triangle" w="med" len="me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18" name="AutoShape 43"/>
          <p:cNvSpPr>
            <a:spLocks noChangeArrowheads="1"/>
          </p:cNvSpPr>
          <p:nvPr/>
        </p:nvSpPr>
        <p:spPr bwMode="auto">
          <a:xfrm>
            <a:off x="1414780" y="3063875"/>
            <a:ext cx="1814513" cy="196850"/>
          </a:xfrm>
          <a:prstGeom prst="roundRect">
            <a:avLst>
              <a:gd name="adj" fmla="val 16667"/>
            </a:avLst>
          </a:prstGeom>
          <a:noFill/>
          <a:ln w="38100">
            <a:solidFill>
              <a:srgbClr val="FFC000"/>
            </a:solidFill>
            <a:round/>
            <a:headEnd/>
            <a:tailEnd/>
          </a:ln>
        </p:spPr>
        <p:txBody>
          <a:bodyPr lIns="74295" tIns="8890" rIns="74295" bIns="8890">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000">
                <a:latin typeface="ＭＳ ゴシック" pitchFamily="49" charset="-128"/>
                <a:ea typeface="HG丸ｺﾞｼｯｸM-PRO" pitchFamily="50" charset="-128"/>
              </a:rPr>
              <a:t>野洲市食育推進委員会</a:t>
            </a:r>
            <a:endParaRPr lang="ja-JP" altLang="en-US">
              <a:ea typeface="HG丸ｺﾞｼｯｸM-PRO" pitchFamily="50" charset="-128"/>
            </a:endParaRPr>
          </a:p>
        </p:txBody>
      </p:sp>
      <p:sp>
        <p:nvSpPr>
          <p:cNvPr id="19" name="Oval 44"/>
          <p:cNvSpPr>
            <a:spLocks noChangeArrowheads="1"/>
          </p:cNvSpPr>
          <p:nvPr/>
        </p:nvSpPr>
        <p:spPr bwMode="auto">
          <a:xfrm>
            <a:off x="186055" y="1235075"/>
            <a:ext cx="2857500" cy="1192213"/>
          </a:xfrm>
          <a:prstGeom prst="ellipse">
            <a:avLst/>
          </a:prstGeom>
          <a:solidFill>
            <a:srgbClr val="FFFF99"/>
          </a:solidFill>
          <a:ln w="38100">
            <a:solidFill>
              <a:srgbClr val="FFC000"/>
            </a:solidFill>
            <a:round/>
            <a:headEnd/>
            <a:tailEnd/>
          </a:ln>
        </p:spPr>
        <p:txBody>
          <a:bodyPr lIns="74295" tIns="8890" rIns="74295" bIns="8890">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lnSpc>
                <a:spcPct val="96000"/>
              </a:lnSpc>
            </a:pPr>
            <a:r>
              <a:rPr lang="ja-JP" altLang="en-US" sz="1000" dirty="0">
                <a:latin typeface="ＭＳ ゴシック" pitchFamily="49" charset="-128"/>
                <a:ea typeface="HG丸ｺﾞｼｯｸM-PRO" pitchFamily="50" charset="-128"/>
              </a:rPr>
              <a:t>各種団体</a:t>
            </a:r>
          </a:p>
          <a:p>
            <a:pPr algn="ctr" eaLnBrk="1" hangingPunct="1">
              <a:lnSpc>
                <a:spcPct val="96000"/>
              </a:lnSpc>
            </a:pPr>
            <a:r>
              <a:rPr lang="ja-JP" altLang="en-US" sz="800" dirty="0">
                <a:latin typeface="ＭＳ ゴシック" pitchFamily="49" charset="-128"/>
                <a:ea typeface="HG丸ｺﾞｼｯｸM-PRO" pitchFamily="50" charset="-128"/>
              </a:rPr>
              <a:t>ＰＴＡ連絡協議会　就学前保護者　</a:t>
            </a:r>
          </a:p>
          <a:p>
            <a:pPr algn="ctr" eaLnBrk="1" hangingPunct="1">
              <a:lnSpc>
                <a:spcPct val="96000"/>
              </a:lnSpc>
            </a:pPr>
            <a:r>
              <a:rPr lang="ja-JP" altLang="en-US" sz="800" dirty="0">
                <a:latin typeface="ＭＳ ゴシック" pitchFamily="49" charset="-128"/>
                <a:ea typeface="HG丸ｺﾞｼｯｸM-PRO" pitchFamily="50" charset="-128"/>
              </a:rPr>
              <a:t>青少年育成市民会議　生活学校　</a:t>
            </a:r>
          </a:p>
          <a:p>
            <a:pPr algn="ctr" eaLnBrk="1" hangingPunct="1">
              <a:lnSpc>
                <a:spcPct val="88000"/>
              </a:lnSpc>
            </a:pPr>
            <a:r>
              <a:rPr lang="ja-JP" altLang="en-US" sz="800" dirty="0">
                <a:latin typeface="ＭＳ ゴシック" pitchFamily="49" charset="-128"/>
                <a:ea typeface="HG丸ｺﾞｼｯｸM-PRO" pitchFamily="50" charset="-128"/>
              </a:rPr>
              <a:t>日本栄養食品協会指導会　</a:t>
            </a:r>
          </a:p>
          <a:p>
            <a:pPr algn="ctr" eaLnBrk="1" hangingPunct="1">
              <a:lnSpc>
                <a:spcPct val="88000"/>
              </a:lnSpc>
            </a:pPr>
            <a:r>
              <a:rPr lang="ja-JP" altLang="en-US" sz="800" dirty="0">
                <a:latin typeface="ＭＳ ゴシック" pitchFamily="49" charset="-128"/>
                <a:ea typeface="HG丸ｺﾞｼｯｸM-PRO" pitchFamily="50" charset="-128"/>
              </a:rPr>
              <a:t>環境基本計画推進会議　ＪＡおうみ冨士　商工会　消費生活研究会　</a:t>
            </a:r>
          </a:p>
          <a:p>
            <a:pPr algn="ctr" eaLnBrk="1" hangingPunct="1">
              <a:lnSpc>
                <a:spcPct val="96000"/>
              </a:lnSpc>
            </a:pPr>
            <a:r>
              <a:rPr lang="ja-JP" altLang="en-US" sz="800" dirty="0">
                <a:latin typeface="ＭＳ ゴシック" pitchFamily="49" charset="-128"/>
                <a:ea typeface="HG丸ｺﾞｼｯｸM-PRO" pitchFamily="50" charset="-128"/>
              </a:rPr>
              <a:t>健康推進連絡協議会</a:t>
            </a:r>
            <a:endParaRPr lang="ja-JP" altLang="en-US" dirty="0">
              <a:ea typeface="HG丸ｺﾞｼｯｸM-PRO" pitchFamily="50" charset="-128"/>
            </a:endParaRPr>
          </a:p>
        </p:txBody>
      </p:sp>
    </p:spTree>
    <p:extLst>
      <p:ext uri="{BB962C8B-B14F-4D97-AF65-F5344CB8AC3E}">
        <p14:creationId xmlns:p14="http://schemas.microsoft.com/office/powerpoint/2010/main" val="170658529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611</TotalTime>
  <Words>751</Words>
  <Application>Microsoft Office PowerPoint</Application>
  <PresentationFormat>A4 210 x 297 mm</PresentationFormat>
  <Paragraphs>153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ＭＳ Ｐゴシック</vt:lpstr>
      <vt:lpstr>ＭＳ Ｐ明朝</vt:lpstr>
      <vt:lpstr>ＭＳ ゴシック</vt:lpstr>
      <vt:lpstr>Arial</vt:lpstr>
      <vt:lpstr>Times New Roman</vt:lpstr>
      <vt:lpstr>標準デザイン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健康推進課</dc:creator>
  <cp:lastModifiedBy>健康推進課</cp:lastModifiedBy>
  <cp:revision>41</cp:revision>
  <cp:lastPrinted>2014-05-07T04:44:49Z</cp:lastPrinted>
  <dcterms:created xsi:type="dcterms:W3CDTF">1601-01-01T00:00:00Z</dcterms:created>
  <dcterms:modified xsi:type="dcterms:W3CDTF">2016-10-14T00:27:08Z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