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33" r:id="rId1"/>
    <p:sldMasterId id="2147484042" r:id="rId2"/>
    <p:sldMasterId id="2147484204" r:id="rId3"/>
    <p:sldMasterId id="2147484216" r:id="rId4"/>
    <p:sldMasterId id="2147484228" r:id="rId5"/>
  </p:sldMasterIdLst>
  <p:notesMasterIdLst>
    <p:notesMasterId r:id="rId59"/>
  </p:notesMasterIdLst>
  <p:sldIdLst>
    <p:sldId id="662" r:id="rId6"/>
    <p:sldId id="450" r:id="rId7"/>
    <p:sldId id="273" r:id="rId8"/>
    <p:sldId id="623" r:id="rId9"/>
    <p:sldId id="535" r:id="rId10"/>
    <p:sldId id="479" r:id="rId11"/>
    <p:sldId id="627" r:id="rId12"/>
    <p:sldId id="443" r:id="rId13"/>
    <p:sldId id="629" r:id="rId14"/>
    <p:sldId id="635" r:id="rId15"/>
    <p:sldId id="664" r:id="rId16"/>
    <p:sldId id="633" r:id="rId17"/>
    <p:sldId id="631" r:id="rId18"/>
    <p:sldId id="667" r:id="rId19"/>
    <p:sldId id="269" r:id="rId20"/>
    <p:sldId id="499" r:id="rId21"/>
    <p:sldId id="639" r:id="rId22"/>
    <p:sldId id="641" r:id="rId23"/>
    <p:sldId id="642" r:id="rId24"/>
    <p:sldId id="644" r:id="rId25"/>
    <p:sldId id="500" r:id="rId26"/>
    <p:sldId id="622" r:id="rId27"/>
    <p:sldId id="505" r:id="rId28"/>
    <p:sldId id="506" r:id="rId29"/>
    <p:sldId id="543" r:id="rId30"/>
    <p:sldId id="524" r:id="rId31"/>
    <p:sldId id="508" r:id="rId32"/>
    <p:sldId id="509" r:id="rId33"/>
    <p:sldId id="512" r:id="rId34"/>
    <p:sldId id="525" r:id="rId35"/>
    <p:sldId id="526" r:id="rId36"/>
    <p:sldId id="517" r:id="rId37"/>
    <p:sldId id="554" r:id="rId38"/>
    <p:sldId id="654" r:id="rId39"/>
    <p:sldId id="608" r:id="rId40"/>
    <p:sldId id="609" r:id="rId41"/>
    <p:sldId id="650" r:id="rId42"/>
    <p:sldId id="647" r:id="rId43"/>
    <p:sldId id="648" r:id="rId44"/>
    <p:sldId id="649" r:id="rId45"/>
    <p:sldId id="646" r:id="rId46"/>
    <p:sldId id="541" r:id="rId47"/>
    <p:sldId id="663" r:id="rId48"/>
    <p:sldId id="618" r:id="rId49"/>
    <p:sldId id="620" r:id="rId50"/>
    <p:sldId id="557" r:id="rId51"/>
    <p:sldId id="556" r:id="rId52"/>
    <p:sldId id="607" r:id="rId53"/>
    <p:sldId id="559" r:id="rId54"/>
    <p:sldId id="560" r:id="rId55"/>
    <p:sldId id="656" r:id="rId56"/>
    <p:sldId id="666" r:id="rId57"/>
    <p:sldId id="659" r:id="rId58"/>
  </p:sldIdLst>
  <p:sldSz cx="9144000" cy="6858000" type="screen4x3"/>
  <p:notesSz cx="7104063"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7F6F"/>
    <a:srgbClr val="FFFF66"/>
    <a:srgbClr val="F8FAB4"/>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35" autoAdjust="0"/>
    <p:restoredTop sz="94010" autoAdjust="0"/>
  </p:normalViewPr>
  <p:slideViewPr>
    <p:cSldViewPr snapToGrid="0">
      <p:cViewPr varScale="1">
        <p:scale>
          <a:sx n="79" d="100"/>
          <a:sy n="79" d="100"/>
        </p:scale>
        <p:origin x="1565" y="77"/>
      </p:cViewPr>
      <p:guideLst/>
    </p:cSldViewPr>
  </p:slideViewPr>
  <p:notesTextViewPr>
    <p:cViewPr>
      <p:scale>
        <a:sx n="1" d="1"/>
        <a:sy n="1" d="1"/>
      </p:scale>
      <p:origin x="0" y="0"/>
    </p:cViewPr>
  </p:notesTextViewPr>
  <p:notesViewPr>
    <p:cSldViewPr snapToGrid="0">
      <p:cViewPr varScale="1">
        <p:scale>
          <a:sx n="52" d="100"/>
          <a:sy n="52" d="100"/>
        </p:scale>
        <p:origin x="2964"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sz="2400" b="0" i="0" u="none" strike="noStrike" baseline="0">
                <a:solidFill>
                  <a:srgbClr val="000000"/>
                </a:solidFill>
                <a:latin typeface="ＭＳ Ｐゴシック"/>
                <a:ea typeface="ＭＳ Ｐゴシック"/>
                <a:cs typeface="ＭＳ Ｐゴシック"/>
              </a:defRPr>
            </a:pPr>
            <a:r>
              <a:rPr lang="ja-JP" altLang="en-US" sz="2400"/>
              <a:t>野洲市相談件数変遷</a:t>
            </a:r>
          </a:p>
        </c:rich>
      </c:tx>
      <c:layout>
        <c:manualLayout>
          <c:xMode val="edge"/>
          <c:yMode val="edge"/>
          <c:x val="0.34781109962082041"/>
          <c:y val="1.0782376589608553E-2"/>
        </c:manualLayout>
      </c:layout>
      <c:overlay val="0"/>
      <c:spPr>
        <a:noFill/>
        <a:ln w="25400">
          <a:noFill/>
        </a:ln>
      </c:spPr>
    </c:title>
    <c:autoTitleDeleted val="0"/>
    <c:plotArea>
      <c:layout>
        <c:manualLayout>
          <c:layoutTarget val="inner"/>
          <c:xMode val="edge"/>
          <c:yMode val="edge"/>
          <c:x val="7.4110453434699977E-2"/>
          <c:y val="8.6418790094197673E-2"/>
          <c:w val="0.85453478142818351"/>
          <c:h val="0.79663214972750818"/>
        </c:manualLayout>
      </c:layout>
      <c:barChart>
        <c:barDir val="col"/>
        <c:grouping val="clustered"/>
        <c:varyColors val="0"/>
        <c:ser>
          <c:idx val="0"/>
          <c:order val="1"/>
          <c:tx>
            <c:strRef>
              <c:f>データ!$A$4</c:f>
              <c:strCache>
                <c:ptCount val="1"/>
                <c:pt idx="0">
                  <c:v>多重債務</c:v>
                </c:pt>
              </c:strCache>
            </c:strRef>
          </c:tx>
          <c:spPr>
            <a:solidFill>
              <a:srgbClr val="9999FF"/>
            </a:solidFill>
            <a:ln w="12700">
              <a:solidFill>
                <a:srgbClr val="000000"/>
              </a:solidFill>
              <a:prstDash val="solid"/>
            </a:ln>
          </c:spPr>
          <c:invertIfNegative val="0"/>
          <c:dLbls>
            <c:dLbl>
              <c:idx val="12"/>
              <c:layout>
                <c:manualLayout>
                  <c:x val="-2.7572623467820721E-3"/>
                  <c:y val="0"/>
                </c:manualLayout>
              </c:layout>
              <c:spPr>
                <a:noFill/>
                <a:ln w="25400">
                  <a:noFill/>
                </a:ln>
              </c:spPr>
              <c:txPr>
                <a:bodyPr wrap="square" lIns="38100" tIns="19050" rIns="38100" bIns="19050" anchor="ctr">
                  <a:spAutoFit/>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84E-43A3-9E4F-751BCFB6BDA1}"/>
                </c:ext>
              </c:extLst>
            </c:dLbl>
            <c:dLbl>
              <c:idx val="13"/>
              <c:layout>
                <c:manualLayout>
                  <c:x val="-4.1358935201729567E-3"/>
                  <c:y val="0"/>
                </c:manualLayout>
              </c:layout>
              <c:spPr>
                <a:noFill/>
                <a:ln w="25400">
                  <a:noFill/>
                </a:ln>
              </c:spPr>
              <c:txPr>
                <a:bodyPr wrap="square" lIns="38100" tIns="19050" rIns="38100" bIns="19050" anchor="ctr">
                  <a:spAutoFit/>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84E-43A3-9E4F-751BCFB6BDA1}"/>
                </c:ext>
              </c:extLst>
            </c:dLbl>
            <c:dLbl>
              <c:idx val="14"/>
              <c:layout>
                <c:manualLayout>
                  <c:x val="-4.1358935201729567E-3"/>
                  <c:y val="0"/>
                </c:manualLayout>
              </c:layout>
              <c:spPr>
                <a:noFill/>
                <a:ln w="25400">
                  <a:noFill/>
                </a:ln>
              </c:spPr>
              <c:txPr>
                <a:bodyPr wrap="square" lIns="38100" tIns="19050" rIns="38100" bIns="19050" anchor="ctr">
                  <a:spAutoFit/>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84E-43A3-9E4F-751BCFB6BDA1}"/>
                </c:ext>
              </c:extLst>
            </c:dLbl>
            <c:dLbl>
              <c:idx val="15"/>
              <c:layout>
                <c:manualLayout>
                  <c:x val="-2.7572623467820721E-3"/>
                  <c:y val="0"/>
                </c:manualLayout>
              </c:layout>
              <c:spPr>
                <a:noFill/>
                <a:ln w="25400">
                  <a:noFill/>
                </a:ln>
              </c:spPr>
              <c:txPr>
                <a:bodyPr wrap="square" lIns="38100" tIns="19050" rIns="38100" bIns="19050" anchor="ctr">
                  <a:spAutoFit/>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84E-43A3-9E4F-751BCFB6BDA1}"/>
                </c:ext>
              </c:extLst>
            </c:dLbl>
            <c:dLbl>
              <c:idx val="16"/>
              <c:layout>
                <c:manualLayout>
                  <c:x val="-2.7572623467819711E-3"/>
                  <c:y val="0"/>
                </c:manualLayout>
              </c:layout>
              <c:spPr>
                <a:noFill/>
                <a:ln w="25400">
                  <a:noFill/>
                </a:ln>
              </c:spPr>
              <c:txPr>
                <a:bodyPr wrap="square" lIns="38100" tIns="19050" rIns="38100" bIns="19050" anchor="ctr">
                  <a:spAutoFit/>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84E-43A3-9E4F-751BCFB6BDA1}"/>
                </c:ext>
              </c:extLst>
            </c:dLbl>
            <c:spPr>
              <a:noFill/>
              <a:ln w="25400">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データ!$B$2:$P$2</c:f>
              <c:strCache>
                <c:ptCount val="15"/>
                <c:pt idx="0">
                  <c:v>H23</c:v>
                </c:pt>
                <c:pt idx="1">
                  <c:v>H24</c:v>
                </c:pt>
                <c:pt idx="2">
                  <c:v>H25</c:v>
                </c:pt>
                <c:pt idx="3">
                  <c:v>H26</c:v>
                </c:pt>
                <c:pt idx="4">
                  <c:v>H27</c:v>
                </c:pt>
                <c:pt idx="5">
                  <c:v>H28</c:v>
                </c:pt>
                <c:pt idx="6">
                  <c:v>H29</c:v>
                </c:pt>
                <c:pt idx="7">
                  <c:v>H30</c:v>
                </c:pt>
                <c:pt idx="8">
                  <c:v>R1</c:v>
                </c:pt>
                <c:pt idx="9">
                  <c:v>R2</c:v>
                </c:pt>
                <c:pt idx="10">
                  <c:v>R3</c:v>
                </c:pt>
                <c:pt idx="11">
                  <c:v>R4</c:v>
                </c:pt>
                <c:pt idx="12">
                  <c:v>R5</c:v>
                </c:pt>
                <c:pt idx="13">
                  <c:v>R6</c:v>
                </c:pt>
                <c:pt idx="14">
                  <c:v>R7</c:v>
                </c:pt>
              </c:strCache>
            </c:strRef>
          </c:cat>
          <c:val>
            <c:numRef>
              <c:f>データ!$B$4:$P$4</c:f>
              <c:numCache>
                <c:formatCode>#,##0_);[Red]\(#,##0\)</c:formatCode>
                <c:ptCount val="15"/>
                <c:pt idx="0">
                  <c:v>88</c:v>
                </c:pt>
                <c:pt idx="1">
                  <c:v>74</c:v>
                </c:pt>
                <c:pt idx="2">
                  <c:v>46</c:v>
                </c:pt>
                <c:pt idx="3">
                  <c:v>44</c:v>
                </c:pt>
                <c:pt idx="4">
                  <c:v>46</c:v>
                </c:pt>
                <c:pt idx="5">
                  <c:v>42</c:v>
                </c:pt>
                <c:pt idx="6">
                  <c:v>60</c:v>
                </c:pt>
                <c:pt idx="7">
                  <c:v>66</c:v>
                </c:pt>
                <c:pt idx="8">
                  <c:v>55</c:v>
                </c:pt>
                <c:pt idx="9">
                  <c:v>42</c:v>
                </c:pt>
                <c:pt idx="10">
                  <c:v>35</c:v>
                </c:pt>
                <c:pt idx="11">
                  <c:v>66</c:v>
                </c:pt>
                <c:pt idx="12">
                  <c:v>47</c:v>
                </c:pt>
                <c:pt idx="13">
                  <c:v>29</c:v>
                </c:pt>
                <c:pt idx="14">
                  <c:v>38</c:v>
                </c:pt>
              </c:numCache>
            </c:numRef>
          </c:val>
          <c:extLst>
            <c:ext xmlns:c16="http://schemas.microsoft.com/office/drawing/2014/chart" uri="{C3380CC4-5D6E-409C-BE32-E72D297353CC}">
              <c16:uniqueId val="{00000005-F84E-43A3-9E4F-751BCFB6BDA1}"/>
            </c:ext>
          </c:extLst>
        </c:ser>
        <c:ser>
          <c:idx val="2"/>
          <c:order val="2"/>
          <c:tx>
            <c:strRef>
              <c:f>データ!$A$5</c:f>
              <c:strCache>
                <c:ptCount val="1"/>
                <c:pt idx="0">
                  <c:v>生活困窮新規相談</c:v>
                </c:pt>
              </c:strCache>
            </c:strRef>
          </c:tx>
          <c:spPr>
            <a:solidFill>
              <a:srgbClr val="FFFFCC"/>
            </a:solidFill>
            <a:ln w="12700">
              <a:solidFill>
                <a:srgbClr val="000000"/>
              </a:solidFill>
              <a:prstDash val="solid"/>
            </a:ln>
          </c:spPr>
          <c:invertIfNegative val="0"/>
          <c:dLbls>
            <c:dLbl>
              <c:idx val="3"/>
              <c:layout>
                <c:manualLayout>
                  <c:x val="0"/>
                  <c:y val="8.71469771559644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84E-43A3-9E4F-751BCFB6BDA1}"/>
                </c:ext>
              </c:extLst>
            </c:dLbl>
            <c:dLbl>
              <c:idx val="12"/>
              <c:layout>
                <c:manualLayout>
                  <c:x val="-1.3793103448276874E-3"/>
                  <c:y val="0.10571939871152461"/>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84E-43A3-9E4F-751BCFB6BDA1}"/>
                </c:ext>
              </c:extLst>
            </c:dLbl>
            <c:dLbl>
              <c:idx val="13"/>
              <c:layout>
                <c:manualLayout>
                  <c:x val="0"/>
                  <c:y val="0.1158097709377237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84E-43A3-9E4F-751BCFB6BDA1}"/>
                </c:ext>
              </c:extLst>
            </c:dLbl>
            <c:dLbl>
              <c:idx val="14"/>
              <c:layout>
                <c:manualLayout>
                  <c:x val="-1.0111339012781132E-16"/>
                  <c:y val="5.240119139655278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84E-43A3-9E4F-751BCFB6BDA1}"/>
                </c:ext>
              </c:extLst>
            </c:dLbl>
            <c:dLbl>
              <c:idx val="15"/>
              <c:layout>
                <c:manualLayout>
                  <c:x val="-1.0114825681406229E-16"/>
                  <c:y val="7.122959914101646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84E-43A3-9E4F-751BCFB6BDA1}"/>
                </c:ext>
              </c:extLst>
            </c:dLbl>
            <c:dLbl>
              <c:idx val="16"/>
              <c:layout>
                <c:manualLayout>
                  <c:x val="-1.0114825681406229E-16"/>
                  <c:y val="7.181549749463135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84E-43A3-9E4F-751BCFB6BDA1}"/>
                </c:ext>
              </c:extLst>
            </c:dLbl>
            <c:dLbl>
              <c:idx val="17"/>
              <c:layout>
                <c:manualLayout>
                  <c:x val="0"/>
                  <c:y val="6.348997852541150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84E-43A3-9E4F-751BCFB6BDA1}"/>
                </c:ext>
              </c:extLst>
            </c:dLbl>
            <c:dLbl>
              <c:idx val="18"/>
              <c:layout>
                <c:manualLayout>
                  <c:x val="1.0114825681406229E-16"/>
                  <c:y val="7.158142448103069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84E-43A3-9E4F-751BCFB6BDA1}"/>
                </c:ext>
              </c:extLst>
            </c:dLbl>
            <c:dLbl>
              <c:idx val="19"/>
              <c:layout>
                <c:manualLayout>
                  <c:x val="0"/>
                  <c:y val="0.1196841445955618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84E-43A3-9E4F-751BCFB6BDA1}"/>
                </c:ext>
              </c:extLst>
            </c:dLbl>
            <c:dLbl>
              <c:idx val="20"/>
              <c:layout>
                <c:manualLayout>
                  <c:x val="-1.0114825681406229E-16"/>
                  <c:y val="9.890121689334287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84E-43A3-9E4F-751BCFB6BDA1}"/>
                </c:ext>
              </c:extLst>
            </c:dLbl>
            <c:dLbl>
              <c:idx val="21"/>
              <c:layout>
                <c:manualLayout>
                  <c:x val="-1.0114825681406229E-16"/>
                  <c:y val="0.29262329992841801"/>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F84E-43A3-9E4F-751BCFB6BDA1}"/>
                </c:ext>
              </c:extLst>
            </c:dLbl>
            <c:dLbl>
              <c:idx val="22"/>
              <c:layout>
                <c:manualLayout>
                  <c:x val="-4.1379310344826573E-3"/>
                  <c:y val="8.824856836077309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F84E-43A3-9E4F-751BCFB6BDA1}"/>
                </c:ext>
              </c:extLst>
            </c:dLbl>
            <c:spPr>
              <a:solidFill>
                <a:schemeClr val="accent6">
                  <a:lumMod val="20000"/>
                  <a:lumOff val="80000"/>
                </a:schemeClr>
              </a:solidFill>
              <a:ln w="12700">
                <a:solidFill>
                  <a:srgbClr val="FF0000"/>
                </a:solidFill>
              </a:ln>
              <a:effectLst/>
            </c:spPr>
            <c:txPr>
              <a:bodyPr wrap="square" lIns="38100" tIns="19050" rIns="38100" bIns="19050" anchor="ctr">
                <a:spAutoFit/>
              </a:bodyPr>
              <a:lstStyle/>
              <a:p>
                <a:pPr>
                  <a:defRPr>
                    <a:solidFill>
                      <a:schemeClr val="tx1"/>
                    </a:solidFill>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データ!$B$2:$P$2</c:f>
              <c:strCache>
                <c:ptCount val="15"/>
                <c:pt idx="0">
                  <c:v>H23</c:v>
                </c:pt>
                <c:pt idx="1">
                  <c:v>H24</c:v>
                </c:pt>
                <c:pt idx="2">
                  <c:v>H25</c:v>
                </c:pt>
                <c:pt idx="3">
                  <c:v>H26</c:v>
                </c:pt>
                <c:pt idx="4">
                  <c:v>H27</c:v>
                </c:pt>
                <c:pt idx="5">
                  <c:v>H28</c:v>
                </c:pt>
                <c:pt idx="6">
                  <c:v>H29</c:v>
                </c:pt>
                <c:pt idx="7">
                  <c:v>H30</c:v>
                </c:pt>
                <c:pt idx="8">
                  <c:v>R1</c:v>
                </c:pt>
                <c:pt idx="9">
                  <c:v>R2</c:v>
                </c:pt>
                <c:pt idx="10">
                  <c:v>R3</c:v>
                </c:pt>
                <c:pt idx="11">
                  <c:v>R4</c:v>
                </c:pt>
                <c:pt idx="12">
                  <c:v>R5</c:v>
                </c:pt>
                <c:pt idx="13">
                  <c:v>R6</c:v>
                </c:pt>
                <c:pt idx="14">
                  <c:v>R7</c:v>
                </c:pt>
              </c:strCache>
            </c:strRef>
          </c:cat>
          <c:val>
            <c:numRef>
              <c:f>データ!$B$5:$P$5</c:f>
              <c:numCache>
                <c:formatCode>#,##0_);[Red]\(#,##0\)</c:formatCode>
                <c:ptCount val="15"/>
                <c:pt idx="0">
                  <c:v>270</c:v>
                </c:pt>
                <c:pt idx="1">
                  <c:v>227</c:v>
                </c:pt>
                <c:pt idx="2">
                  <c:v>244</c:v>
                </c:pt>
                <c:pt idx="3">
                  <c:v>153</c:v>
                </c:pt>
                <c:pt idx="4">
                  <c:v>171</c:v>
                </c:pt>
                <c:pt idx="5">
                  <c:v>179</c:v>
                </c:pt>
                <c:pt idx="6">
                  <c:v>222</c:v>
                </c:pt>
                <c:pt idx="7">
                  <c:v>315</c:v>
                </c:pt>
                <c:pt idx="8">
                  <c:v>270</c:v>
                </c:pt>
                <c:pt idx="9">
                  <c:v>531</c:v>
                </c:pt>
                <c:pt idx="10">
                  <c:v>319</c:v>
                </c:pt>
                <c:pt idx="11">
                  <c:v>236</c:v>
                </c:pt>
                <c:pt idx="12">
                  <c:v>172</c:v>
                </c:pt>
                <c:pt idx="13">
                  <c:v>160</c:v>
                </c:pt>
                <c:pt idx="14">
                  <c:v>102</c:v>
                </c:pt>
              </c:numCache>
            </c:numRef>
          </c:val>
          <c:extLst>
            <c:ext xmlns:c16="http://schemas.microsoft.com/office/drawing/2014/chart" uri="{C3380CC4-5D6E-409C-BE32-E72D297353CC}">
              <c16:uniqueId val="{00000012-F84E-43A3-9E4F-751BCFB6BDA1}"/>
            </c:ext>
          </c:extLst>
        </c:ser>
        <c:dLbls>
          <c:showLegendKey val="0"/>
          <c:showVal val="0"/>
          <c:showCatName val="0"/>
          <c:showSerName val="0"/>
          <c:showPercent val="0"/>
          <c:showBubbleSize val="0"/>
        </c:dLbls>
        <c:gapWidth val="150"/>
        <c:axId val="-1082829216"/>
        <c:axId val="-1082828672"/>
      </c:barChart>
      <c:lineChart>
        <c:grouping val="standard"/>
        <c:varyColors val="0"/>
        <c:ser>
          <c:idx val="1"/>
          <c:order val="0"/>
          <c:tx>
            <c:strRef>
              <c:f>データ!$A$3</c:f>
              <c:strCache>
                <c:ptCount val="1"/>
                <c:pt idx="0">
                  <c:v>消費相談</c:v>
                </c:pt>
              </c:strCache>
            </c:strRef>
          </c:tx>
          <c:spPr>
            <a:ln w="12700">
              <a:solidFill>
                <a:srgbClr val="FF00FF"/>
              </a:solidFill>
              <a:prstDash val="solid"/>
            </a:ln>
          </c:spPr>
          <c:marker>
            <c:symbol val="square"/>
            <c:size val="5"/>
            <c:spPr>
              <a:solidFill>
                <a:srgbClr val="FF00FF"/>
              </a:solidFill>
              <a:ln>
                <a:solidFill>
                  <a:srgbClr val="FF00FF"/>
                </a:solidFill>
                <a:prstDash val="solid"/>
              </a:ln>
            </c:spPr>
          </c:marker>
          <c:dLbls>
            <c:dLbl>
              <c:idx val="2"/>
              <c:layout>
                <c:manualLayout>
                  <c:x val="-3.310344827586207E-2"/>
                  <c:y val="-2.5000000000000001E-2"/>
                </c:manualLayout>
              </c:layout>
              <c:spPr>
                <a:solidFill>
                  <a:srgbClr val="FFFFFF"/>
                </a:solidFill>
                <a:ln w="12700">
                  <a:solidFill>
                    <a:srgbClr val="000000"/>
                  </a:solidFill>
                  <a:prstDash val="solid"/>
                </a:ln>
              </c:spPr>
              <c:txPr>
                <a:bodyPr wrap="square" lIns="38100" tIns="19050" rIns="38100" bIns="19050" anchor="ctr">
                  <a:spAutoFit/>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F84E-43A3-9E4F-751BCFB6BDA1}"/>
                </c:ext>
              </c:extLst>
            </c:dLbl>
            <c:dLbl>
              <c:idx val="6"/>
              <c:layout>
                <c:manualLayout>
                  <c:x val="-5.0574128407031145E-17"/>
                  <c:y val="-2.7272727272727188E-2"/>
                </c:manualLayout>
              </c:layout>
              <c:spPr>
                <a:solidFill>
                  <a:srgbClr val="FFFFFF"/>
                </a:solidFill>
                <a:ln w="12700">
                  <a:solidFill>
                    <a:srgbClr val="000000"/>
                  </a:solidFill>
                  <a:prstDash val="solid"/>
                </a:ln>
              </c:spPr>
              <c:txPr>
                <a:bodyPr wrap="square" lIns="38100" tIns="19050" rIns="38100" bIns="19050" anchor="ctr">
                  <a:spAutoFit/>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F84E-43A3-9E4F-751BCFB6BDA1}"/>
                </c:ext>
              </c:extLst>
            </c:dLbl>
            <c:dLbl>
              <c:idx val="7"/>
              <c:layout>
                <c:manualLayout>
                  <c:x val="-4.1379310344827586E-2"/>
                  <c:y val="2.0454545454545371E-2"/>
                </c:manualLayout>
              </c:layout>
              <c:spPr>
                <a:solidFill>
                  <a:srgbClr val="FFFFFF"/>
                </a:solidFill>
                <a:ln w="12700">
                  <a:solidFill>
                    <a:srgbClr val="000000"/>
                  </a:solidFill>
                  <a:prstDash val="solid"/>
                </a:ln>
              </c:spPr>
              <c:txPr>
                <a:bodyPr wrap="square" lIns="38100" tIns="19050" rIns="38100" bIns="19050" anchor="ctr">
                  <a:spAutoFit/>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F84E-43A3-9E4F-751BCFB6BDA1}"/>
                </c:ext>
              </c:extLst>
            </c:dLbl>
            <c:dLbl>
              <c:idx val="8"/>
              <c:layout>
                <c:manualLayout>
                  <c:x val="-4.5517241379310347E-2"/>
                  <c:y val="2.8408445614578493E-2"/>
                </c:manualLayout>
              </c:layout>
              <c:spPr>
                <a:solidFill>
                  <a:srgbClr val="FFFFFF"/>
                </a:solidFill>
                <a:ln w="12700">
                  <a:solidFill>
                    <a:srgbClr val="000000"/>
                  </a:solidFill>
                  <a:prstDash val="solid"/>
                </a:ln>
              </c:spPr>
              <c:txPr>
                <a:bodyPr wrap="square" lIns="38100" tIns="19050" rIns="38100" bIns="19050" anchor="ctr">
                  <a:noAutofit/>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15:layout>
                    <c:manualLayout>
                      <c:w val="3.1055900621118012E-2"/>
                      <c:h val="4.1567291311754684E-2"/>
                    </c:manualLayout>
                  </c15:layout>
                </c:ext>
                <c:ext xmlns:c16="http://schemas.microsoft.com/office/drawing/2014/chart" uri="{C3380CC4-5D6E-409C-BE32-E72D297353CC}">
                  <c16:uniqueId val="{00000016-F84E-43A3-9E4F-751BCFB6BDA1}"/>
                </c:ext>
              </c:extLst>
            </c:dLbl>
            <c:dLbl>
              <c:idx val="9"/>
              <c:layout>
                <c:manualLayout>
                  <c:x val="-3.4482758620689655E-2"/>
                  <c:y val="-3.4090909090909088E-2"/>
                </c:manualLayout>
              </c:layout>
              <c:spPr>
                <a:solidFill>
                  <a:srgbClr val="FFFFFF"/>
                </a:solidFill>
                <a:ln w="12700">
                  <a:solidFill>
                    <a:srgbClr val="000000"/>
                  </a:solidFill>
                  <a:prstDash val="solid"/>
                </a:ln>
              </c:spPr>
              <c:txPr>
                <a:bodyPr wrap="square" lIns="38100" tIns="19050" rIns="38100" bIns="19050" anchor="ctr">
                  <a:spAutoFit/>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F84E-43A3-9E4F-751BCFB6BDA1}"/>
                </c:ext>
              </c:extLst>
            </c:dLbl>
            <c:dLbl>
              <c:idx val="10"/>
              <c:layout>
                <c:manualLayout>
                  <c:x val="-2.0689655172413744E-2"/>
                  <c:y val="2.7272727272727188E-2"/>
                </c:manualLayout>
              </c:layout>
              <c:spPr>
                <a:solidFill>
                  <a:srgbClr val="FFFFFF"/>
                </a:solidFill>
                <a:ln w="12700">
                  <a:solidFill>
                    <a:srgbClr val="000000"/>
                  </a:solidFill>
                  <a:prstDash val="solid"/>
                </a:ln>
              </c:spPr>
              <c:txPr>
                <a:bodyPr wrap="square" lIns="38100" tIns="19050" rIns="38100" bIns="19050" anchor="ctr">
                  <a:spAutoFit/>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F84E-43A3-9E4F-751BCFB6BDA1}"/>
                </c:ext>
              </c:extLst>
            </c:dLbl>
            <c:dLbl>
              <c:idx val="12"/>
              <c:tx>
                <c:rich>
                  <a:bodyPr/>
                  <a:lstStyle/>
                  <a:p>
                    <a:r>
                      <a:rPr lang="en-US" altLang="ja-JP"/>
                      <a:t>761</a:t>
                    </a:r>
                    <a:endParaRPr lang="en-US" altLang="ja-JP" dirty="0"/>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264-49F2-8765-5F2C372B0679}"/>
                </c:ext>
              </c:extLst>
            </c:dLbl>
            <c:dLbl>
              <c:idx val="13"/>
              <c:layout>
                <c:manualLayout>
                  <c:x val="-2.2068965517241378E-2"/>
                  <c:y val="2.7272727272727188E-2"/>
                </c:manualLayout>
              </c:layout>
              <c:spPr>
                <a:solidFill>
                  <a:srgbClr val="FFFFFF"/>
                </a:solidFill>
                <a:ln w="12700">
                  <a:solidFill>
                    <a:srgbClr val="000000"/>
                  </a:solidFill>
                  <a:prstDash val="solid"/>
                </a:ln>
              </c:spPr>
              <c:txPr>
                <a:bodyPr wrap="square" lIns="38100" tIns="19050" rIns="38100" bIns="19050" anchor="ctr">
                  <a:spAutoFit/>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F84E-43A3-9E4F-751BCFB6BDA1}"/>
                </c:ext>
              </c:extLst>
            </c:dLbl>
            <c:dLbl>
              <c:idx val="16"/>
              <c:layout>
                <c:manualLayout>
                  <c:x val="-2.4827586206896551E-2"/>
                  <c:y val="-2.7272727272727271E-2"/>
                </c:manualLayout>
              </c:layout>
              <c:spPr>
                <a:solidFill>
                  <a:srgbClr val="FFFFFF"/>
                </a:solidFill>
                <a:ln w="12700">
                  <a:solidFill>
                    <a:srgbClr val="000000"/>
                  </a:solidFill>
                  <a:prstDash val="solid"/>
                </a:ln>
              </c:spPr>
              <c:txPr>
                <a:bodyPr wrap="square" lIns="38100" tIns="19050" rIns="38100" bIns="19050" anchor="ctr">
                  <a:spAutoFit/>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F84E-43A3-9E4F-751BCFB6BDA1}"/>
                </c:ext>
              </c:extLst>
            </c:dLbl>
            <c:dLbl>
              <c:idx val="20"/>
              <c:layout>
                <c:manualLayout>
                  <c:x val="-3.8620689655172513E-2"/>
                  <c:y val="2.7272727272727313E-2"/>
                </c:manualLayout>
              </c:layout>
              <c:spPr>
                <a:solidFill>
                  <a:srgbClr val="FFFFFF"/>
                </a:solidFill>
                <a:ln w="12700">
                  <a:solidFill>
                    <a:srgbClr val="000000"/>
                  </a:solidFill>
                  <a:prstDash val="solid"/>
                </a:ln>
              </c:spPr>
              <c:txPr>
                <a:bodyPr wrap="square" lIns="38100" tIns="19050" rIns="38100" bIns="19050" anchor="ctr">
                  <a:spAutoFit/>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F84E-43A3-9E4F-751BCFB6BDA1}"/>
                </c:ext>
              </c:extLst>
            </c:dLbl>
            <c:spPr>
              <a:solidFill>
                <a:srgbClr val="FFFFFF"/>
              </a:solidFill>
              <a:ln w="12700">
                <a:solidFill>
                  <a:srgbClr val="000000"/>
                </a:solidFill>
                <a:prstDash val="solid"/>
              </a:ln>
            </c:spPr>
            <c:dLblPos val="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データ!$B$2:$P$2</c:f>
              <c:strCache>
                <c:ptCount val="15"/>
                <c:pt idx="0">
                  <c:v>H23</c:v>
                </c:pt>
                <c:pt idx="1">
                  <c:v>H24</c:v>
                </c:pt>
                <c:pt idx="2">
                  <c:v>H25</c:v>
                </c:pt>
                <c:pt idx="3">
                  <c:v>H26</c:v>
                </c:pt>
                <c:pt idx="4">
                  <c:v>H27</c:v>
                </c:pt>
                <c:pt idx="5">
                  <c:v>H28</c:v>
                </c:pt>
                <c:pt idx="6">
                  <c:v>H29</c:v>
                </c:pt>
                <c:pt idx="7">
                  <c:v>H30</c:v>
                </c:pt>
                <c:pt idx="8">
                  <c:v>R1</c:v>
                </c:pt>
                <c:pt idx="9">
                  <c:v>R2</c:v>
                </c:pt>
                <c:pt idx="10">
                  <c:v>R3</c:v>
                </c:pt>
                <c:pt idx="11">
                  <c:v>R4</c:v>
                </c:pt>
                <c:pt idx="12">
                  <c:v>R5</c:v>
                </c:pt>
                <c:pt idx="13">
                  <c:v>R6</c:v>
                </c:pt>
                <c:pt idx="14">
                  <c:v>R7</c:v>
                </c:pt>
              </c:strCache>
            </c:strRef>
          </c:cat>
          <c:val>
            <c:numRef>
              <c:f>データ!$B$3:$P$3</c:f>
              <c:numCache>
                <c:formatCode>#,##0_);[Red]\(#,##0\)</c:formatCode>
                <c:ptCount val="15"/>
                <c:pt idx="0">
                  <c:v>1018</c:v>
                </c:pt>
                <c:pt idx="1">
                  <c:v>892</c:v>
                </c:pt>
                <c:pt idx="2">
                  <c:v>899</c:v>
                </c:pt>
                <c:pt idx="3">
                  <c:v>807</c:v>
                </c:pt>
                <c:pt idx="4">
                  <c:v>954</c:v>
                </c:pt>
                <c:pt idx="5">
                  <c:v>960</c:v>
                </c:pt>
                <c:pt idx="6">
                  <c:v>1069</c:v>
                </c:pt>
                <c:pt idx="7">
                  <c:v>1258</c:v>
                </c:pt>
                <c:pt idx="8">
                  <c:v>969</c:v>
                </c:pt>
                <c:pt idx="9">
                  <c:v>938</c:v>
                </c:pt>
                <c:pt idx="10">
                  <c:v>811</c:v>
                </c:pt>
                <c:pt idx="11">
                  <c:v>762</c:v>
                </c:pt>
                <c:pt idx="12">
                  <c:v>770</c:v>
                </c:pt>
                <c:pt idx="13">
                  <c:v>742</c:v>
                </c:pt>
                <c:pt idx="14">
                  <c:v>658</c:v>
                </c:pt>
              </c:numCache>
            </c:numRef>
          </c:val>
          <c:smooth val="0"/>
          <c:extLst>
            <c:ext xmlns:c16="http://schemas.microsoft.com/office/drawing/2014/chart" uri="{C3380CC4-5D6E-409C-BE32-E72D297353CC}">
              <c16:uniqueId val="{0000001C-F84E-43A3-9E4F-751BCFB6BDA1}"/>
            </c:ext>
          </c:extLst>
        </c:ser>
        <c:dLbls>
          <c:showLegendKey val="0"/>
          <c:showVal val="0"/>
          <c:showCatName val="0"/>
          <c:showSerName val="0"/>
          <c:showPercent val="0"/>
          <c:showBubbleSize val="0"/>
        </c:dLbls>
        <c:marker val="1"/>
        <c:smooth val="0"/>
        <c:axId val="-1082834656"/>
        <c:axId val="-1082850976"/>
      </c:lineChart>
      <c:catAx>
        <c:axId val="-1082834656"/>
        <c:scaling>
          <c:orientation val="minMax"/>
        </c:scaling>
        <c:delete val="0"/>
        <c:axPos val="b"/>
        <c:majorGridlines>
          <c:spPr>
            <a:ln w="3175">
              <a:solidFill>
                <a:srgbClr val="000000"/>
              </a:solidFill>
              <a:prstDash val="solid"/>
            </a:ln>
          </c:spPr>
        </c:majorGridlines>
        <c:numFmt formatCode="General" sourceLinked="1"/>
        <c:majorTickMark val="out"/>
        <c:minorTickMark val="none"/>
        <c:tickLblPos val="nextTo"/>
        <c:spPr>
          <a:ln w="3175">
            <a:solidFill>
              <a:srgbClr val="000000"/>
            </a:solidFill>
            <a:prstDash val="solid"/>
          </a:ln>
        </c:spPr>
        <c:txPr>
          <a:bodyPr rot="0" vert="horz"/>
          <a:lstStyle/>
          <a:p>
            <a:pPr>
              <a:defRPr sz="1100" b="0" i="0" u="none" strike="noStrike" baseline="0">
                <a:solidFill>
                  <a:srgbClr val="000000"/>
                </a:solidFill>
                <a:latin typeface="ＭＳ Ｐゴシック"/>
                <a:ea typeface="ＭＳ Ｐゴシック"/>
                <a:cs typeface="ＭＳ Ｐゴシック"/>
              </a:defRPr>
            </a:pPr>
            <a:endParaRPr lang="ja-JP"/>
          </a:p>
        </c:txPr>
        <c:crossAx val="-1082850976"/>
        <c:crosses val="autoZero"/>
        <c:auto val="0"/>
        <c:lblAlgn val="ctr"/>
        <c:lblOffset val="100"/>
        <c:tickLblSkip val="1"/>
        <c:tickMarkSkip val="1"/>
        <c:noMultiLvlLbl val="0"/>
      </c:catAx>
      <c:valAx>
        <c:axId val="-1082850976"/>
        <c:scaling>
          <c:orientation val="minMax"/>
        </c:scaling>
        <c:delete val="0"/>
        <c:axPos val="l"/>
        <c:title>
          <c:tx>
            <c:rich>
              <a:bodyPr rot="0" vert="wordArtVertRtl"/>
              <a:lstStyle/>
              <a:p>
                <a:pPr algn="ctr">
                  <a:defRPr sz="1100" b="0" i="0" u="none" strike="noStrike" baseline="0">
                    <a:solidFill>
                      <a:srgbClr val="000000"/>
                    </a:solidFill>
                    <a:latin typeface="ＭＳ Ｐゴシック"/>
                    <a:ea typeface="ＭＳ Ｐゴシック"/>
                    <a:cs typeface="ＭＳ Ｐゴシック"/>
                  </a:defRPr>
                </a:pPr>
                <a:r>
                  <a:rPr lang="ja-JP" altLang="en-US"/>
                  <a:t>消費件数（折れ線）</a:t>
                </a:r>
              </a:p>
            </c:rich>
          </c:tx>
          <c:layout>
            <c:manualLayout>
              <c:xMode val="edge"/>
              <c:yMode val="edge"/>
              <c:x val="1.1375425897849727E-2"/>
              <c:y val="0.35762715350530072"/>
            </c:manualLayout>
          </c:layout>
          <c:overlay val="0"/>
          <c:spPr>
            <a:noFill/>
            <a:ln w="25400">
              <a:noFill/>
            </a:ln>
          </c:spPr>
        </c:title>
        <c:numFmt formatCode="#,##0_);[Red]\(#,##0\)" sourceLinked="1"/>
        <c:majorTickMark val="in"/>
        <c:minorTickMark val="none"/>
        <c:tickLblPos val="nextTo"/>
        <c:spPr>
          <a:ln w="3175">
            <a:solidFill>
              <a:srgbClr val="000000"/>
            </a:solidFill>
            <a:prstDash val="solid"/>
          </a:ln>
        </c:spPr>
        <c:txPr>
          <a:bodyPr rot="0" vert="horz"/>
          <a:lstStyle/>
          <a:p>
            <a:pPr>
              <a:defRPr sz="1100" b="0" i="0" u="none" strike="noStrike" baseline="0">
                <a:solidFill>
                  <a:srgbClr val="000000"/>
                </a:solidFill>
                <a:latin typeface="ＭＳ Ｐゴシック"/>
                <a:ea typeface="ＭＳ Ｐゴシック"/>
                <a:cs typeface="ＭＳ Ｐゴシック"/>
              </a:defRPr>
            </a:pPr>
            <a:endParaRPr lang="ja-JP"/>
          </a:p>
        </c:txPr>
        <c:crossAx val="-1082834656"/>
        <c:crosses val="autoZero"/>
        <c:crossBetween val="between"/>
      </c:valAx>
      <c:catAx>
        <c:axId val="-1082829216"/>
        <c:scaling>
          <c:orientation val="minMax"/>
        </c:scaling>
        <c:delete val="1"/>
        <c:axPos val="b"/>
        <c:numFmt formatCode="General" sourceLinked="1"/>
        <c:majorTickMark val="out"/>
        <c:minorTickMark val="none"/>
        <c:tickLblPos val="nextTo"/>
        <c:crossAx val="-1082828672"/>
        <c:crosses val="autoZero"/>
        <c:auto val="0"/>
        <c:lblAlgn val="ctr"/>
        <c:lblOffset val="100"/>
        <c:noMultiLvlLbl val="0"/>
      </c:catAx>
      <c:valAx>
        <c:axId val="-1082828672"/>
        <c:scaling>
          <c:orientation val="minMax"/>
        </c:scaling>
        <c:delete val="0"/>
        <c:axPos val="r"/>
        <c:title>
          <c:tx>
            <c:rich>
              <a:bodyPr rot="0" vert="wordArtVertRtl"/>
              <a:lstStyle/>
              <a:p>
                <a:pPr algn="ctr">
                  <a:defRPr sz="1100" b="0" i="0" u="none" strike="noStrike" baseline="0">
                    <a:solidFill>
                      <a:srgbClr val="000000"/>
                    </a:solidFill>
                    <a:latin typeface="ＭＳ Ｐゴシック"/>
                    <a:ea typeface="ＭＳ Ｐゴシック"/>
                    <a:cs typeface="ＭＳ Ｐゴシック"/>
                  </a:defRPr>
                </a:pPr>
                <a:r>
                  <a:rPr lang="ja-JP" altLang="en-US"/>
                  <a:t>多重債務・生活困窮相談新規件数（棒グラフ）</a:t>
                </a:r>
              </a:p>
            </c:rich>
          </c:tx>
          <c:layout>
            <c:manualLayout>
              <c:xMode val="edge"/>
              <c:yMode val="edge"/>
              <c:x val="0.96794205072192063"/>
              <c:y val="0.23559323398033508"/>
            </c:manualLayout>
          </c:layout>
          <c:overlay val="0"/>
          <c:spPr>
            <a:noFill/>
            <a:ln w="25400">
              <a:noFill/>
            </a:ln>
          </c:spPr>
        </c:title>
        <c:numFmt formatCode="#,##0_);[Red]\(#,##0\)" sourceLinked="1"/>
        <c:majorTickMark val="in"/>
        <c:minorTickMark val="none"/>
        <c:tickLblPos val="nextTo"/>
        <c:spPr>
          <a:ln w="3175">
            <a:solidFill>
              <a:srgbClr val="000000"/>
            </a:solidFill>
            <a:prstDash val="solid"/>
          </a:ln>
        </c:spPr>
        <c:txPr>
          <a:bodyPr rot="0" vert="horz"/>
          <a:lstStyle/>
          <a:p>
            <a:pPr>
              <a:defRPr sz="1100" b="0" i="0" u="none" strike="noStrike" baseline="0">
                <a:solidFill>
                  <a:srgbClr val="000000"/>
                </a:solidFill>
                <a:latin typeface="ＭＳ Ｐゴシック"/>
                <a:ea typeface="ＭＳ Ｐゴシック"/>
                <a:cs typeface="ＭＳ Ｐゴシック"/>
              </a:defRPr>
            </a:pPr>
            <a:endParaRPr lang="ja-JP"/>
          </a:p>
        </c:txPr>
        <c:crossAx val="-1082829216"/>
        <c:crosses val="max"/>
        <c:crossBetween val="between"/>
      </c:valAx>
      <c:spPr>
        <a:noFill/>
        <a:ln w="12700">
          <a:solidFill>
            <a:srgbClr val="808080"/>
          </a:solidFill>
          <a:prstDash val="solid"/>
        </a:ln>
      </c:spPr>
    </c:plotArea>
    <c:legend>
      <c:legendPos val="r"/>
      <c:layout>
        <c:manualLayout>
          <c:xMode val="edge"/>
          <c:yMode val="edge"/>
          <c:x val="0.24974095629350679"/>
          <c:y val="0.95238102903235899"/>
          <c:w val="0.41554403525646255"/>
          <c:h val="3.571413879908969E-2"/>
        </c:manualLayout>
      </c:layout>
      <c:overlay val="0"/>
      <c:spPr>
        <a:solidFill>
          <a:srgbClr val="FFFFFF"/>
        </a:solidFill>
        <a:ln w="3175">
          <a:solidFill>
            <a:srgbClr val="000000"/>
          </a:solidFill>
          <a:prstDash val="solid"/>
        </a:ln>
      </c:spPr>
      <c:txPr>
        <a:bodyPr/>
        <a:lstStyle/>
        <a:p>
          <a:pPr>
            <a:defRPr sz="1010" b="0" i="0" u="none" strike="noStrike" baseline="0">
              <a:solidFill>
                <a:srgbClr val="000000"/>
              </a:solidFill>
              <a:latin typeface="ＭＳ Ｐゴシック"/>
              <a:ea typeface="ＭＳ Ｐゴシック"/>
              <a:cs typeface="ＭＳ Ｐゴシック"/>
            </a:defRPr>
          </a:pPr>
          <a:endParaRPr lang="ja-JP"/>
        </a:p>
      </c:txPr>
    </c:legend>
    <c:plotVisOnly val="1"/>
    <c:dispBlanksAs val="gap"/>
    <c:showDLblsOverMax val="0"/>
  </c:chart>
  <c:spPr>
    <a:noFill/>
    <a:ln w="6350">
      <a:noFill/>
    </a:ln>
  </c:spPr>
  <c:txPr>
    <a:bodyPr/>
    <a:lstStyle/>
    <a:p>
      <a:pPr>
        <a:defRPr sz="110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1"/>
          <c:tx>
            <c:strRef>
              <c:f>グラフ!$C$3</c:f>
              <c:strCache>
                <c:ptCount val="1"/>
                <c:pt idx="0">
                  <c:v>支援人数</c:v>
                </c:pt>
              </c:strCache>
            </c:strRef>
          </c:tx>
          <c:spPr>
            <a:solidFill>
              <a:schemeClr val="accent5"/>
            </a:solidFill>
            <a:ln>
              <a:noFill/>
            </a:ln>
            <a:effectLst/>
          </c:spPr>
          <c:invertIfNegative val="0"/>
          <c:dLbls>
            <c:dLbl>
              <c:idx val="0"/>
              <c:layout>
                <c:manualLayout>
                  <c:x val="4.5551604827274529E-2"/>
                  <c:y val="0.2085337901957258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460-4658-AB81-EC3414DD8FAC}"/>
                </c:ext>
              </c:extLst>
            </c:dLbl>
            <c:dLbl>
              <c:idx val="1"/>
              <c:layout>
                <c:manualLayout>
                  <c:x val="4.175563775833499E-2"/>
                  <c:y val="0.3013083741341194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460-4658-AB81-EC3414DD8FAC}"/>
                </c:ext>
              </c:extLst>
            </c:dLbl>
            <c:dLbl>
              <c:idx val="2"/>
              <c:layout>
                <c:manualLayout>
                  <c:x val="4.175563775833499E-2"/>
                  <c:y val="0.2949969995602902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460-4658-AB81-EC3414DD8FAC}"/>
                </c:ext>
              </c:extLst>
            </c:dLbl>
            <c:dLbl>
              <c:idx val="3"/>
              <c:layout>
                <c:manualLayout>
                  <c:x val="4.555160482727446E-2"/>
                  <c:y val="0.27038351282132161"/>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460-4658-AB81-EC3414DD8FAC}"/>
                </c:ext>
              </c:extLst>
            </c:dLbl>
            <c:dLbl>
              <c:idx val="4"/>
              <c:layout>
                <c:manualLayout>
                  <c:x val="4.175563775833499E-2"/>
                  <c:y val="0.2590232666142460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460-4658-AB81-EC3414DD8FAC}"/>
                </c:ext>
              </c:extLst>
            </c:dLbl>
            <c:dLbl>
              <c:idx val="5"/>
              <c:layout>
                <c:manualLayout>
                  <c:x val="4.555160482727439E-2"/>
                  <c:y val="0.2268362824038936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460-4658-AB81-EC3414DD8FAC}"/>
                </c:ext>
              </c:extLst>
            </c:dLbl>
            <c:dLbl>
              <c:idx val="6"/>
              <c:layout>
                <c:manualLayout>
                  <c:x val="4.175563775833499E-2"/>
                  <c:y val="0.1880221078630521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460-4658-AB81-EC3414DD8FA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グラフ!$D$4:$J$4</c:f>
              <c:strCache>
                <c:ptCount val="7"/>
                <c:pt idx="0">
                  <c:v>令和元年度</c:v>
                </c:pt>
                <c:pt idx="1">
                  <c:v>令和2年度</c:v>
                </c:pt>
                <c:pt idx="2">
                  <c:v>令和3年度</c:v>
                </c:pt>
                <c:pt idx="3">
                  <c:v>令和4年度</c:v>
                </c:pt>
                <c:pt idx="4">
                  <c:v>令和5年度</c:v>
                </c:pt>
                <c:pt idx="5">
                  <c:v>令和6年度</c:v>
                </c:pt>
                <c:pt idx="6">
                  <c:v>令和7年度</c:v>
                </c:pt>
              </c:strCache>
            </c:strRef>
          </c:cat>
          <c:val>
            <c:numRef>
              <c:f>グラフ!$D$3:$J$3</c:f>
              <c:numCache>
                <c:formatCode>#,##0_ </c:formatCode>
                <c:ptCount val="7"/>
                <c:pt idx="0">
                  <c:v>508</c:v>
                </c:pt>
                <c:pt idx="1">
                  <c:v>802</c:v>
                </c:pt>
                <c:pt idx="2">
                  <c:v>782</c:v>
                </c:pt>
                <c:pt idx="3">
                  <c:v>704</c:v>
                </c:pt>
                <c:pt idx="4">
                  <c:v>668</c:v>
                </c:pt>
                <c:pt idx="5">
                  <c:v>566</c:v>
                </c:pt>
                <c:pt idx="6">
                  <c:v>443</c:v>
                </c:pt>
              </c:numCache>
            </c:numRef>
          </c:val>
          <c:extLst>
            <c:ext xmlns:c16="http://schemas.microsoft.com/office/drawing/2014/chart" uri="{C3380CC4-5D6E-409C-BE32-E72D297353CC}">
              <c16:uniqueId val="{00000007-3460-4658-AB81-EC3414DD8FAC}"/>
            </c:ext>
          </c:extLst>
        </c:ser>
        <c:dLbls>
          <c:showLegendKey val="0"/>
          <c:showVal val="0"/>
          <c:showCatName val="0"/>
          <c:showSerName val="0"/>
          <c:showPercent val="0"/>
          <c:showBubbleSize val="0"/>
        </c:dLbls>
        <c:gapWidth val="219"/>
        <c:axId val="693558752"/>
        <c:axId val="693559168"/>
        <c:extLst>
          <c:ext xmlns:c15="http://schemas.microsoft.com/office/drawing/2012/chart" uri="{02D57815-91ED-43cb-92C2-25804820EDAC}">
            <c15:filteredBarSeries>
              <c15:ser>
                <c:idx val="2"/>
                <c:order val="2"/>
                <c:tx>
                  <c:strRef>
                    <c:extLst>
                      <c:ext uri="{02D57815-91ED-43cb-92C2-25804820EDAC}">
                        <c15:formulaRef>
                          <c15:sqref>グラフ!$C$4</c15:sqref>
                        </c15:formulaRef>
                      </c:ext>
                    </c:extLst>
                    <c:strCache>
                      <c:ptCount val="1"/>
                    </c:strCache>
                  </c:strRef>
                </c:tx>
                <c:spPr>
                  <a:solidFill>
                    <a:schemeClr val="accent3"/>
                  </a:solidFill>
                  <a:ln>
                    <a:noFill/>
                  </a:ln>
                  <a:effectLst/>
                </c:spPr>
                <c:invertIfNegative val="0"/>
                <c:cat>
                  <c:strRef>
                    <c:extLst>
                      <c:ext uri="{02D57815-91ED-43cb-92C2-25804820EDAC}">
                        <c15:formulaRef>
                          <c15:sqref>グラフ!$D$4:$J$4</c15:sqref>
                        </c15:formulaRef>
                      </c:ext>
                    </c:extLst>
                    <c:strCache>
                      <c:ptCount val="7"/>
                      <c:pt idx="0">
                        <c:v>令和元年度</c:v>
                      </c:pt>
                      <c:pt idx="1">
                        <c:v>令和2年度</c:v>
                      </c:pt>
                      <c:pt idx="2">
                        <c:v>令和3年度</c:v>
                      </c:pt>
                      <c:pt idx="3">
                        <c:v>令和4年度</c:v>
                      </c:pt>
                      <c:pt idx="4">
                        <c:v>令和5年度</c:v>
                      </c:pt>
                      <c:pt idx="5">
                        <c:v>令和6年度</c:v>
                      </c:pt>
                      <c:pt idx="6">
                        <c:v>令和7年度</c:v>
                      </c:pt>
                    </c:strCache>
                  </c:strRef>
                </c:cat>
                <c:val>
                  <c:numRef>
                    <c:extLst>
                      <c:ext uri="{02D57815-91ED-43cb-92C2-25804820EDAC}">
                        <c15:formulaRef>
                          <c15:sqref>グラフ!$D$4:$J$4</c15:sqref>
                        </c15:formulaRef>
                      </c:ext>
                    </c:extLst>
                    <c:numCache>
                      <c:formatCode>#,##0_ </c:formatCode>
                      <c:ptCount val="7"/>
                      <c:pt idx="0">
                        <c:v>0</c:v>
                      </c:pt>
                      <c:pt idx="1">
                        <c:v>0</c:v>
                      </c:pt>
                      <c:pt idx="2">
                        <c:v>0</c:v>
                      </c:pt>
                      <c:pt idx="3">
                        <c:v>0</c:v>
                      </c:pt>
                      <c:pt idx="4">
                        <c:v>0</c:v>
                      </c:pt>
                      <c:pt idx="5">
                        <c:v>0</c:v>
                      </c:pt>
                      <c:pt idx="6">
                        <c:v>0</c:v>
                      </c:pt>
                    </c:numCache>
                  </c:numRef>
                </c:val>
                <c:extLst>
                  <c:ext xmlns:c16="http://schemas.microsoft.com/office/drawing/2014/chart" uri="{C3380CC4-5D6E-409C-BE32-E72D297353CC}">
                    <c16:uniqueId val="{00000010-3460-4658-AB81-EC3414DD8FAC}"/>
                  </c:ext>
                </c:extLst>
              </c15:ser>
            </c15:filteredBarSeries>
          </c:ext>
        </c:extLst>
      </c:barChart>
      <c:lineChart>
        <c:grouping val="stacked"/>
        <c:varyColors val="0"/>
        <c:ser>
          <c:idx val="0"/>
          <c:order val="0"/>
          <c:tx>
            <c:strRef>
              <c:f>グラフ!$C$2</c:f>
              <c:strCache>
                <c:ptCount val="1"/>
                <c:pt idx="0">
                  <c:v>支援回数</c:v>
                </c:pt>
              </c:strCache>
            </c:strRef>
          </c:tx>
          <c:spPr>
            <a:ln w="28575" cap="rnd">
              <a:solidFill>
                <a:srgbClr val="FF0000"/>
              </a:solidFill>
              <a:round/>
            </a:ln>
            <a:effectLst/>
          </c:spPr>
          <c:marker>
            <c:symbol val="circle"/>
            <c:size val="5"/>
            <c:spPr>
              <a:solidFill>
                <a:srgbClr val="FF0000"/>
              </a:solidFill>
              <a:ln w="9525">
                <a:solidFill>
                  <a:srgbClr val="FF0000"/>
                </a:solidFill>
              </a:ln>
              <a:effectLst/>
            </c:spPr>
          </c:marker>
          <c:dLbls>
            <c:dLbl>
              <c:idx val="0"/>
              <c:layout>
                <c:manualLayout>
                  <c:x val="-8.7307242585609512E-2"/>
                  <c:y val="-4.82654646159038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460-4658-AB81-EC3414DD8FAC}"/>
                </c:ext>
              </c:extLst>
            </c:dLbl>
            <c:dLbl>
              <c:idx val="1"/>
              <c:layout>
                <c:manualLayout>
                  <c:x val="-5.7618110236220474E-2"/>
                  <c:y val="-9.9502405949256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460-4658-AB81-EC3414DD8FAC}"/>
                </c:ext>
              </c:extLst>
            </c:dLbl>
            <c:dLbl>
              <c:idx val="2"/>
              <c:layout>
                <c:manualLayout>
                  <c:x val="-4.9347571896214075E-2"/>
                  <c:y val="-5.79185575390845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460-4658-AB81-EC3414DD8FAC}"/>
                </c:ext>
              </c:extLst>
            </c:dLbl>
            <c:dLbl>
              <c:idx val="3"/>
              <c:layout>
                <c:manualLayout>
                  <c:x val="-2.2775802413637334E-2"/>
                  <c:y val="-5.30920110774942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460-4658-AB81-EC3414DD8FAC}"/>
                </c:ext>
              </c:extLst>
            </c:dLbl>
            <c:dLbl>
              <c:idx val="4"/>
              <c:layout>
                <c:manualLayout>
                  <c:x val="-1.8979835344697653E-2"/>
                  <c:y val="-3.86123716927230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460-4658-AB81-EC3414DD8FAC}"/>
                </c:ext>
              </c:extLst>
            </c:dLbl>
            <c:dLbl>
              <c:idx val="5"/>
              <c:layout>
                <c:manualLayout>
                  <c:x val="0"/>
                  <c:y val="-4.3438918154313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460-4658-AB81-EC3414DD8FAC}"/>
                </c:ext>
              </c:extLst>
            </c:dLbl>
            <c:dLbl>
              <c:idx val="6"/>
              <c:layout>
                <c:manualLayout>
                  <c:x val="-3.0367736551516495E-2"/>
                  <c:y val="-4.3438918154313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3460-4658-AB81-EC3414DD8FA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グラフ!$D$4:$J$4</c:f>
              <c:strCache>
                <c:ptCount val="7"/>
                <c:pt idx="0">
                  <c:v>令和元年度</c:v>
                </c:pt>
                <c:pt idx="1">
                  <c:v>令和2年度</c:v>
                </c:pt>
                <c:pt idx="2">
                  <c:v>令和3年度</c:v>
                </c:pt>
                <c:pt idx="3">
                  <c:v>令和4年度</c:v>
                </c:pt>
                <c:pt idx="4">
                  <c:v>令和5年度</c:v>
                </c:pt>
                <c:pt idx="5">
                  <c:v>令和6年度</c:v>
                </c:pt>
                <c:pt idx="6">
                  <c:v>令和7年度</c:v>
                </c:pt>
              </c:strCache>
            </c:strRef>
          </c:cat>
          <c:val>
            <c:numRef>
              <c:f>グラフ!$D$2:$J$2</c:f>
              <c:numCache>
                <c:formatCode>#,##0_ </c:formatCode>
                <c:ptCount val="7"/>
                <c:pt idx="0">
                  <c:v>5257</c:v>
                </c:pt>
                <c:pt idx="1">
                  <c:v>4779</c:v>
                </c:pt>
                <c:pt idx="2">
                  <c:v>5464</c:v>
                </c:pt>
                <c:pt idx="3">
                  <c:v>5289</c:v>
                </c:pt>
                <c:pt idx="4">
                  <c:v>4623</c:v>
                </c:pt>
                <c:pt idx="5">
                  <c:v>4014</c:v>
                </c:pt>
                <c:pt idx="6">
                  <c:v>3155</c:v>
                </c:pt>
              </c:numCache>
            </c:numRef>
          </c:val>
          <c:smooth val="0"/>
          <c:extLst>
            <c:ext xmlns:c16="http://schemas.microsoft.com/office/drawing/2014/chart" uri="{C3380CC4-5D6E-409C-BE32-E72D297353CC}">
              <c16:uniqueId val="{0000000F-3460-4658-AB81-EC3414DD8FAC}"/>
            </c:ext>
          </c:extLst>
        </c:ser>
        <c:dLbls>
          <c:showLegendKey val="0"/>
          <c:showVal val="0"/>
          <c:showCatName val="0"/>
          <c:showSerName val="0"/>
          <c:showPercent val="0"/>
          <c:showBubbleSize val="0"/>
        </c:dLbls>
        <c:marker val="1"/>
        <c:smooth val="0"/>
        <c:axId val="693823920"/>
        <c:axId val="693821424"/>
      </c:lineChart>
      <c:catAx>
        <c:axId val="693558752"/>
        <c:scaling>
          <c:orientation val="minMax"/>
        </c:scaling>
        <c:delete val="0"/>
        <c:axPos val="b"/>
        <c:title>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0_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93559168"/>
        <c:crosses val="autoZero"/>
        <c:auto val="0"/>
        <c:lblAlgn val="ctr"/>
        <c:lblOffset val="100"/>
        <c:noMultiLvlLbl val="0"/>
      </c:catAx>
      <c:valAx>
        <c:axId val="6935591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vert="eaVert"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a:t>（人）</a:t>
                </a:r>
              </a:p>
            </c:rich>
          </c:tx>
          <c:layout>
            <c:manualLayout>
              <c:xMode val="edge"/>
              <c:yMode val="edge"/>
              <c:x val="3.3809208350526337E-2"/>
              <c:y val="0.43653648632933351"/>
            </c:manualLayout>
          </c:layout>
          <c:overlay val="0"/>
          <c:spPr>
            <a:noFill/>
            <a:ln>
              <a:noFill/>
            </a:ln>
            <a:effectLst/>
          </c:spPr>
          <c:txPr>
            <a:bodyPr rot="0" spcFirstLastPara="1" vertOverflow="ellipsis" vert="eaVert"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93558752"/>
        <c:crossesAt val="1"/>
        <c:crossBetween val="between"/>
      </c:valAx>
      <c:valAx>
        <c:axId val="693821424"/>
        <c:scaling>
          <c:orientation val="minMax"/>
        </c:scaling>
        <c:delete val="0"/>
        <c:axPos val="r"/>
        <c:title>
          <c:tx>
            <c:rich>
              <a:bodyPr rot="0" spcFirstLastPara="1" vertOverflow="ellipsis" vert="eaVert"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a:t>（回）</a:t>
                </a:r>
                <a:endParaRPr lang="en-US" altLang="ja-JP"/>
              </a:p>
            </c:rich>
          </c:tx>
          <c:layout>
            <c:manualLayout>
              <c:xMode val="edge"/>
              <c:yMode val="edge"/>
              <c:x val="0.88371045310687391"/>
              <c:y val="0.4185298585040077"/>
            </c:manualLayout>
          </c:layout>
          <c:overlay val="0"/>
          <c:spPr>
            <a:noFill/>
            <a:ln>
              <a:noFill/>
            </a:ln>
            <a:effectLst/>
          </c:spPr>
          <c:txPr>
            <a:bodyPr rot="0" spcFirstLastPara="1" vertOverflow="ellipsis" vert="eaVert"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0_ "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93823920"/>
        <c:crosses val="max"/>
        <c:crossBetween val="between"/>
      </c:valAx>
      <c:catAx>
        <c:axId val="693823920"/>
        <c:scaling>
          <c:orientation val="minMax"/>
        </c:scaling>
        <c:delete val="1"/>
        <c:axPos val="b"/>
        <c:numFmt formatCode="General" sourceLinked="1"/>
        <c:majorTickMark val="out"/>
        <c:minorTickMark val="none"/>
        <c:tickLblPos val="nextTo"/>
        <c:crossAx val="69382142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0.22878</cdr:x>
      <cdr:y>0.44947</cdr:y>
    </cdr:from>
    <cdr:to>
      <cdr:x>0.34733</cdr:x>
      <cdr:y>0.5215</cdr:y>
    </cdr:to>
    <cdr:sp macro="" textlink="">
      <cdr:nvSpPr>
        <cdr:cNvPr id="14" name="AutoShape 3"/>
        <cdr:cNvSpPr>
          <a:spLocks xmlns:a="http://schemas.openxmlformats.org/drawingml/2006/main" noChangeArrowheads="1"/>
        </cdr:cNvSpPr>
      </cdr:nvSpPr>
      <cdr:spPr bwMode="auto">
        <a:xfrm xmlns:a="http://schemas.openxmlformats.org/drawingml/2006/main">
          <a:off x="2105026" y="2513043"/>
          <a:ext cx="1090836" cy="402732"/>
        </a:xfrm>
        <a:prstGeom xmlns:a="http://schemas.openxmlformats.org/drawingml/2006/main" prst="wedgeRoundRectCallout">
          <a:avLst>
            <a:gd name="adj1" fmla="val -30434"/>
            <a:gd name="adj2" fmla="val 72733"/>
            <a:gd name="adj3" fmla="val 16667"/>
          </a:avLst>
        </a:prstGeom>
        <a:solidFill xmlns:a="http://schemas.openxmlformats.org/drawingml/2006/main">
          <a:srgbClr val="FFFFFF"/>
        </a:solidFill>
        <a:ln xmlns:a="http://schemas.openxmlformats.org/drawingml/2006/main" w="9525">
          <a:solidFill>
            <a:srgbClr val="000000"/>
          </a:solidFill>
          <a:miter lim="800000"/>
          <a:headEnd/>
          <a:tailEnd/>
        </a:ln>
      </cdr:spPr>
      <cdr:txBody>
        <a:bodyPr xmlns:a="http://schemas.openxmlformats.org/drawingml/2006/main" wrap="square" lIns="27432" tIns="18288" rIns="27432"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lnSpc>
              <a:spcPts val="1300"/>
            </a:lnSpc>
            <a:defRPr sz="1000"/>
          </a:pPr>
          <a:r>
            <a:rPr lang="ja-JP" altLang="en-US" sz="1000" b="0" i="0" u="none" strike="noStrike" baseline="0">
              <a:solidFill>
                <a:srgbClr val="000000"/>
              </a:solidFill>
              <a:latin typeface="ＭＳ Ｐゴシック"/>
              <a:ea typeface="ＭＳ Ｐゴシック"/>
            </a:rPr>
            <a:t>市民生活相談課に名称変更</a:t>
          </a:r>
        </a:p>
      </cdr:txBody>
    </cdr:sp>
  </cdr:relSizeAnchor>
  <cdr:relSizeAnchor xmlns:cdr="http://schemas.openxmlformats.org/drawingml/2006/chartDrawing">
    <cdr:from>
      <cdr:x>0.37263</cdr:x>
      <cdr:y>0.4513</cdr:y>
    </cdr:from>
    <cdr:to>
      <cdr:x>0.48668</cdr:x>
      <cdr:y>0.51762</cdr:y>
    </cdr:to>
    <cdr:sp macro="" textlink="">
      <cdr:nvSpPr>
        <cdr:cNvPr id="15" name="AutoShape 10"/>
        <cdr:cNvSpPr>
          <a:spLocks xmlns:a="http://schemas.openxmlformats.org/drawingml/2006/main" noChangeArrowheads="1"/>
        </cdr:cNvSpPr>
      </cdr:nvSpPr>
      <cdr:spPr bwMode="auto">
        <a:xfrm xmlns:a="http://schemas.openxmlformats.org/drawingml/2006/main">
          <a:off x="3428597" y="2523311"/>
          <a:ext cx="1049392" cy="370806"/>
        </a:xfrm>
        <a:prstGeom xmlns:a="http://schemas.openxmlformats.org/drawingml/2006/main" prst="wedgeRoundRectCallout">
          <a:avLst>
            <a:gd name="adj1" fmla="val -28799"/>
            <a:gd name="adj2" fmla="val 97256"/>
            <a:gd name="adj3" fmla="val 16667"/>
          </a:avLst>
        </a:prstGeom>
        <a:solidFill xmlns:a="http://schemas.openxmlformats.org/drawingml/2006/main">
          <a:srgbClr val="FFFFFF"/>
        </a:solidFill>
        <a:ln xmlns:a="http://schemas.openxmlformats.org/drawingml/2006/main" w="9525">
          <a:solidFill>
            <a:srgbClr val="000000"/>
          </a:solidFill>
          <a:miter lim="800000"/>
          <a:headEnd/>
          <a:tailEnd/>
        </a:ln>
      </cdr:spPr>
      <cdr:txBody>
        <a:bodyPr xmlns:a="http://schemas.openxmlformats.org/drawingml/2006/main" wrap="square" lIns="27432" tIns="18288" rIns="27432"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lnSpc>
              <a:spcPts val="1200"/>
            </a:lnSpc>
            <a:defRPr sz="1000"/>
          </a:pPr>
          <a:r>
            <a:rPr lang="ja-JP" altLang="en-US" sz="1000" b="0" i="0" u="none" strike="noStrike" baseline="0">
              <a:solidFill>
                <a:srgbClr val="000000"/>
              </a:solidFill>
              <a:latin typeface="ＭＳ Ｐゴシック"/>
              <a:ea typeface="ＭＳ Ｐゴシック"/>
            </a:rPr>
            <a:t>生活困窮者</a:t>
          </a:r>
          <a:endParaRPr lang="en-US" altLang="ja-JP" sz="1000" b="0" i="0" u="none" strike="noStrike" baseline="0">
            <a:solidFill>
              <a:srgbClr val="000000"/>
            </a:solidFill>
            <a:latin typeface="ＭＳ Ｐゴシック"/>
            <a:ea typeface="ＭＳ Ｐゴシック"/>
          </a:endParaRPr>
        </a:p>
        <a:p xmlns:a="http://schemas.openxmlformats.org/drawingml/2006/main">
          <a:pPr algn="ctr" rtl="0">
            <a:lnSpc>
              <a:spcPts val="1100"/>
            </a:lnSpc>
            <a:defRPr sz="1000"/>
          </a:pPr>
          <a:r>
            <a:rPr lang="ja-JP" altLang="en-US" sz="1000" b="0" i="0" u="none" strike="noStrike" baseline="0">
              <a:solidFill>
                <a:srgbClr val="000000"/>
              </a:solidFill>
              <a:latin typeface="ＭＳ Ｐゴシック"/>
              <a:ea typeface="ＭＳ Ｐゴシック"/>
            </a:rPr>
            <a:t>自立支援法施行</a:t>
          </a:r>
        </a:p>
      </cdr:txBody>
    </cdr:sp>
  </cdr:relSizeAnchor>
  <cdr:relSizeAnchor xmlns:cdr="http://schemas.openxmlformats.org/drawingml/2006/chartDrawing">
    <cdr:from>
      <cdr:x>0.09016</cdr:x>
      <cdr:y>0.09842</cdr:y>
    </cdr:from>
    <cdr:to>
      <cdr:x>0.23241</cdr:x>
      <cdr:y>0.18958</cdr:y>
    </cdr:to>
    <cdr:sp macro="" textlink="">
      <cdr:nvSpPr>
        <cdr:cNvPr id="1034" name="AutoShape 10"/>
        <cdr:cNvSpPr>
          <a:spLocks xmlns:a="http://schemas.openxmlformats.org/drawingml/2006/main" noChangeArrowheads="1"/>
        </cdr:cNvSpPr>
      </cdr:nvSpPr>
      <cdr:spPr bwMode="auto">
        <a:xfrm xmlns:a="http://schemas.openxmlformats.org/drawingml/2006/main">
          <a:off x="829614" y="550261"/>
          <a:ext cx="1308864" cy="509691"/>
        </a:xfrm>
        <a:prstGeom xmlns:a="http://schemas.openxmlformats.org/drawingml/2006/main" prst="wedgeRoundRectCallout">
          <a:avLst>
            <a:gd name="adj1" fmla="val -29614"/>
            <a:gd name="adj2" fmla="val 71074"/>
            <a:gd name="adj3" fmla="val 16667"/>
          </a:avLst>
        </a:prstGeom>
        <a:solidFill xmlns:a="http://schemas.openxmlformats.org/drawingml/2006/main">
          <a:srgbClr val="FFFFFF"/>
        </a:solidFill>
        <a:ln xmlns:a="http://schemas.openxmlformats.org/drawingml/2006/main" w="9525">
          <a:solidFill>
            <a:srgbClr val="000000"/>
          </a:solidFill>
          <a:miter lim="800000"/>
          <a:headEnd/>
          <a:tailEnd/>
        </a:ln>
      </cdr:spPr>
      <cdr:txBody>
        <a:bodyPr xmlns:a="http://schemas.openxmlformats.org/drawingml/2006/main" vertOverflow="clip" wrap="square" lIns="27432" tIns="18288" rIns="27432" bIns="0" anchor="t" upright="1"/>
        <a:lstStyle xmlns:a="http://schemas.openxmlformats.org/drawingml/2006/main"/>
        <a:p xmlns:a="http://schemas.openxmlformats.org/drawingml/2006/main">
          <a:pPr algn="l" rtl="0">
            <a:lnSpc>
              <a:spcPts val="1100"/>
            </a:lnSpc>
            <a:defRPr sz="1000"/>
          </a:pPr>
          <a:r>
            <a:rPr lang="ja-JP" altLang="en-US" sz="1000" b="0" i="0" u="none" strike="noStrike" baseline="0">
              <a:solidFill>
                <a:srgbClr val="000000"/>
              </a:solidFill>
              <a:latin typeface="ＭＳ Ｐゴシック"/>
              <a:ea typeface="ＭＳ Ｐゴシック"/>
            </a:rPr>
            <a:t>パーソナル・サポート・サービスモデル事業　スタート</a:t>
          </a:r>
        </a:p>
      </cdr:txBody>
    </cdr:sp>
  </cdr:relSizeAnchor>
  <cdr:relSizeAnchor xmlns:cdr="http://schemas.openxmlformats.org/drawingml/2006/chartDrawing">
    <cdr:from>
      <cdr:x>0.233</cdr:x>
      <cdr:y>0.17616</cdr:y>
    </cdr:from>
    <cdr:to>
      <cdr:x>0.37525</cdr:x>
      <cdr:y>0.26488</cdr:y>
    </cdr:to>
    <cdr:sp macro="" textlink="">
      <cdr:nvSpPr>
        <cdr:cNvPr id="13" name="AutoShape 10"/>
        <cdr:cNvSpPr>
          <a:spLocks xmlns:a="http://schemas.openxmlformats.org/drawingml/2006/main" noChangeArrowheads="1"/>
        </cdr:cNvSpPr>
      </cdr:nvSpPr>
      <cdr:spPr bwMode="auto">
        <a:xfrm xmlns:a="http://schemas.openxmlformats.org/drawingml/2006/main">
          <a:off x="2143858" y="984931"/>
          <a:ext cx="1308863" cy="496049"/>
        </a:xfrm>
        <a:prstGeom xmlns:a="http://schemas.openxmlformats.org/drawingml/2006/main" prst="wedgeRoundRectCallout">
          <a:avLst>
            <a:gd name="adj1" fmla="val -36340"/>
            <a:gd name="adj2" fmla="val 79863"/>
            <a:gd name="adj3" fmla="val 16667"/>
          </a:avLst>
        </a:prstGeom>
        <a:solidFill xmlns:a="http://schemas.openxmlformats.org/drawingml/2006/main">
          <a:srgbClr val="FFFFFF"/>
        </a:solidFill>
        <a:ln xmlns:a="http://schemas.openxmlformats.org/drawingml/2006/main" w="9525">
          <a:solidFill>
            <a:srgbClr val="000000"/>
          </a:solidFill>
          <a:miter lim="800000"/>
          <a:headEnd/>
          <a:tailEnd/>
        </a:ln>
      </cdr:spPr>
      <cdr:txBody>
        <a:bodyPr xmlns:a="http://schemas.openxmlformats.org/drawingml/2006/main" wrap="square" lIns="27432" tIns="18288" rIns="27432"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lnSpc>
              <a:spcPts val="1200"/>
            </a:lnSpc>
            <a:defRPr sz="1000"/>
          </a:pPr>
          <a:r>
            <a:rPr lang="ja-JP" altLang="en-US" sz="1000" b="0" i="0" u="none" strike="noStrike" baseline="0">
              <a:solidFill>
                <a:srgbClr val="000000"/>
              </a:solidFill>
              <a:latin typeface="ＭＳ Ｐゴシック"/>
              <a:ea typeface="ＭＳ Ｐゴシック"/>
            </a:rPr>
            <a:t>生活困窮者自立促進支援モデル事業</a:t>
          </a:r>
          <a:endParaRPr lang="en-US" altLang="ja-JP" sz="1000" b="0" i="0" u="none" strike="noStrike" baseline="0">
            <a:solidFill>
              <a:srgbClr val="000000"/>
            </a:solidFill>
            <a:latin typeface="ＭＳ Ｐゴシック"/>
            <a:ea typeface="ＭＳ Ｐゴシック"/>
          </a:endParaRPr>
        </a:p>
        <a:p xmlns:a="http://schemas.openxmlformats.org/drawingml/2006/main">
          <a:pPr algn="ctr" rtl="0">
            <a:lnSpc>
              <a:spcPts val="1000"/>
            </a:lnSpc>
            <a:defRPr sz="1000"/>
          </a:pPr>
          <a:r>
            <a:rPr lang="ja-JP" altLang="en-US" sz="1000" b="0" i="0" u="none" strike="noStrike" baseline="0">
              <a:solidFill>
                <a:srgbClr val="000000"/>
              </a:solidFill>
              <a:latin typeface="ＭＳ Ｐゴシック"/>
              <a:ea typeface="ＭＳ Ｐゴシック"/>
            </a:rPr>
            <a:t>スタート</a:t>
          </a:r>
        </a:p>
      </cdr:txBody>
    </cdr:sp>
  </cdr:relSizeAnchor>
  <cdr:relSizeAnchor xmlns:cdr="http://schemas.openxmlformats.org/drawingml/2006/chartDrawing">
    <cdr:from>
      <cdr:x>0.60381</cdr:x>
      <cdr:y>0.09939</cdr:y>
    </cdr:from>
    <cdr:to>
      <cdr:x>0.741</cdr:x>
      <cdr:y>0.1431</cdr:y>
    </cdr:to>
    <cdr:sp macro="" textlink="">
      <cdr:nvSpPr>
        <cdr:cNvPr id="16" name="AutoShape 1"/>
        <cdr:cNvSpPr>
          <a:spLocks xmlns:a="http://schemas.openxmlformats.org/drawingml/2006/main" noChangeArrowheads="1"/>
        </cdr:cNvSpPr>
      </cdr:nvSpPr>
      <cdr:spPr bwMode="auto">
        <a:xfrm xmlns:a="http://schemas.openxmlformats.org/drawingml/2006/main">
          <a:off x="5561498" y="660411"/>
          <a:ext cx="1263612" cy="290437"/>
        </a:xfrm>
        <a:prstGeom xmlns:a="http://schemas.openxmlformats.org/drawingml/2006/main" prst="wedgeRoundRectCallout">
          <a:avLst>
            <a:gd name="adj1" fmla="val 6227"/>
            <a:gd name="adj2" fmla="val 143497"/>
            <a:gd name="adj3" fmla="val 16667"/>
          </a:avLst>
        </a:prstGeom>
        <a:solidFill xmlns:a="http://schemas.openxmlformats.org/drawingml/2006/main">
          <a:srgbClr val="FFFFFF"/>
        </a:solidFill>
        <a:ln xmlns:a="http://schemas.openxmlformats.org/drawingml/2006/main" w="9525">
          <a:solidFill>
            <a:srgbClr val="000000"/>
          </a:solidFill>
          <a:miter lim="800000"/>
          <a:headEnd/>
          <a:tailEnd/>
        </a:ln>
      </cdr:spPr>
      <cdr:txBody>
        <a:bodyPr xmlns:a="http://schemas.openxmlformats.org/drawingml/2006/main" wrap="square" lIns="27432" tIns="18288" rIns="27432"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lnSpc>
              <a:spcPts val="1300"/>
            </a:lnSpc>
            <a:defRPr sz="1000"/>
          </a:pPr>
          <a:r>
            <a:rPr lang="ja-JP" altLang="en-US" sz="1100" b="0" i="0" u="none" strike="noStrike" baseline="0">
              <a:solidFill>
                <a:srgbClr val="000000"/>
              </a:solidFill>
              <a:latin typeface="ＭＳ Ｐゴシック"/>
              <a:ea typeface="ＭＳ Ｐゴシック"/>
            </a:rPr>
            <a:t>コロナで相談急増</a:t>
          </a:r>
        </a:p>
      </cdr:txBody>
    </cdr:sp>
  </cdr:relSizeAnchor>
  <cdr:relSizeAnchor xmlns:cdr="http://schemas.openxmlformats.org/drawingml/2006/chartDrawing">
    <cdr:from>
      <cdr:x>0.3796</cdr:x>
      <cdr:y>0.0963</cdr:y>
    </cdr:from>
    <cdr:to>
      <cdr:x>0.5338</cdr:x>
      <cdr:y>0.13876</cdr:y>
    </cdr:to>
    <cdr:sp macro="" textlink="">
      <cdr:nvSpPr>
        <cdr:cNvPr id="7" name="AutoShape 1">
          <a:extLst xmlns:a="http://schemas.openxmlformats.org/drawingml/2006/main">
            <a:ext uri="{FF2B5EF4-FFF2-40B4-BE49-F238E27FC236}">
              <a16:creationId xmlns:a16="http://schemas.microsoft.com/office/drawing/2014/main" id="{5F11A206-90AE-46DC-B4C1-75C54100B89C}"/>
            </a:ext>
          </a:extLst>
        </cdr:cNvPr>
        <cdr:cNvSpPr>
          <a:spLocks xmlns:a="http://schemas.openxmlformats.org/drawingml/2006/main" noChangeArrowheads="1"/>
        </cdr:cNvSpPr>
      </cdr:nvSpPr>
      <cdr:spPr bwMode="auto">
        <a:xfrm xmlns:a="http://schemas.openxmlformats.org/drawingml/2006/main">
          <a:off x="3496384" y="639897"/>
          <a:ext cx="1420237" cy="282103"/>
        </a:xfrm>
        <a:prstGeom xmlns:a="http://schemas.openxmlformats.org/drawingml/2006/main" prst="wedgeRoundRectCallout">
          <a:avLst>
            <a:gd name="adj1" fmla="val 36074"/>
            <a:gd name="adj2" fmla="val 89610"/>
            <a:gd name="adj3" fmla="val 16667"/>
          </a:avLst>
        </a:prstGeom>
        <a:solidFill xmlns:a="http://schemas.openxmlformats.org/drawingml/2006/main">
          <a:srgbClr val="FFFFFF"/>
        </a:solidFill>
        <a:ln xmlns:a="http://schemas.openxmlformats.org/drawingml/2006/main" w="9525">
          <a:solidFill>
            <a:srgbClr val="000000"/>
          </a:solidFill>
          <a:miter lim="800000"/>
          <a:headEnd/>
          <a:tailEnd/>
        </a:ln>
      </cdr:spPr>
      <cdr:txBody>
        <a:bodyPr xmlns:a="http://schemas.openxmlformats.org/drawingml/2006/main" wrap="square" lIns="27432" tIns="18288" rIns="27432" bIns="0"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lnSpc>
              <a:spcPts val="1300"/>
            </a:lnSpc>
            <a:defRPr sz="1000"/>
          </a:pPr>
          <a:r>
            <a:rPr lang="ja-JP" altLang="en-US" dirty="0">
              <a:solidFill>
                <a:srgbClr val="000000"/>
              </a:solidFill>
              <a:latin typeface="ＭＳ Ｐゴシック"/>
              <a:ea typeface="ＭＳ Ｐゴシック"/>
            </a:rPr>
            <a:t>全国的に架空請求多発</a:t>
          </a:r>
          <a:endParaRPr lang="ja-JP" altLang="en-US" sz="1100" b="0" i="0" u="none" strike="noStrike" baseline="0" dirty="0">
            <a:solidFill>
              <a:srgbClr val="000000"/>
            </a:solidFill>
            <a:latin typeface="ＭＳ Ｐゴシック"/>
            <a:ea typeface="ＭＳ Ｐゴシック"/>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3079042" cy="513789"/>
          </a:xfrm>
          <a:prstGeom prst="rect">
            <a:avLst/>
          </a:prstGeom>
        </p:spPr>
        <p:txBody>
          <a:bodyPr vert="horz" lIns="95461" tIns="47730" rIns="95461" bIns="47730"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3348" y="0"/>
            <a:ext cx="3079040" cy="513789"/>
          </a:xfrm>
          <a:prstGeom prst="rect">
            <a:avLst/>
          </a:prstGeom>
        </p:spPr>
        <p:txBody>
          <a:bodyPr vert="horz" lIns="95461" tIns="47730" rIns="95461" bIns="47730" rtlCol="0"/>
          <a:lstStyle>
            <a:lvl1pPr algn="r">
              <a:defRPr sz="1300"/>
            </a:lvl1pPr>
          </a:lstStyle>
          <a:p>
            <a:fld id="{DF8BC397-F6A9-4212-AD7A-246455B4B958}" type="datetimeFigureOut">
              <a:rPr kumimoji="1" lang="ja-JP" altLang="en-US" smtClean="0"/>
              <a:t>2026/7/3</a:t>
            </a:fld>
            <a:endParaRPr kumimoji="1" lang="ja-JP" altLang="en-US"/>
          </a:p>
        </p:txBody>
      </p:sp>
      <p:sp>
        <p:nvSpPr>
          <p:cNvPr id="4" name="スライド イメージ プレースホルダー 3"/>
          <p:cNvSpPr>
            <a:spLocks noGrp="1" noRot="1" noChangeAspect="1"/>
          </p:cNvSpPr>
          <p:nvPr>
            <p:ph type="sldImg" idx="2"/>
          </p:nvPr>
        </p:nvSpPr>
        <p:spPr>
          <a:xfrm>
            <a:off x="1249363" y="1279525"/>
            <a:ext cx="4605337" cy="3452813"/>
          </a:xfrm>
          <a:prstGeom prst="rect">
            <a:avLst/>
          </a:prstGeom>
          <a:noFill/>
          <a:ln w="12700">
            <a:solidFill>
              <a:prstClr val="black"/>
            </a:solidFill>
          </a:ln>
        </p:spPr>
        <p:txBody>
          <a:bodyPr vert="horz" lIns="95461" tIns="47730" rIns="95461" bIns="47730" rtlCol="0" anchor="ctr"/>
          <a:lstStyle/>
          <a:p>
            <a:endParaRPr lang="ja-JP" altLang="en-US"/>
          </a:p>
        </p:txBody>
      </p:sp>
      <p:sp>
        <p:nvSpPr>
          <p:cNvPr id="5" name="ノート プレースホルダー 4"/>
          <p:cNvSpPr>
            <a:spLocks noGrp="1"/>
          </p:cNvSpPr>
          <p:nvPr>
            <p:ph type="body" sz="quarter" idx="3"/>
          </p:nvPr>
        </p:nvSpPr>
        <p:spPr>
          <a:xfrm>
            <a:off x="709908" y="4925460"/>
            <a:ext cx="5684255" cy="4029621"/>
          </a:xfrm>
          <a:prstGeom prst="rect">
            <a:avLst/>
          </a:prstGeom>
        </p:spPr>
        <p:txBody>
          <a:bodyPr vert="horz" lIns="95461" tIns="47730" rIns="95461" bIns="4773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720825"/>
            <a:ext cx="3079042" cy="513789"/>
          </a:xfrm>
          <a:prstGeom prst="rect">
            <a:avLst/>
          </a:prstGeom>
        </p:spPr>
        <p:txBody>
          <a:bodyPr vert="horz" lIns="95461" tIns="47730" rIns="95461" bIns="47730"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3348" y="9720825"/>
            <a:ext cx="3079040" cy="513789"/>
          </a:xfrm>
          <a:prstGeom prst="rect">
            <a:avLst/>
          </a:prstGeom>
        </p:spPr>
        <p:txBody>
          <a:bodyPr vert="horz" lIns="95461" tIns="47730" rIns="95461" bIns="47730" rtlCol="0" anchor="b"/>
          <a:lstStyle>
            <a:lvl1pPr algn="r">
              <a:defRPr sz="1300"/>
            </a:lvl1pPr>
          </a:lstStyle>
          <a:p>
            <a:fld id="{CDB239CD-5A83-4FB7-BA40-21C391877B5F}" type="slidenum">
              <a:rPr kumimoji="1" lang="ja-JP" altLang="en-US" smtClean="0"/>
              <a:t>‹#›</a:t>
            </a:fld>
            <a:endParaRPr kumimoji="1" lang="ja-JP" altLang="en-US"/>
          </a:p>
        </p:txBody>
      </p:sp>
    </p:spTree>
    <p:extLst>
      <p:ext uri="{BB962C8B-B14F-4D97-AF65-F5344CB8AC3E}">
        <p14:creationId xmlns:p14="http://schemas.microsoft.com/office/powerpoint/2010/main" val="111606856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47684">
              <a:defRPr/>
            </a:pPr>
            <a:fld id="{434CD320-58C7-45C0-8DA8-F1649A6AAAB5}" type="slidenum">
              <a:rPr lang="ja-JP" altLang="en-US">
                <a:solidFill>
                  <a:prstClr val="black"/>
                </a:solidFill>
                <a:latin typeface="Calibri"/>
                <a:ea typeface="ＭＳ Ｐゴシック" panose="020B0600070205080204" pitchFamily="50" charset="-128"/>
              </a:rPr>
              <a:pPr defTabSz="947684">
                <a:defRPr/>
              </a:pPr>
              <a:t>2</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04619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スライド イメージ プレースホルダ 1"/>
          <p:cNvSpPr>
            <a:spLocks noGrp="1" noRot="1" noChangeAspect="1" noTextEdit="1"/>
          </p:cNvSpPr>
          <p:nvPr>
            <p:ph type="sldImg"/>
          </p:nvPr>
        </p:nvSpPr>
        <p:spPr>
          <a:ln/>
        </p:spPr>
      </p:sp>
      <p:sp>
        <p:nvSpPr>
          <p:cNvPr id="119811" name="ノート プレースホル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19812" name="スライド番号プレースホル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b="1">
                <a:solidFill>
                  <a:schemeClr val="tx1"/>
                </a:solidFill>
                <a:latin typeface="Arial" panose="020B0604020202020204" pitchFamily="34" charset="0"/>
                <a:ea typeface="ＭＳ Ｐゴシック" panose="020B0600070205080204" pitchFamily="50" charset="-128"/>
              </a:defRPr>
            </a:lvl1pPr>
            <a:lvl2pPr marL="774931" indent="-297799">
              <a:defRPr kumimoji="1" b="1">
                <a:solidFill>
                  <a:schemeClr val="tx1"/>
                </a:solidFill>
                <a:latin typeface="Arial" panose="020B0604020202020204" pitchFamily="34" charset="0"/>
                <a:ea typeface="ＭＳ Ｐゴシック" panose="020B0600070205080204" pitchFamily="50" charset="-128"/>
              </a:defRPr>
            </a:lvl2pPr>
            <a:lvl3pPr marL="1192832" indent="-238567">
              <a:defRPr kumimoji="1" b="1">
                <a:solidFill>
                  <a:schemeClr val="tx1"/>
                </a:solidFill>
                <a:latin typeface="Arial" panose="020B0604020202020204" pitchFamily="34" charset="0"/>
                <a:ea typeface="ＭＳ Ｐゴシック" panose="020B0600070205080204" pitchFamily="50" charset="-128"/>
              </a:defRPr>
            </a:lvl3pPr>
            <a:lvl4pPr marL="1669966" indent="-238567">
              <a:defRPr kumimoji="1" b="1">
                <a:solidFill>
                  <a:schemeClr val="tx1"/>
                </a:solidFill>
                <a:latin typeface="Arial" panose="020B0604020202020204" pitchFamily="34" charset="0"/>
                <a:ea typeface="ＭＳ Ｐゴシック" panose="020B0600070205080204" pitchFamily="50" charset="-128"/>
              </a:defRPr>
            </a:lvl4pPr>
            <a:lvl5pPr marL="2147100" indent="-238567">
              <a:defRPr kumimoji="1" b="1">
                <a:solidFill>
                  <a:schemeClr val="tx1"/>
                </a:solidFill>
                <a:latin typeface="Arial" panose="020B0604020202020204" pitchFamily="34" charset="0"/>
                <a:ea typeface="ＭＳ Ｐゴシック" panose="020B0600070205080204" pitchFamily="50" charset="-128"/>
              </a:defRPr>
            </a:lvl5pPr>
            <a:lvl6pPr marL="2620942" indent="-238567"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6pPr>
            <a:lvl7pPr marL="3094784" indent="-238567"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7pPr>
            <a:lvl8pPr marL="3568626" indent="-238567"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8pPr>
            <a:lvl9pPr marL="4042469" indent="-238567"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9pPr>
          </a:lstStyle>
          <a:p>
            <a:fld id="{67ABA85A-D8FD-4507-8CB0-0B8E94B3541E}" type="slidenum">
              <a:rPr lang="ja-JP" altLang="en-US" b="0" smtClean="0">
                <a:solidFill>
                  <a:srgbClr val="000000"/>
                </a:solidFill>
              </a:rPr>
              <a:pPr/>
              <a:t>35</a:t>
            </a:fld>
            <a:endParaRPr lang="ja-JP" altLang="en-US" b="0">
              <a:solidFill>
                <a:srgbClr val="000000"/>
              </a:solidFill>
            </a:endParaRPr>
          </a:p>
        </p:txBody>
      </p:sp>
    </p:spTree>
    <p:extLst>
      <p:ext uri="{BB962C8B-B14F-4D97-AF65-F5344CB8AC3E}">
        <p14:creationId xmlns:p14="http://schemas.microsoft.com/office/powerpoint/2010/main" val="1776961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スライド イメージ プレースホルダー 1"/>
          <p:cNvSpPr>
            <a:spLocks noGrp="1" noRot="1" noChangeAspect="1" noTextEdit="1"/>
          </p:cNvSpPr>
          <p:nvPr>
            <p:ph type="sldImg"/>
          </p:nvPr>
        </p:nvSpPr>
        <p:spPr>
          <a:xfrm>
            <a:off x="1268413" y="1287463"/>
            <a:ext cx="4632325" cy="3475037"/>
          </a:xfrm>
          <a:ln/>
        </p:spPr>
      </p:sp>
      <p:sp>
        <p:nvSpPr>
          <p:cNvPr id="99331"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99332"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847">
              <a:defRPr kumimoji="1" b="1">
                <a:solidFill>
                  <a:schemeClr val="tx1"/>
                </a:solidFill>
                <a:latin typeface="Arial" panose="020B0604020202020204" pitchFamily="34" charset="0"/>
                <a:ea typeface="ＭＳ Ｐゴシック" panose="020B0600070205080204" pitchFamily="50" charset="-128"/>
              </a:defRPr>
            </a:lvl1pPr>
            <a:lvl2pPr marL="779865" indent="-299444" defTabSz="960847">
              <a:defRPr kumimoji="1" b="1">
                <a:solidFill>
                  <a:schemeClr val="tx1"/>
                </a:solidFill>
                <a:latin typeface="Arial" panose="020B0604020202020204" pitchFamily="34" charset="0"/>
                <a:ea typeface="ＭＳ Ｐゴシック" panose="020B0600070205080204" pitchFamily="50" charset="-128"/>
              </a:defRPr>
            </a:lvl2pPr>
            <a:lvl3pPr marL="1201059" indent="-240212" defTabSz="960847">
              <a:defRPr kumimoji="1" b="1">
                <a:solidFill>
                  <a:schemeClr val="tx1"/>
                </a:solidFill>
                <a:latin typeface="Arial" panose="020B0604020202020204" pitchFamily="34" charset="0"/>
                <a:ea typeface="ＭＳ Ｐゴシック" panose="020B0600070205080204" pitchFamily="50" charset="-128"/>
              </a:defRPr>
            </a:lvl3pPr>
            <a:lvl4pPr marL="1681483" indent="-240212" defTabSz="960847">
              <a:defRPr kumimoji="1" b="1">
                <a:solidFill>
                  <a:schemeClr val="tx1"/>
                </a:solidFill>
                <a:latin typeface="Arial" panose="020B0604020202020204" pitchFamily="34" charset="0"/>
                <a:ea typeface="ＭＳ Ｐゴシック" panose="020B0600070205080204" pitchFamily="50" charset="-128"/>
              </a:defRPr>
            </a:lvl4pPr>
            <a:lvl5pPr marL="2161906" indent="-240212" defTabSz="960847">
              <a:defRPr kumimoji="1" b="1">
                <a:solidFill>
                  <a:schemeClr val="tx1"/>
                </a:solidFill>
                <a:latin typeface="Arial" panose="020B0604020202020204" pitchFamily="34" charset="0"/>
                <a:ea typeface="ＭＳ Ｐゴシック" panose="020B0600070205080204" pitchFamily="50" charset="-128"/>
              </a:defRPr>
            </a:lvl5pPr>
            <a:lvl6pPr marL="2635748" indent="-240212" defTabSz="960847"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6pPr>
            <a:lvl7pPr marL="3109590" indent="-240212" defTabSz="960847"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7pPr>
            <a:lvl8pPr marL="3583433" indent="-240212" defTabSz="960847"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8pPr>
            <a:lvl9pPr marL="4057276" indent="-240212" defTabSz="960847"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9pPr>
          </a:lstStyle>
          <a:p>
            <a:fld id="{F9317B20-35D0-49C2-8630-12D9542ADFF7}" type="slidenum">
              <a:rPr lang="en-US" altLang="ja-JP" b="0" smtClean="0">
                <a:solidFill>
                  <a:srgbClr val="000000"/>
                </a:solidFill>
              </a:rPr>
              <a:pPr/>
              <a:t>36</a:t>
            </a:fld>
            <a:endParaRPr lang="en-US" altLang="ja-JP" b="0">
              <a:solidFill>
                <a:srgbClr val="000000"/>
              </a:solidFill>
            </a:endParaRPr>
          </a:p>
        </p:txBody>
      </p:sp>
    </p:spTree>
    <p:extLst>
      <p:ext uri="{BB962C8B-B14F-4D97-AF65-F5344CB8AC3E}">
        <p14:creationId xmlns:p14="http://schemas.microsoft.com/office/powerpoint/2010/main" val="1275458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96988" y="1290638"/>
            <a:ext cx="4637087" cy="3478212"/>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160646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96988" y="1290638"/>
            <a:ext cx="4637087" cy="3478212"/>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121820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96988" y="1290638"/>
            <a:ext cx="4637087" cy="3478212"/>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864065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9363" y="1279525"/>
            <a:ext cx="4605337" cy="3452813"/>
          </a:xfrm>
        </p:spPr>
      </p:sp>
      <p:sp>
        <p:nvSpPr>
          <p:cNvPr id="3" name="ノート プレースホルダー 2"/>
          <p:cNvSpPr>
            <a:spLocks noGrp="1"/>
          </p:cNvSpPr>
          <p:nvPr>
            <p:ph type="body" idx="1"/>
          </p:nvPr>
        </p:nvSpPr>
        <p:spPr/>
        <p:txBody>
          <a:bodyPr/>
          <a:lstStyle/>
          <a:p>
            <a:r>
              <a:rPr kumimoji="1" lang="ja-JP" altLang="en-US" dirty="0"/>
              <a:t>当日資料にないスライド</a:t>
            </a:r>
          </a:p>
        </p:txBody>
      </p:sp>
      <p:sp>
        <p:nvSpPr>
          <p:cNvPr id="4" name="スライド番号プレースホルダー 3"/>
          <p:cNvSpPr>
            <a:spLocks noGrp="1"/>
          </p:cNvSpPr>
          <p:nvPr>
            <p:ph type="sldNum" sz="quarter" idx="5"/>
          </p:nvPr>
        </p:nvSpPr>
        <p:spPr/>
        <p:txBody>
          <a:bodyPr/>
          <a:lstStyle/>
          <a:p>
            <a:pPr defTabSz="947684">
              <a:defRPr/>
            </a:pPr>
            <a:fld id="{86742C0F-FF69-4671-A679-FDA099899AC4}" type="slidenum">
              <a:rPr kumimoji="1" lang="ja-JP" altLang="en-US" smtClean="0">
                <a:solidFill>
                  <a:prstClr val="black"/>
                </a:solidFill>
              </a:rPr>
              <a:pPr defTabSz="947684">
                <a:defRPr/>
              </a:pPr>
              <a:t>46</a:t>
            </a:fld>
            <a:endParaRPr kumimoji="1" lang="ja-JP" altLang="en-US">
              <a:solidFill>
                <a:prstClr val="black"/>
              </a:solidFill>
            </a:endParaRPr>
          </a:p>
        </p:txBody>
      </p:sp>
    </p:spTree>
    <p:extLst>
      <p:ext uri="{BB962C8B-B14F-4D97-AF65-F5344CB8AC3E}">
        <p14:creationId xmlns:p14="http://schemas.microsoft.com/office/powerpoint/2010/main" val="70525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スライド イメージ プレースホルダー 1"/>
          <p:cNvSpPr>
            <a:spLocks noGrp="1" noRot="1" noChangeAspect="1" noTextEdit="1"/>
          </p:cNvSpPr>
          <p:nvPr>
            <p:ph type="sldImg"/>
          </p:nvPr>
        </p:nvSpPr>
        <p:spPr>
          <a:ln/>
        </p:spPr>
      </p:sp>
      <p:sp>
        <p:nvSpPr>
          <p:cNvPr id="91139"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91140"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b="1">
                <a:solidFill>
                  <a:schemeClr val="tx1"/>
                </a:solidFill>
                <a:latin typeface="Arial" panose="020B0604020202020204" pitchFamily="34" charset="0"/>
                <a:ea typeface="ＭＳ Ｐゴシック" panose="020B0600070205080204" pitchFamily="50" charset="-128"/>
              </a:defRPr>
            </a:lvl1pPr>
            <a:lvl2pPr marL="774931" indent="-297799">
              <a:defRPr kumimoji="1" b="1">
                <a:solidFill>
                  <a:schemeClr val="tx1"/>
                </a:solidFill>
                <a:latin typeface="Arial" panose="020B0604020202020204" pitchFamily="34" charset="0"/>
                <a:ea typeface="ＭＳ Ｐゴシック" panose="020B0600070205080204" pitchFamily="50" charset="-128"/>
              </a:defRPr>
            </a:lvl2pPr>
            <a:lvl3pPr marL="1192832" indent="-238567">
              <a:defRPr kumimoji="1" b="1">
                <a:solidFill>
                  <a:schemeClr val="tx1"/>
                </a:solidFill>
                <a:latin typeface="Arial" panose="020B0604020202020204" pitchFamily="34" charset="0"/>
                <a:ea typeface="ＭＳ Ｐゴシック" panose="020B0600070205080204" pitchFamily="50" charset="-128"/>
              </a:defRPr>
            </a:lvl3pPr>
            <a:lvl4pPr marL="1669966" indent="-238567">
              <a:defRPr kumimoji="1" b="1">
                <a:solidFill>
                  <a:schemeClr val="tx1"/>
                </a:solidFill>
                <a:latin typeface="Arial" panose="020B0604020202020204" pitchFamily="34" charset="0"/>
                <a:ea typeface="ＭＳ Ｐゴシック" panose="020B0600070205080204" pitchFamily="50" charset="-128"/>
              </a:defRPr>
            </a:lvl4pPr>
            <a:lvl5pPr marL="2147100" indent="-238567">
              <a:defRPr kumimoji="1" b="1">
                <a:solidFill>
                  <a:schemeClr val="tx1"/>
                </a:solidFill>
                <a:latin typeface="Arial" panose="020B0604020202020204" pitchFamily="34" charset="0"/>
                <a:ea typeface="ＭＳ Ｐゴシック" panose="020B0600070205080204" pitchFamily="50" charset="-128"/>
              </a:defRPr>
            </a:lvl5pPr>
            <a:lvl6pPr marL="2620942" indent="-238567"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6pPr>
            <a:lvl7pPr marL="3094784" indent="-238567"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7pPr>
            <a:lvl8pPr marL="3568626" indent="-238567"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8pPr>
            <a:lvl9pPr marL="4042469" indent="-238567"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9pPr>
          </a:lstStyle>
          <a:p>
            <a:fld id="{BEC8A2D9-0A5B-4E0A-BEA1-2556F1A45C39}" type="slidenum">
              <a:rPr lang="en-US" altLang="ja-JP" b="0" smtClean="0">
                <a:solidFill>
                  <a:srgbClr val="000000"/>
                </a:solidFill>
              </a:rPr>
              <a:pPr/>
              <a:t>4</a:t>
            </a:fld>
            <a:endParaRPr lang="en-US" altLang="ja-JP" b="0">
              <a:solidFill>
                <a:srgbClr val="000000"/>
              </a:solidFill>
            </a:endParaRPr>
          </a:p>
        </p:txBody>
      </p:sp>
    </p:spTree>
    <p:extLst>
      <p:ext uri="{BB962C8B-B14F-4D97-AF65-F5344CB8AC3E}">
        <p14:creationId xmlns:p14="http://schemas.microsoft.com/office/powerpoint/2010/main" val="1552121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DB239CD-5A83-4FB7-BA40-21C391877B5F}" type="slidenum">
              <a:rPr kumimoji="1" lang="ja-JP" altLang="en-US" smtClean="0"/>
              <a:t>5</a:t>
            </a:fld>
            <a:endParaRPr kumimoji="1" lang="ja-JP" altLang="en-US"/>
          </a:p>
        </p:txBody>
      </p:sp>
    </p:spTree>
    <p:extLst>
      <p:ext uri="{BB962C8B-B14F-4D97-AF65-F5344CB8AC3E}">
        <p14:creationId xmlns:p14="http://schemas.microsoft.com/office/powerpoint/2010/main" val="35794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スライド イメージ プレースホルダ 1"/>
          <p:cNvSpPr>
            <a:spLocks noGrp="1" noRot="1" noChangeAspect="1" noTextEdit="1"/>
          </p:cNvSpPr>
          <p:nvPr>
            <p:ph type="sldImg"/>
          </p:nvPr>
        </p:nvSpPr>
        <p:spPr>
          <a:ln/>
        </p:spPr>
      </p:sp>
      <p:sp>
        <p:nvSpPr>
          <p:cNvPr id="108547" name="ノート プレースホル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08548" name="スライド番号プレースホル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b="1">
                <a:solidFill>
                  <a:schemeClr val="tx1"/>
                </a:solidFill>
                <a:latin typeface="Arial" panose="020B0604020202020204" pitchFamily="34" charset="0"/>
                <a:ea typeface="ＭＳ Ｐゴシック" panose="020B0600070205080204" pitchFamily="50" charset="-128"/>
              </a:defRPr>
            </a:lvl1pPr>
            <a:lvl2pPr marL="774931" indent="-297799">
              <a:defRPr kumimoji="1" b="1">
                <a:solidFill>
                  <a:schemeClr val="tx1"/>
                </a:solidFill>
                <a:latin typeface="Arial" panose="020B0604020202020204" pitchFamily="34" charset="0"/>
                <a:ea typeface="ＭＳ Ｐゴシック" panose="020B0600070205080204" pitchFamily="50" charset="-128"/>
              </a:defRPr>
            </a:lvl2pPr>
            <a:lvl3pPr marL="1192832" indent="-238567">
              <a:defRPr kumimoji="1" b="1">
                <a:solidFill>
                  <a:schemeClr val="tx1"/>
                </a:solidFill>
                <a:latin typeface="Arial" panose="020B0604020202020204" pitchFamily="34" charset="0"/>
                <a:ea typeface="ＭＳ Ｐゴシック" panose="020B0600070205080204" pitchFamily="50" charset="-128"/>
              </a:defRPr>
            </a:lvl3pPr>
            <a:lvl4pPr marL="1669966" indent="-238567">
              <a:defRPr kumimoji="1" b="1">
                <a:solidFill>
                  <a:schemeClr val="tx1"/>
                </a:solidFill>
                <a:latin typeface="Arial" panose="020B0604020202020204" pitchFamily="34" charset="0"/>
                <a:ea typeface="ＭＳ Ｐゴシック" panose="020B0600070205080204" pitchFamily="50" charset="-128"/>
              </a:defRPr>
            </a:lvl4pPr>
            <a:lvl5pPr marL="2147100" indent="-238567">
              <a:defRPr kumimoji="1" b="1">
                <a:solidFill>
                  <a:schemeClr val="tx1"/>
                </a:solidFill>
                <a:latin typeface="Arial" panose="020B0604020202020204" pitchFamily="34" charset="0"/>
                <a:ea typeface="ＭＳ Ｐゴシック" panose="020B0600070205080204" pitchFamily="50" charset="-128"/>
              </a:defRPr>
            </a:lvl5pPr>
            <a:lvl6pPr marL="2620942" indent="-238567"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6pPr>
            <a:lvl7pPr marL="3094784" indent="-238567"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7pPr>
            <a:lvl8pPr marL="3568626" indent="-238567"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8pPr>
            <a:lvl9pPr marL="4042469" indent="-238567"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9pPr>
          </a:lstStyle>
          <a:p>
            <a:fld id="{0657A55B-826C-4843-8476-A2F9F3A0AD95}" type="slidenum">
              <a:rPr lang="ja-JP" altLang="en-US" b="0" smtClean="0">
                <a:solidFill>
                  <a:srgbClr val="000000"/>
                </a:solidFill>
              </a:rPr>
              <a:pPr/>
              <a:t>11</a:t>
            </a:fld>
            <a:endParaRPr lang="ja-JP" altLang="en-US" b="0">
              <a:solidFill>
                <a:srgbClr val="000000"/>
              </a:solidFill>
            </a:endParaRPr>
          </a:p>
        </p:txBody>
      </p:sp>
    </p:spTree>
    <p:extLst>
      <p:ext uri="{BB962C8B-B14F-4D97-AF65-F5344CB8AC3E}">
        <p14:creationId xmlns:p14="http://schemas.microsoft.com/office/powerpoint/2010/main" val="4241579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スライド イメージ プレースホルダ 1"/>
          <p:cNvSpPr>
            <a:spLocks noGrp="1" noRot="1" noChangeAspect="1" noTextEdit="1"/>
          </p:cNvSpPr>
          <p:nvPr>
            <p:ph type="sldImg"/>
          </p:nvPr>
        </p:nvSpPr>
        <p:spPr>
          <a:ln/>
        </p:spPr>
      </p:sp>
      <p:sp>
        <p:nvSpPr>
          <p:cNvPr id="108547" name="ノート プレースホル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08548" name="スライド番号プレースホル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b="1">
                <a:solidFill>
                  <a:schemeClr val="tx1"/>
                </a:solidFill>
                <a:latin typeface="Arial" panose="020B0604020202020204" pitchFamily="34" charset="0"/>
                <a:ea typeface="ＭＳ Ｐゴシック" panose="020B0600070205080204" pitchFamily="50" charset="-128"/>
              </a:defRPr>
            </a:lvl1pPr>
            <a:lvl2pPr marL="774931" indent="-297799">
              <a:defRPr kumimoji="1" b="1">
                <a:solidFill>
                  <a:schemeClr val="tx1"/>
                </a:solidFill>
                <a:latin typeface="Arial" panose="020B0604020202020204" pitchFamily="34" charset="0"/>
                <a:ea typeface="ＭＳ Ｐゴシック" panose="020B0600070205080204" pitchFamily="50" charset="-128"/>
              </a:defRPr>
            </a:lvl2pPr>
            <a:lvl3pPr marL="1192832" indent="-238567">
              <a:defRPr kumimoji="1" b="1">
                <a:solidFill>
                  <a:schemeClr val="tx1"/>
                </a:solidFill>
                <a:latin typeface="Arial" panose="020B0604020202020204" pitchFamily="34" charset="0"/>
                <a:ea typeface="ＭＳ Ｐゴシック" panose="020B0600070205080204" pitchFamily="50" charset="-128"/>
              </a:defRPr>
            </a:lvl3pPr>
            <a:lvl4pPr marL="1669966" indent="-238567">
              <a:defRPr kumimoji="1" b="1">
                <a:solidFill>
                  <a:schemeClr val="tx1"/>
                </a:solidFill>
                <a:latin typeface="Arial" panose="020B0604020202020204" pitchFamily="34" charset="0"/>
                <a:ea typeface="ＭＳ Ｐゴシック" panose="020B0600070205080204" pitchFamily="50" charset="-128"/>
              </a:defRPr>
            </a:lvl4pPr>
            <a:lvl5pPr marL="2147100" indent="-238567">
              <a:defRPr kumimoji="1" b="1">
                <a:solidFill>
                  <a:schemeClr val="tx1"/>
                </a:solidFill>
                <a:latin typeface="Arial" panose="020B0604020202020204" pitchFamily="34" charset="0"/>
                <a:ea typeface="ＭＳ Ｐゴシック" panose="020B0600070205080204" pitchFamily="50" charset="-128"/>
              </a:defRPr>
            </a:lvl5pPr>
            <a:lvl6pPr marL="2620942" indent="-238567"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6pPr>
            <a:lvl7pPr marL="3094784" indent="-238567"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7pPr>
            <a:lvl8pPr marL="3568626" indent="-238567"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8pPr>
            <a:lvl9pPr marL="4042469" indent="-238567"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9pPr>
          </a:lstStyle>
          <a:p>
            <a:fld id="{0657A55B-826C-4843-8476-A2F9F3A0AD95}" type="slidenum">
              <a:rPr lang="ja-JP" altLang="en-US" b="0" smtClean="0">
                <a:solidFill>
                  <a:srgbClr val="000000"/>
                </a:solidFill>
              </a:rPr>
              <a:pPr/>
              <a:t>12</a:t>
            </a:fld>
            <a:endParaRPr lang="ja-JP" altLang="en-US" b="0">
              <a:solidFill>
                <a:srgbClr val="000000"/>
              </a:solidFill>
            </a:endParaRPr>
          </a:p>
        </p:txBody>
      </p:sp>
    </p:spTree>
    <p:extLst>
      <p:ext uri="{BB962C8B-B14F-4D97-AF65-F5344CB8AC3E}">
        <p14:creationId xmlns:p14="http://schemas.microsoft.com/office/powerpoint/2010/main" val="2297308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スライド イメージ プレースホルダ 1"/>
          <p:cNvSpPr>
            <a:spLocks noGrp="1" noRot="1" noChangeAspect="1" noTextEdit="1"/>
          </p:cNvSpPr>
          <p:nvPr>
            <p:ph type="sldImg"/>
          </p:nvPr>
        </p:nvSpPr>
        <p:spPr>
          <a:ln/>
        </p:spPr>
      </p:sp>
      <p:sp>
        <p:nvSpPr>
          <p:cNvPr id="106499" name="ノート プレースホル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06500" name="スライド番号プレースホル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b="1">
                <a:solidFill>
                  <a:schemeClr val="tx1"/>
                </a:solidFill>
                <a:latin typeface="Arial" panose="020B0604020202020204" pitchFamily="34" charset="0"/>
                <a:ea typeface="ＭＳ Ｐゴシック" panose="020B0600070205080204" pitchFamily="50" charset="-128"/>
              </a:defRPr>
            </a:lvl1pPr>
            <a:lvl2pPr marL="774931" indent="-297799">
              <a:defRPr kumimoji="1" b="1">
                <a:solidFill>
                  <a:schemeClr val="tx1"/>
                </a:solidFill>
                <a:latin typeface="Arial" panose="020B0604020202020204" pitchFamily="34" charset="0"/>
                <a:ea typeface="ＭＳ Ｐゴシック" panose="020B0600070205080204" pitchFamily="50" charset="-128"/>
              </a:defRPr>
            </a:lvl2pPr>
            <a:lvl3pPr marL="1192832" indent="-238567">
              <a:defRPr kumimoji="1" b="1">
                <a:solidFill>
                  <a:schemeClr val="tx1"/>
                </a:solidFill>
                <a:latin typeface="Arial" panose="020B0604020202020204" pitchFamily="34" charset="0"/>
                <a:ea typeface="ＭＳ Ｐゴシック" panose="020B0600070205080204" pitchFamily="50" charset="-128"/>
              </a:defRPr>
            </a:lvl3pPr>
            <a:lvl4pPr marL="1669966" indent="-238567">
              <a:defRPr kumimoji="1" b="1">
                <a:solidFill>
                  <a:schemeClr val="tx1"/>
                </a:solidFill>
                <a:latin typeface="Arial" panose="020B0604020202020204" pitchFamily="34" charset="0"/>
                <a:ea typeface="ＭＳ Ｐゴシック" panose="020B0600070205080204" pitchFamily="50" charset="-128"/>
              </a:defRPr>
            </a:lvl4pPr>
            <a:lvl5pPr marL="2147100" indent="-238567">
              <a:defRPr kumimoji="1" b="1">
                <a:solidFill>
                  <a:schemeClr val="tx1"/>
                </a:solidFill>
                <a:latin typeface="Arial" panose="020B0604020202020204" pitchFamily="34" charset="0"/>
                <a:ea typeface="ＭＳ Ｐゴシック" panose="020B0600070205080204" pitchFamily="50" charset="-128"/>
              </a:defRPr>
            </a:lvl5pPr>
            <a:lvl6pPr marL="2620942" indent="-238567"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6pPr>
            <a:lvl7pPr marL="3094784" indent="-238567"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7pPr>
            <a:lvl8pPr marL="3568626" indent="-238567"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8pPr>
            <a:lvl9pPr marL="4042469" indent="-238567"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9pPr>
          </a:lstStyle>
          <a:p>
            <a:fld id="{84E2074E-8BE5-4B03-8D63-3755944542AE}" type="slidenum">
              <a:rPr lang="ja-JP" altLang="en-US" b="0" smtClean="0">
                <a:solidFill>
                  <a:srgbClr val="000000"/>
                </a:solidFill>
              </a:rPr>
              <a:pPr/>
              <a:t>13</a:t>
            </a:fld>
            <a:endParaRPr lang="ja-JP" altLang="en-US" b="0">
              <a:solidFill>
                <a:srgbClr val="000000"/>
              </a:solidFill>
            </a:endParaRPr>
          </a:p>
        </p:txBody>
      </p:sp>
    </p:spTree>
    <p:extLst>
      <p:ext uri="{BB962C8B-B14F-4D97-AF65-F5344CB8AC3E}">
        <p14:creationId xmlns:p14="http://schemas.microsoft.com/office/powerpoint/2010/main" val="3219867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スライド イメージ プレースホルダ 1"/>
          <p:cNvSpPr>
            <a:spLocks noGrp="1" noRot="1" noChangeAspect="1" noTextEdit="1"/>
          </p:cNvSpPr>
          <p:nvPr>
            <p:ph type="sldImg"/>
          </p:nvPr>
        </p:nvSpPr>
        <p:spPr>
          <a:ln/>
        </p:spPr>
      </p:sp>
      <p:sp>
        <p:nvSpPr>
          <p:cNvPr id="132099" name="ノート プレースホル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2100" name="スライド番号プレースホル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b="1">
                <a:solidFill>
                  <a:schemeClr val="tx1"/>
                </a:solidFill>
                <a:latin typeface="Arial" panose="020B0604020202020204" pitchFamily="34" charset="0"/>
                <a:ea typeface="ＭＳ Ｐゴシック" panose="020B0600070205080204" pitchFamily="50" charset="-128"/>
              </a:defRPr>
            </a:lvl1pPr>
            <a:lvl2pPr marL="774931" indent="-297799">
              <a:defRPr kumimoji="1" b="1">
                <a:solidFill>
                  <a:schemeClr val="tx1"/>
                </a:solidFill>
                <a:latin typeface="Arial" panose="020B0604020202020204" pitchFamily="34" charset="0"/>
                <a:ea typeface="ＭＳ Ｐゴシック" panose="020B0600070205080204" pitchFamily="50" charset="-128"/>
              </a:defRPr>
            </a:lvl2pPr>
            <a:lvl3pPr marL="1192832" indent="-238567">
              <a:defRPr kumimoji="1" b="1">
                <a:solidFill>
                  <a:schemeClr val="tx1"/>
                </a:solidFill>
                <a:latin typeface="Arial" panose="020B0604020202020204" pitchFamily="34" charset="0"/>
                <a:ea typeface="ＭＳ Ｐゴシック" panose="020B0600070205080204" pitchFamily="50" charset="-128"/>
              </a:defRPr>
            </a:lvl3pPr>
            <a:lvl4pPr marL="1669966" indent="-238567">
              <a:defRPr kumimoji="1" b="1">
                <a:solidFill>
                  <a:schemeClr val="tx1"/>
                </a:solidFill>
                <a:latin typeface="Arial" panose="020B0604020202020204" pitchFamily="34" charset="0"/>
                <a:ea typeface="ＭＳ Ｐゴシック" panose="020B0600070205080204" pitchFamily="50" charset="-128"/>
              </a:defRPr>
            </a:lvl4pPr>
            <a:lvl5pPr marL="2147100" indent="-238567">
              <a:defRPr kumimoji="1" b="1">
                <a:solidFill>
                  <a:schemeClr val="tx1"/>
                </a:solidFill>
                <a:latin typeface="Arial" panose="020B0604020202020204" pitchFamily="34" charset="0"/>
                <a:ea typeface="ＭＳ Ｐゴシック" panose="020B0600070205080204" pitchFamily="50" charset="-128"/>
              </a:defRPr>
            </a:lvl5pPr>
            <a:lvl6pPr marL="2620942" indent="-238567"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6pPr>
            <a:lvl7pPr marL="3094784" indent="-238567"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7pPr>
            <a:lvl8pPr marL="3568626" indent="-238567"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8pPr>
            <a:lvl9pPr marL="4042469" indent="-238567"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684EBCB-BF6E-49BF-B06D-33C59CF94537}" type="slidenum">
              <a:rPr kumimoji="1" lang="ja-JP" altLang="en-US"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ja-JP"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399329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DB239CD-5A83-4FB7-BA40-21C391877B5F}" type="slidenum">
              <a:rPr kumimoji="1" lang="ja-JP" altLang="en-US" smtClean="0"/>
              <a:t>24</a:t>
            </a:fld>
            <a:endParaRPr kumimoji="1" lang="ja-JP" altLang="en-US"/>
          </a:p>
        </p:txBody>
      </p:sp>
    </p:spTree>
    <p:extLst>
      <p:ext uri="{BB962C8B-B14F-4D97-AF65-F5344CB8AC3E}">
        <p14:creationId xmlns:p14="http://schemas.microsoft.com/office/powerpoint/2010/main" val="4140610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73842">
              <a:defRPr/>
            </a:pPr>
            <a:fld id="{844F3F95-1DE9-F948-9ABE-A8F6E5B8157B}" type="slidenum">
              <a:rPr lang="ja-JP" altLang="en-US">
                <a:solidFill>
                  <a:prstClr val="black"/>
                </a:solidFill>
                <a:latin typeface="游ゴシック" panose="020F0502020204030204"/>
                <a:ea typeface="游ゴシック" panose="020B0400000000000000" pitchFamily="50" charset="-128"/>
              </a:rPr>
              <a:pPr defTabSz="473842">
                <a:defRPr/>
              </a:pPr>
              <a:t>28</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5112062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981200" y="1752600"/>
            <a:ext cx="6477000" cy="1143000"/>
          </a:xfrm>
        </p:spPr>
        <p:txBody>
          <a:bodyPr/>
          <a:lstStyle>
            <a:lvl1pPr>
              <a:defRPr/>
            </a:lvl1pPr>
          </a:lstStyle>
          <a:p>
            <a:pPr lvl="0"/>
            <a:r>
              <a:rPr lang="ja-JP" altLang="en-US" noProof="0"/>
              <a:t>マスタ タイトルの書式設定</a:t>
            </a:r>
          </a:p>
        </p:txBody>
      </p:sp>
      <p:sp>
        <p:nvSpPr>
          <p:cNvPr id="3075" name="Rectangle 3"/>
          <p:cNvSpPr>
            <a:spLocks noGrp="1" noChangeArrowheads="1"/>
          </p:cNvSpPr>
          <p:nvPr>
            <p:ph type="subTitle" idx="1"/>
          </p:nvPr>
        </p:nvSpPr>
        <p:spPr>
          <a:xfrm>
            <a:off x="2286000" y="3886200"/>
            <a:ext cx="5867400" cy="1752600"/>
          </a:xfrm>
        </p:spPr>
        <p:txBody>
          <a:bodyPr/>
          <a:lstStyle>
            <a:lvl1pPr marL="0" indent="0" algn="ctr">
              <a:buFontTx/>
              <a:buNone/>
              <a:defRPr/>
            </a:lvl1pPr>
          </a:lstStyle>
          <a:p>
            <a:pPr lvl="0"/>
            <a:r>
              <a:rPr lang="ja-JP" altLang="en-US" noProof="0"/>
              <a:t>マスタ サブタイトルの書式設定</a:t>
            </a:r>
          </a:p>
        </p:txBody>
      </p:sp>
      <p:sp>
        <p:nvSpPr>
          <p:cNvPr id="9" name="Rectangle 17"/>
          <p:cNvSpPr>
            <a:spLocks noChangeArrowheads="1"/>
          </p:cNvSpPr>
          <p:nvPr userDrawn="1"/>
        </p:nvSpPr>
        <p:spPr bwMode="auto">
          <a:xfrm>
            <a:off x="21949" y="0"/>
            <a:ext cx="166154" cy="6858000"/>
          </a:xfrm>
          <a:prstGeom prst="rect">
            <a:avLst/>
          </a:prstGeom>
          <a:solidFill>
            <a:srgbClr val="00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215" dirty="0">
              <a:solidFill>
                <a:srgbClr val="5F5F5F"/>
              </a:solidFill>
              <a:latin typeface="Times New Roman" pitchFamily="18" charset="0"/>
            </a:endParaRPr>
          </a:p>
        </p:txBody>
      </p:sp>
      <p:sp>
        <p:nvSpPr>
          <p:cNvPr id="10" name="Rectangle 20"/>
          <p:cNvSpPr>
            <a:spLocks noChangeArrowheads="1"/>
          </p:cNvSpPr>
          <p:nvPr userDrawn="1"/>
        </p:nvSpPr>
        <p:spPr bwMode="auto">
          <a:xfrm>
            <a:off x="219778" y="0"/>
            <a:ext cx="166154" cy="6858000"/>
          </a:xfrm>
          <a:prstGeom prst="rect">
            <a:avLst/>
          </a:prstGeom>
          <a:solidFill>
            <a:srgbClr val="66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215" dirty="0">
              <a:solidFill>
                <a:srgbClr val="5F5F5F"/>
              </a:solidFill>
              <a:latin typeface="Times New Roman" pitchFamily="18" charset="0"/>
            </a:endParaRPr>
          </a:p>
        </p:txBody>
      </p:sp>
      <p:sp>
        <p:nvSpPr>
          <p:cNvPr id="11" name="Rectangle 21"/>
          <p:cNvSpPr>
            <a:spLocks noChangeArrowheads="1"/>
          </p:cNvSpPr>
          <p:nvPr userDrawn="1"/>
        </p:nvSpPr>
        <p:spPr bwMode="auto">
          <a:xfrm>
            <a:off x="417606" y="0"/>
            <a:ext cx="166154" cy="68580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215" dirty="0">
              <a:solidFill>
                <a:srgbClr val="5F5F5F"/>
              </a:solidFill>
              <a:latin typeface="Times New Roman" pitchFamily="18" charset="0"/>
            </a:endParaRPr>
          </a:p>
        </p:txBody>
      </p:sp>
      <p:pic>
        <p:nvPicPr>
          <p:cNvPr id="15363" name="Picture 3" descr="C:\Users\soudan\Pictures\野洲.bmp"/>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94510" y="3"/>
            <a:ext cx="549491" cy="630007"/>
          </a:xfrm>
          <a:prstGeom prst="rect">
            <a:avLst/>
          </a:prstGeom>
          <a:noFill/>
        </p:spPr>
      </p:pic>
      <p:sp>
        <p:nvSpPr>
          <p:cNvPr id="8" name="スライド番号プレースホルダー 5"/>
          <p:cNvSpPr>
            <a:spLocks noGrp="1"/>
          </p:cNvSpPr>
          <p:nvPr>
            <p:ph type="sldNum" sz="quarter" idx="4"/>
          </p:nvPr>
        </p:nvSpPr>
        <p:spPr>
          <a:xfrm>
            <a:off x="6553200" y="6356350"/>
            <a:ext cx="2133600" cy="365125"/>
          </a:xfrm>
          <a:prstGeom prst="rect">
            <a:avLst/>
          </a:prstGeom>
        </p:spPr>
        <p:txBody>
          <a:bodyPr/>
          <a:lstStyle>
            <a:lvl1pPr algn="r" eaLnBrk="0" fontAlgn="base" hangingPunct="0">
              <a:spcBef>
                <a:spcPct val="0"/>
              </a:spcBef>
              <a:spcAft>
                <a:spcPct val="0"/>
              </a:spcAft>
              <a:defRPr sz="2800" b="1">
                <a:latin typeface="游ゴシック" panose="020B0400000000000000" pitchFamily="50" charset="-128"/>
                <a:ea typeface="游ゴシック" panose="020B0400000000000000" pitchFamily="50" charset="-128"/>
              </a:defRPr>
            </a:lvl1pPr>
          </a:lstStyle>
          <a:p>
            <a:pPr>
              <a:defRPr/>
            </a:pPr>
            <a:fld id="{8E453F1E-DF2C-4D63-BBA3-673B81EB7C8E}" type="slidenum">
              <a:rPr lang="ja-JP" altLang="en-US" smtClean="0"/>
              <a:pPr>
                <a:defRPr/>
              </a:pPr>
              <a:t>‹#›</a:t>
            </a:fld>
            <a:endParaRPr lang="ja-JP" altLang="en-US" dirty="0"/>
          </a:p>
        </p:txBody>
      </p:sp>
    </p:spTree>
    <p:extLst>
      <p:ext uri="{BB962C8B-B14F-4D97-AF65-F5344CB8AC3E}">
        <p14:creationId xmlns:p14="http://schemas.microsoft.com/office/powerpoint/2010/main" val="2064716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スライド番号プレースホルダー 5"/>
          <p:cNvSpPr>
            <a:spLocks noGrp="1"/>
          </p:cNvSpPr>
          <p:nvPr>
            <p:ph type="sldNum" sz="quarter" idx="4"/>
          </p:nvPr>
        </p:nvSpPr>
        <p:spPr>
          <a:xfrm>
            <a:off x="6553200" y="6356350"/>
            <a:ext cx="2133600" cy="365125"/>
          </a:xfrm>
          <a:prstGeom prst="rect">
            <a:avLst/>
          </a:prstGeom>
        </p:spPr>
        <p:txBody>
          <a:bodyPr/>
          <a:lstStyle>
            <a:lvl1pPr algn="r" eaLnBrk="0" fontAlgn="base" hangingPunct="0">
              <a:spcBef>
                <a:spcPct val="0"/>
              </a:spcBef>
              <a:spcAft>
                <a:spcPct val="0"/>
              </a:spcAft>
              <a:defRPr sz="2800" b="1">
                <a:latin typeface="游ゴシック" panose="020B0400000000000000" pitchFamily="50" charset="-128"/>
                <a:ea typeface="游ゴシック" panose="020B0400000000000000" pitchFamily="50" charset="-128"/>
              </a:defRPr>
            </a:lvl1pPr>
          </a:lstStyle>
          <a:p>
            <a:pPr>
              <a:defRPr/>
            </a:pPr>
            <a:fld id="{8E453F1E-DF2C-4D63-BBA3-673B81EB7C8E}" type="slidenum">
              <a:rPr lang="ja-JP" altLang="en-US" smtClean="0"/>
              <a:pPr>
                <a:defRPr/>
              </a:pPr>
              <a:t>‹#›</a:t>
            </a:fld>
            <a:endParaRPr lang="ja-JP" altLang="en-US" dirty="0"/>
          </a:p>
        </p:txBody>
      </p:sp>
    </p:spTree>
    <p:extLst>
      <p:ext uri="{BB962C8B-B14F-4D97-AF65-F5344CB8AC3E}">
        <p14:creationId xmlns:p14="http://schemas.microsoft.com/office/powerpoint/2010/main" val="2349861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859467" y="981075"/>
            <a:ext cx="2003180" cy="532765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849924" y="981075"/>
            <a:ext cx="5868866" cy="53276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スライド番号プレースホルダー 5"/>
          <p:cNvSpPr>
            <a:spLocks noGrp="1"/>
          </p:cNvSpPr>
          <p:nvPr>
            <p:ph type="sldNum" sz="quarter" idx="4"/>
          </p:nvPr>
        </p:nvSpPr>
        <p:spPr>
          <a:xfrm>
            <a:off x="6553200" y="6356350"/>
            <a:ext cx="2133600" cy="365125"/>
          </a:xfrm>
          <a:prstGeom prst="rect">
            <a:avLst/>
          </a:prstGeom>
        </p:spPr>
        <p:txBody>
          <a:bodyPr/>
          <a:lstStyle>
            <a:lvl1pPr algn="r" eaLnBrk="0" fontAlgn="base" hangingPunct="0">
              <a:spcBef>
                <a:spcPct val="0"/>
              </a:spcBef>
              <a:spcAft>
                <a:spcPct val="0"/>
              </a:spcAft>
              <a:defRPr sz="2800" b="1">
                <a:latin typeface="游ゴシック" panose="020B0400000000000000" pitchFamily="50" charset="-128"/>
                <a:ea typeface="游ゴシック" panose="020B0400000000000000" pitchFamily="50" charset="-128"/>
              </a:defRPr>
            </a:lvl1pPr>
          </a:lstStyle>
          <a:p>
            <a:pPr>
              <a:defRPr/>
            </a:pPr>
            <a:fld id="{8E453F1E-DF2C-4D63-BBA3-673B81EB7C8E}" type="slidenum">
              <a:rPr lang="ja-JP" altLang="en-US" smtClean="0"/>
              <a:pPr>
                <a:defRPr/>
              </a:pPr>
              <a:t>‹#›</a:t>
            </a:fld>
            <a:endParaRPr lang="ja-JP" altLang="en-US" dirty="0"/>
          </a:p>
        </p:txBody>
      </p:sp>
    </p:spTree>
    <p:extLst>
      <p:ext uri="{BB962C8B-B14F-4D97-AF65-F5344CB8AC3E}">
        <p14:creationId xmlns:p14="http://schemas.microsoft.com/office/powerpoint/2010/main" val="4262569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E2924DA-3431-4619-BE3E-4720F56EF510}" type="datetime1">
              <a:rPr kumimoji="1" lang="ja-JP" altLang="en-US" smtClean="0">
                <a:solidFill>
                  <a:prstClr val="black">
                    <a:tint val="75000"/>
                  </a:prstClr>
                </a:solidFill>
              </a:rPr>
              <a:t>2026/7/3</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CABFC5-B5F2-44A6-809E-0B3F2C53734E}"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22931235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156F83F-030B-4927-AA7B-50C52EA12393}" type="datetime1">
              <a:rPr kumimoji="1" lang="ja-JP" altLang="en-US" smtClean="0">
                <a:solidFill>
                  <a:prstClr val="black">
                    <a:tint val="75000"/>
                  </a:prstClr>
                </a:solidFill>
              </a:rPr>
              <a:t>2026/7/3</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CABFC5-B5F2-44A6-809E-0B3F2C53734E}"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3237586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1F930C3-21EB-4C7E-A7D3-656BD9FFAFB1}" type="datetime1">
              <a:rPr kumimoji="1" lang="ja-JP" altLang="en-US" smtClean="0">
                <a:solidFill>
                  <a:prstClr val="black">
                    <a:tint val="75000"/>
                  </a:prstClr>
                </a:solidFill>
              </a:rPr>
              <a:t>2026/7/3</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CABFC5-B5F2-44A6-809E-0B3F2C53734E}"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3972834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15B189F-F015-40EC-904D-E622AF1F07BA}" type="datetime1">
              <a:rPr kumimoji="1" lang="ja-JP" altLang="en-US" smtClean="0">
                <a:solidFill>
                  <a:prstClr val="black">
                    <a:tint val="75000"/>
                  </a:prstClr>
                </a:solidFill>
              </a:rPr>
              <a:t>2026/7/3</a:t>
            </a:fld>
            <a:endParaRPr kumimoji="1"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kumimoji="1"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CABFC5-B5F2-44A6-809E-0B3F2C53734E}"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863575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D32EA88-7493-4A2E-8B6B-C87A5DCA365B}" type="datetime1">
              <a:rPr kumimoji="1" lang="ja-JP" altLang="en-US" smtClean="0">
                <a:solidFill>
                  <a:prstClr val="black">
                    <a:tint val="75000"/>
                  </a:prstClr>
                </a:solidFill>
              </a:rPr>
              <a:t>2026/7/3</a:t>
            </a:fld>
            <a:endParaRPr kumimoji="1"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kumimoji="1"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DCABFC5-B5F2-44A6-809E-0B3F2C53734E}"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14727861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5A95C1A6-E0B9-4794-994C-1FEDEFE41FD6}" type="datetime1">
              <a:rPr kumimoji="1" lang="ja-JP" altLang="en-US" smtClean="0">
                <a:solidFill>
                  <a:prstClr val="black">
                    <a:tint val="75000"/>
                  </a:prstClr>
                </a:solidFill>
              </a:rPr>
              <a:t>2026/7/3</a:t>
            </a:fld>
            <a:endParaRPr kumimoji="1"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kumimoji="1"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DCABFC5-B5F2-44A6-809E-0B3F2C53734E}"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1036932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B40035-B3CF-4CBB-B4C1-65746D3AFAF6}" type="datetime1">
              <a:rPr kumimoji="1" lang="ja-JP" altLang="en-US" smtClean="0">
                <a:solidFill>
                  <a:prstClr val="black">
                    <a:tint val="75000"/>
                  </a:prstClr>
                </a:solidFill>
              </a:rPr>
              <a:t>2026/7/3</a:t>
            </a:fld>
            <a:endParaRPr kumimoji="1"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kumimoji="1"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DCABFC5-B5F2-44A6-809E-0B3F2C53734E}"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14210073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DD77265-67AC-4FE4-8819-A80FBD695C4D}" type="datetime1">
              <a:rPr kumimoji="1" lang="ja-JP" altLang="en-US" smtClean="0">
                <a:solidFill>
                  <a:prstClr val="black">
                    <a:tint val="75000"/>
                  </a:prstClr>
                </a:solidFill>
              </a:rPr>
              <a:t>2026/7/3</a:t>
            </a:fld>
            <a:endParaRPr kumimoji="1"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kumimoji="1"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CABFC5-B5F2-44A6-809E-0B3F2C53734E}"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3249599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スライド番号プレースホルダー 5"/>
          <p:cNvSpPr>
            <a:spLocks noGrp="1"/>
          </p:cNvSpPr>
          <p:nvPr>
            <p:ph type="sldNum" sz="quarter" idx="4"/>
          </p:nvPr>
        </p:nvSpPr>
        <p:spPr>
          <a:xfrm>
            <a:off x="6553200" y="6356350"/>
            <a:ext cx="2133600" cy="365125"/>
          </a:xfrm>
          <a:prstGeom prst="rect">
            <a:avLst/>
          </a:prstGeom>
        </p:spPr>
        <p:txBody>
          <a:bodyPr/>
          <a:lstStyle>
            <a:lvl1pPr algn="r" eaLnBrk="0" fontAlgn="base" hangingPunct="0">
              <a:spcBef>
                <a:spcPct val="0"/>
              </a:spcBef>
              <a:spcAft>
                <a:spcPct val="0"/>
              </a:spcAft>
              <a:defRPr sz="2800" b="1">
                <a:latin typeface="游ゴシック" panose="020B0400000000000000" pitchFamily="50" charset="-128"/>
                <a:ea typeface="游ゴシック" panose="020B0400000000000000" pitchFamily="50" charset="-128"/>
              </a:defRPr>
            </a:lvl1pPr>
          </a:lstStyle>
          <a:p>
            <a:pPr>
              <a:defRPr/>
            </a:pPr>
            <a:fld id="{8E453F1E-DF2C-4D63-BBA3-673B81EB7C8E}" type="slidenum">
              <a:rPr lang="ja-JP" altLang="en-US" smtClean="0"/>
              <a:pPr>
                <a:defRPr/>
              </a:pPr>
              <a:t>‹#›</a:t>
            </a:fld>
            <a:endParaRPr lang="ja-JP" altLang="en-US" dirty="0"/>
          </a:p>
        </p:txBody>
      </p:sp>
    </p:spTree>
    <p:extLst>
      <p:ext uri="{BB962C8B-B14F-4D97-AF65-F5344CB8AC3E}">
        <p14:creationId xmlns:p14="http://schemas.microsoft.com/office/powerpoint/2010/main" val="29762930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1521038-E1FE-4F3A-97B0-823AD13F2C0C}" type="datetime1">
              <a:rPr kumimoji="1" lang="ja-JP" altLang="en-US" smtClean="0">
                <a:solidFill>
                  <a:prstClr val="black">
                    <a:tint val="75000"/>
                  </a:prstClr>
                </a:solidFill>
              </a:rPr>
              <a:t>2026/7/3</a:t>
            </a:fld>
            <a:endParaRPr kumimoji="1"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kumimoji="1"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CABFC5-B5F2-44A6-809E-0B3F2C53734E}"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828860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63062E3-C4BA-4296-B7DF-B90D51F6F49A}" type="datetime1">
              <a:rPr kumimoji="1" lang="ja-JP" altLang="en-US" smtClean="0">
                <a:solidFill>
                  <a:prstClr val="black">
                    <a:tint val="75000"/>
                  </a:prstClr>
                </a:solidFill>
              </a:rPr>
              <a:t>2026/7/3</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CABFC5-B5F2-44A6-809E-0B3F2C53734E}"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3465153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59B7495-DC24-49C7-AD8E-0E2FFEE15FDF}" type="datetime1">
              <a:rPr kumimoji="1" lang="ja-JP" altLang="en-US" smtClean="0">
                <a:solidFill>
                  <a:prstClr val="black">
                    <a:tint val="75000"/>
                  </a:prstClr>
                </a:solidFill>
              </a:rPr>
              <a:t>2026/7/3</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CABFC5-B5F2-44A6-809E-0B3F2C53734E}"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9189410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8DBD4681-F630-40AA-8DFA-1503EEDA3B8D}" type="datetime1">
              <a:rPr lang="ja-JP" altLang="en-US" smtClean="0"/>
              <a:t>2026/7/3</a:t>
            </a:fld>
            <a:endParaRPr lang="ja-JP" altLang="en-US"/>
          </a:p>
        </p:txBody>
      </p:sp>
      <p:sp>
        <p:nvSpPr>
          <p:cNvPr id="5" name="フッター プレースホルダ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01DD6283-23FE-4B0A-B0A1-7894B6211524}" type="slidenum">
              <a:rPr lang="ja-JP" altLang="en-US"/>
              <a:pPr>
                <a:defRPr/>
              </a:pPr>
              <a:t>‹#›</a:t>
            </a:fld>
            <a:endParaRPr lang="ja-JP" altLang="en-US"/>
          </a:p>
        </p:txBody>
      </p:sp>
    </p:spTree>
    <p:extLst>
      <p:ext uri="{BB962C8B-B14F-4D97-AF65-F5344CB8AC3E}">
        <p14:creationId xmlns:p14="http://schemas.microsoft.com/office/powerpoint/2010/main" val="21336446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7B04B843-E83B-4177-8D6F-743AF8841FC9}" type="datetime1">
              <a:rPr lang="ja-JP" altLang="en-US" smtClean="0"/>
              <a:t>2026/7/3</a:t>
            </a:fld>
            <a:endParaRPr lang="ja-JP" altLang="en-US"/>
          </a:p>
        </p:txBody>
      </p:sp>
      <p:sp>
        <p:nvSpPr>
          <p:cNvPr id="5" name="フッター プレースホルダ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6BC7C1FE-E24C-4F7C-90E9-EE4CE72566AA}" type="slidenum">
              <a:rPr lang="ja-JP" altLang="en-US"/>
              <a:pPr>
                <a:defRPr/>
              </a:pPr>
              <a:t>‹#›</a:t>
            </a:fld>
            <a:endParaRPr lang="ja-JP" altLang="en-US"/>
          </a:p>
        </p:txBody>
      </p:sp>
    </p:spTree>
    <p:extLst>
      <p:ext uri="{BB962C8B-B14F-4D97-AF65-F5344CB8AC3E}">
        <p14:creationId xmlns:p14="http://schemas.microsoft.com/office/powerpoint/2010/main" val="9240123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1AE9354C-7E52-4FA7-98EF-3AB146B69A95}" type="datetime1">
              <a:rPr lang="ja-JP" altLang="en-US" smtClean="0"/>
              <a:t>2026/7/3</a:t>
            </a:fld>
            <a:endParaRPr lang="ja-JP" altLang="en-US"/>
          </a:p>
        </p:txBody>
      </p:sp>
      <p:sp>
        <p:nvSpPr>
          <p:cNvPr id="5" name="フッター プレースホルダ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B04519CA-4296-4893-96B4-6E4949A81298}" type="slidenum">
              <a:rPr lang="ja-JP" altLang="en-US"/>
              <a:pPr>
                <a:defRPr/>
              </a:pPr>
              <a:t>‹#›</a:t>
            </a:fld>
            <a:endParaRPr lang="ja-JP" altLang="en-US"/>
          </a:p>
        </p:txBody>
      </p:sp>
    </p:spTree>
    <p:extLst>
      <p:ext uri="{BB962C8B-B14F-4D97-AF65-F5344CB8AC3E}">
        <p14:creationId xmlns:p14="http://schemas.microsoft.com/office/powerpoint/2010/main" val="31626182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CA9B62A7-BC11-4477-8D2F-0D0E38A3AD47}" type="datetime1">
              <a:rPr lang="ja-JP" altLang="en-US" smtClean="0"/>
              <a:t>2026/7/3</a:t>
            </a:fld>
            <a:endParaRPr lang="ja-JP" altLang="en-US"/>
          </a:p>
        </p:txBody>
      </p:sp>
      <p:sp>
        <p:nvSpPr>
          <p:cNvPr id="6" name="フッター プレースホルダ 5"/>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ja-JP" altLang="en-US"/>
          </a:p>
        </p:txBody>
      </p:sp>
      <p:sp>
        <p:nvSpPr>
          <p:cNvPr id="7" name="スライド番号プレースホルダ 6"/>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15A4BBC8-56F2-4922-B6C7-13458CF82ADA}" type="slidenum">
              <a:rPr lang="ja-JP" altLang="en-US"/>
              <a:pPr>
                <a:defRPr/>
              </a:pPr>
              <a:t>‹#›</a:t>
            </a:fld>
            <a:endParaRPr lang="ja-JP" altLang="en-US"/>
          </a:p>
        </p:txBody>
      </p:sp>
    </p:spTree>
    <p:extLst>
      <p:ext uri="{BB962C8B-B14F-4D97-AF65-F5344CB8AC3E}">
        <p14:creationId xmlns:p14="http://schemas.microsoft.com/office/powerpoint/2010/main" val="9690003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D865809B-E292-4CAF-A90F-72C236C6D010}" type="datetime1">
              <a:rPr lang="ja-JP" altLang="en-US" smtClean="0"/>
              <a:t>2026/7/3</a:t>
            </a:fld>
            <a:endParaRPr lang="ja-JP" altLang="en-US"/>
          </a:p>
        </p:txBody>
      </p:sp>
      <p:sp>
        <p:nvSpPr>
          <p:cNvPr id="8" name="フッター プレースホルダ 7"/>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ja-JP" altLang="en-US"/>
          </a:p>
        </p:txBody>
      </p:sp>
      <p:sp>
        <p:nvSpPr>
          <p:cNvPr id="9" name="スライド番号プレースホルダ 8"/>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39045BB2-9EB4-4DDE-8D37-B07D878F2C56}" type="slidenum">
              <a:rPr lang="ja-JP" altLang="en-US"/>
              <a:pPr>
                <a:defRPr/>
              </a:pPr>
              <a:t>‹#›</a:t>
            </a:fld>
            <a:endParaRPr lang="ja-JP" altLang="en-US"/>
          </a:p>
        </p:txBody>
      </p:sp>
    </p:spTree>
    <p:extLst>
      <p:ext uri="{BB962C8B-B14F-4D97-AF65-F5344CB8AC3E}">
        <p14:creationId xmlns:p14="http://schemas.microsoft.com/office/powerpoint/2010/main" val="40872218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3F7E2386-135A-403D-9000-371990A40C11}" type="datetime1">
              <a:rPr lang="ja-JP" altLang="en-US" smtClean="0"/>
              <a:t>2026/7/3</a:t>
            </a:fld>
            <a:endParaRPr lang="ja-JP" altLang="en-US"/>
          </a:p>
        </p:txBody>
      </p:sp>
      <p:sp>
        <p:nvSpPr>
          <p:cNvPr id="4" name="フッター プレースホルダ 3"/>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ja-JP" altLang="en-US"/>
          </a:p>
        </p:txBody>
      </p:sp>
      <p:sp>
        <p:nvSpPr>
          <p:cNvPr id="5" name="スライド番号プレースホルダ 4"/>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90104555-399A-4AD7-8D76-9FEA039FFFC0}" type="slidenum">
              <a:rPr lang="ja-JP" altLang="en-US"/>
              <a:pPr>
                <a:defRPr/>
              </a:pPr>
              <a:t>‹#›</a:t>
            </a:fld>
            <a:endParaRPr lang="ja-JP" altLang="en-US"/>
          </a:p>
        </p:txBody>
      </p:sp>
    </p:spTree>
    <p:extLst>
      <p:ext uri="{BB962C8B-B14F-4D97-AF65-F5344CB8AC3E}">
        <p14:creationId xmlns:p14="http://schemas.microsoft.com/office/powerpoint/2010/main" val="6003977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FD2EE7B7-8B71-4FAB-A37D-D1A748623A08}" type="datetime1">
              <a:rPr lang="ja-JP" altLang="en-US" smtClean="0"/>
              <a:t>2026/7/3</a:t>
            </a:fld>
            <a:endParaRPr lang="ja-JP" altLang="en-US"/>
          </a:p>
        </p:txBody>
      </p:sp>
      <p:sp>
        <p:nvSpPr>
          <p:cNvPr id="3" name="フッター プレースホルダ 2"/>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ja-JP" altLang="en-US"/>
          </a:p>
        </p:txBody>
      </p:sp>
      <p:sp>
        <p:nvSpPr>
          <p:cNvPr id="4" name="スライド番号プレースホルダ 3"/>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D6ADB0FD-0688-4B5C-97B8-1D353188E40D}" type="slidenum">
              <a:rPr lang="ja-JP" altLang="en-US"/>
              <a:pPr>
                <a:defRPr/>
              </a:pPr>
              <a:t>‹#›</a:t>
            </a:fld>
            <a:endParaRPr lang="ja-JP" altLang="en-US"/>
          </a:p>
        </p:txBody>
      </p:sp>
    </p:spTree>
    <p:extLst>
      <p:ext uri="{BB962C8B-B14F-4D97-AF65-F5344CB8AC3E}">
        <p14:creationId xmlns:p14="http://schemas.microsoft.com/office/powerpoint/2010/main" val="1239167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435" y="4406903"/>
            <a:ext cx="7772400" cy="1362075"/>
          </a:xfrm>
        </p:spPr>
        <p:txBody>
          <a:bodyPr anchor="t"/>
          <a:lstStyle>
            <a:lvl1pPr algn="l">
              <a:defRPr sz="3692"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435" y="2906713"/>
            <a:ext cx="7772400" cy="1500187"/>
          </a:xfrm>
        </p:spPr>
        <p:txBody>
          <a:bodyPr anchor="b"/>
          <a:lstStyle>
            <a:lvl1pPr marL="0" indent="0">
              <a:buNone/>
              <a:defRPr sz="1846"/>
            </a:lvl1pPr>
            <a:lvl2pPr marL="422041" indent="0">
              <a:buNone/>
              <a:defRPr sz="1662"/>
            </a:lvl2pPr>
            <a:lvl3pPr marL="844083" indent="0">
              <a:buNone/>
              <a:defRPr sz="1477"/>
            </a:lvl3pPr>
            <a:lvl4pPr marL="1266124" indent="0">
              <a:buNone/>
              <a:defRPr sz="1292"/>
            </a:lvl4pPr>
            <a:lvl5pPr marL="1688165" indent="0">
              <a:buNone/>
              <a:defRPr sz="1292"/>
            </a:lvl5pPr>
            <a:lvl6pPr marL="2110207" indent="0">
              <a:buNone/>
              <a:defRPr sz="1292"/>
            </a:lvl6pPr>
            <a:lvl7pPr marL="2532248" indent="0">
              <a:buNone/>
              <a:defRPr sz="1292"/>
            </a:lvl7pPr>
            <a:lvl8pPr marL="2954289" indent="0">
              <a:buNone/>
              <a:defRPr sz="1292"/>
            </a:lvl8pPr>
            <a:lvl9pPr marL="3376331" indent="0">
              <a:buNone/>
              <a:defRPr sz="1292"/>
            </a:lvl9pPr>
          </a:lstStyle>
          <a:p>
            <a:pPr lvl="0"/>
            <a:r>
              <a:rPr lang="ja-JP" altLang="en-US"/>
              <a:t>マスター テキストの書式設定</a:t>
            </a:r>
          </a:p>
        </p:txBody>
      </p:sp>
      <p:sp>
        <p:nvSpPr>
          <p:cNvPr id="4" name="スライド番号プレースホルダー 5"/>
          <p:cNvSpPr>
            <a:spLocks noGrp="1"/>
          </p:cNvSpPr>
          <p:nvPr>
            <p:ph type="sldNum" sz="quarter" idx="4"/>
          </p:nvPr>
        </p:nvSpPr>
        <p:spPr>
          <a:xfrm>
            <a:off x="6553200" y="6356350"/>
            <a:ext cx="2133600" cy="365125"/>
          </a:xfrm>
          <a:prstGeom prst="rect">
            <a:avLst/>
          </a:prstGeom>
        </p:spPr>
        <p:txBody>
          <a:bodyPr/>
          <a:lstStyle>
            <a:lvl1pPr algn="r" eaLnBrk="0" fontAlgn="base" hangingPunct="0">
              <a:spcBef>
                <a:spcPct val="0"/>
              </a:spcBef>
              <a:spcAft>
                <a:spcPct val="0"/>
              </a:spcAft>
              <a:defRPr sz="2800" b="1">
                <a:latin typeface="游ゴシック" panose="020B0400000000000000" pitchFamily="50" charset="-128"/>
                <a:ea typeface="游ゴシック" panose="020B0400000000000000" pitchFamily="50" charset="-128"/>
              </a:defRPr>
            </a:lvl1pPr>
          </a:lstStyle>
          <a:p>
            <a:pPr>
              <a:defRPr/>
            </a:pPr>
            <a:fld id="{8E453F1E-DF2C-4D63-BBA3-673B81EB7C8E}" type="slidenum">
              <a:rPr lang="ja-JP" altLang="en-US" smtClean="0"/>
              <a:pPr>
                <a:defRPr/>
              </a:pPr>
              <a:t>‹#›</a:t>
            </a:fld>
            <a:endParaRPr lang="ja-JP" altLang="en-US" dirty="0"/>
          </a:p>
        </p:txBody>
      </p:sp>
    </p:spTree>
    <p:extLst>
      <p:ext uri="{BB962C8B-B14F-4D97-AF65-F5344CB8AC3E}">
        <p14:creationId xmlns:p14="http://schemas.microsoft.com/office/powerpoint/2010/main" val="31095539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9FC0327A-13D7-415E-B1A7-20CF4C3818A7}" type="datetime1">
              <a:rPr lang="ja-JP" altLang="en-US" smtClean="0"/>
              <a:t>2026/7/3</a:t>
            </a:fld>
            <a:endParaRPr lang="ja-JP" altLang="en-US"/>
          </a:p>
        </p:txBody>
      </p:sp>
      <p:sp>
        <p:nvSpPr>
          <p:cNvPr id="6" name="フッター プレースホルダ 5"/>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ja-JP" altLang="en-US"/>
          </a:p>
        </p:txBody>
      </p:sp>
      <p:sp>
        <p:nvSpPr>
          <p:cNvPr id="7" name="スライド番号プレースホルダ 6"/>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BAC211EF-8CD3-488D-B8A2-5B711A60EFA3}" type="slidenum">
              <a:rPr lang="ja-JP" altLang="en-US"/>
              <a:pPr>
                <a:defRPr/>
              </a:pPr>
              <a:t>‹#›</a:t>
            </a:fld>
            <a:endParaRPr lang="ja-JP" altLang="en-US"/>
          </a:p>
        </p:txBody>
      </p:sp>
    </p:spTree>
    <p:extLst>
      <p:ext uri="{BB962C8B-B14F-4D97-AF65-F5344CB8AC3E}">
        <p14:creationId xmlns:p14="http://schemas.microsoft.com/office/powerpoint/2010/main" val="6451800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CAF647F4-F2EB-41B8-9409-9BDE33194212}" type="datetime1">
              <a:rPr lang="ja-JP" altLang="en-US" smtClean="0"/>
              <a:t>2026/7/3</a:t>
            </a:fld>
            <a:endParaRPr lang="ja-JP" altLang="en-US"/>
          </a:p>
        </p:txBody>
      </p:sp>
      <p:sp>
        <p:nvSpPr>
          <p:cNvPr id="6" name="フッター プレースホルダ 5"/>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ja-JP" altLang="en-US"/>
          </a:p>
        </p:txBody>
      </p:sp>
      <p:sp>
        <p:nvSpPr>
          <p:cNvPr id="7" name="スライド番号プレースホルダ 6"/>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A217348D-496D-4ABA-BE26-677EE8E3683B}" type="slidenum">
              <a:rPr lang="ja-JP" altLang="en-US"/>
              <a:pPr>
                <a:defRPr/>
              </a:pPr>
              <a:t>‹#›</a:t>
            </a:fld>
            <a:endParaRPr lang="ja-JP" altLang="en-US"/>
          </a:p>
        </p:txBody>
      </p:sp>
    </p:spTree>
    <p:extLst>
      <p:ext uri="{BB962C8B-B14F-4D97-AF65-F5344CB8AC3E}">
        <p14:creationId xmlns:p14="http://schemas.microsoft.com/office/powerpoint/2010/main" val="28467424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7BD9797C-BCF2-4C64-A218-7B4592CF0E45}" type="datetime1">
              <a:rPr lang="ja-JP" altLang="en-US" smtClean="0"/>
              <a:t>2026/7/3</a:t>
            </a:fld>
            <a:endParaRPr lang="ja-JP" altLang="en-US"/>
          </a:p>
        </p:txBody>
      </p:sp>
      <p:sp>
        <p:nvSpPr>
          <p:cNvPr id="5" name="フッター プレースホルダ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0B94AEAB-85B5-4368-973A-63200F287B19}" type="slidenum">
              <a:rPr lang="ja-JP" altLang="en-US"/>
              <a:pPr>
                <a:defRPr/>
              </a:pPr>
              <a:t>‹#›</a:t>
            </a:fld>
            <a:endParaRPr lang="ja-JP" altLang="en-US"/>
          </a:p>
        </p:txBody>
      </p:sp>
    </p:spTree>
    <p:extLst>
      <p:ext uri="{BB962C8B-B14F-4D97-AF65-F5344CB8AC3E}">
        <p14:creationId xmlns:p14="http://schemas.microsoft.com/office/powerpoint/2010/main" val="23700234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F660B9C7-075B-4E20-82E0-E3B33A4F20B0}" type="datetime1">
              <a:rPr lang="ja-JP" altLang="en-US" smtClean="0"/>
              <a:t>2026/7/3</a:t>
            </a:fld>
            <a:endParaRPr lang="ja-JP" altLang="en-US"/>
          </a:p>
        </p:txBody>
      </p:sp>
      <p:sp>
        <p:nvSpPr>
          <p:cNvPr id="5" name="フッター プレースホルダ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C8E2993B-608E-4245-83CD-34C08FCFE5DD}" type="slidenum">
              <a:rPr lang="ja-JP" altLang="en-US"/>
              <a:pPr>
                <a:defRPr/>
              </a:pPr>
              <a:t>‹#›</a:t>
            </a:fld>
            <a:endParaRPr lang="ja-JP" altLang="en-US"/>
          </a:p>
        </p:txBody>
      </p:sp>
    </p:spTree>
    <p:extLst>
      <p:ext uri="{BB962C8B-B14F-4D97-AF65-F5344CB8AC3E}">
        <p14:creationId xmlns:p14="http://schemas.microsoft.com/office/powerpoint/2010/main" val="39652628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ロゴ無し-タイトル">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p>
        </p:txBody>
      </p:sp>
      <p:sp>
        <p:nvSpPr>
          <p:cNvPr id="6" name="テキスト プレースホルダー 6">
            <a:extLst>
              <a:ext uri="{FF2B5EF4-FFF2-40B4-BE49-F238E27FC236}">
                <a16:creationId xmlns:a16="http://schemas.microsoft.com/office/drawing/2014/main" id="{4B66BDE1-5ABE-1A49-831A-CACBD5DC5471}"/>
              </a:ext>
            </a:extLst>
          </p:cNvPr>
          <p:cNvSpPr txBox="1">
            <a:spLocks/>
          </p:cNvSpPr>
          <p:nvPr userDrawn="1"/>
        </p:nvSpPr>
        <p:spPr>
          <a:xfrm>
            <a:off x="0" y="3028"/>
            <a:ext cx="9145108" cy="827999"/>
          </a:xfrm>
          <a:prstGeom prst="rect">
            <a:avLst/>
          </a:prstGeom>
          <a:pattFill prst="dkUpDiag">
            <a:fgClr>
              <a:srgbClr val="003579"/>
            </a:fgClr>
            <a:bgClr>
              <a:srgbClr val="004292"/>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332308" tIns="301463" rIns="301463" bIns="120585" rtlCol="0" anchor="b"/>
          <a:lstStyle>
            <a:defPPr>
              <a:defRPr lang="en-US"/>
            </a:defPPr>
            <a:lvl1pPr algn="ctr">
              <a:defRPr kumimoji="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endParaRPr lang="en" altLang="ja-JP" sz="1675" b="1" spc="251" dirty="0">
              <a:solidFill>
                <a:schemeClr val="bg1"/>
              </a:solidFill>
              <a:latin typeface="Meiryo" panose="020B0604030504040204" pitchFamily="34" charset="-128"/>
              <a:ea typeface="Meiryo" panose="020B0604030504040204" pitchFamily="34" charset="-128"/>
            </a:endParaRPr>
          </a:p>
        </p:txBody>
      </p:sp>
      <p:sp>
        <p:nvSpPr>
          <p:cNvPr id="7" name="テキスト プレースホルダー 6">
            <a:extLst>
              <a:ext uri="{FF2B5EF4-FFF2-40B4-BE49-F238E27FC236}">
                <a16:creationId xmlns:a16="http://schemas.microsoft.com/office/drawing/2014/main" id="{128C7BBE-DA91-2546-9948-0ECF38C7D752}"/>
              </a:ext>
            </a:extLst>
          </p:cNvPr>
          <p:cNvSpPr txBox="1">
            <a:spLocks/>
          </p:cNvSpPr>
          <p:nvPr userDrawn="1"/>
        </p:nvSpPr>
        <p:spPr>
          <a:xfrm>
            <a:off x="5556739" y="1"/>
            <a:ext cx="3596963" cy="827999"/>
          </a:xfrm>
          <a:custGeom>
            <a:avLst/>
            <a:gdLst>
              <a:gd name="connsiteX0" fmla="*/ 0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0 w 9907200"/>
              <a:gd name="connsiteY4" fmla="*/ 0 h 827999"/>
              <a:gd name="connsiteX0" fmla="*/ 770562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770562 w 9907200"/>
              <a:gd name="connsiteY4" fmla="*/ 0 h 827999"/>
              <a:gd name="connsiteX0" fmla="*/ 1860369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1860369 w 9907200"/>
              <a:gd name="connsiteY4" fmla="*/ 0 h 827999"/>
              <a:gd name="connsiteX0" fmla="*/ 2088851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2088851 w 9907200"/>
              <a:gd name="connsiteY4" fmla="*/ 0 h 827999"/>
              <a:gd name="connsiteX0" fmla="*/ 2146971 w 9907200"/>
              <a:gd name="connsiteY0" fmla="*/ 82296 h 827999"/>
              <a:gd name="connsiteX1" fmla="*/ 9907200 w 9907200"/>
              <a:gd name="connsiteY1" fmla="*/ 0 h 827999"/>
              <a:gd name="connsiteX2" fmla="*/ 9907200 w 9907200"/>
              <a:gd name="connsiteY2" fmla="*/ 827999 h 827999"/>
              <a:gd name="connsiteX3" fmla="*/ 0 w 9907200"/>
              <a:gd name="connsiteY3" fmla="*/ 827999 h 827999"/>
              <a:gd name="connsiteX4" fmla="*/ 2146971 w 9907200"/>
              <a:gd name="connsiteY4" fmla="*/ 82296 h 827999"/>
              <a:gd name="connsiteX0" fmla="*/ 2100475 w 9907200"/>
              <a:gd name="connsiteY0" fmla="*/ 4572 h 827999"/>
              <a:gd name="connsiteX1" fmla="*/ 9907200 w 9907200"/>
              <a:gd name="connsiteY1" fmla="*/ 0 h 827999"/>
              <a:gd name="connsiteX2" fmla="*/ 9907200 w 9907200"/>
              <a:gd name="connsiteY2" fmla="*/ 827999 h 827999"/>
              <a:gd name="connsiteX3" fmla="*/ 0 w 9907200"/>
              <a:gd name="connsiteY3" fmla="*/ 827999 h 827999"/>
              <a:gd name="connsiteX4" fmla="*/ 2100475 w 9907200"/>
              <a:gd name="connsiteY4" fmla="*/ 4572 h 82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7200" h="827999">
                <a:moveTo>
                  <a:pt x="2100475" y="4572"/>
                </a:moveTo>
                <a:lnTo>
                  <a:pt x="9907200" y="0"/>
                </a:lnTo>
                <a:lnTo>
                  <a:pt x="9907200" y="827999"/>
                </a:lnTo>
                <a:lnTo>
                  <a:pt x="0" y="827999"/>
                </a:lnTo>
                <a:lnTo>
                  <a:pt x="2100475" y="4572"/>
                </a:lnTo>
                <a:close/>
              </a:path>
            </a:pathLst>
          </a:custGeom>
          <a:gradFill flip="none" rotWithShape="1">
            <a:gsLst>
              <a:gs pos="0">
                <a:srgbClr val="0064DF">
                  <a:alpha val="50196"/>
                </a:srgbClr>
              </a:gs>
              <a:gs pos="62000">
                <a:srgbClr val="0C338E">
                  <a:alpha val="55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332308" tIns="301463" rIns="301463" bIns="120585" rtlCol="0" anchor="b"/>
          <a:lstStyle>
            <a:defPPr>
              <a:defRPr lang="en-US"/>
            </a:defPPr>
            <a:lvl1pPr algn="ctr">
              <a:defRPr kumimoji="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endParaRPr lang="en" altLang="ja-JP" sz="1675" b="1" spc="251" dirty="0">
              <a:solidFill>
                <a:schemeClr val="bg1"/>
              </a:solidFill>
              <a:latin typeface="Meiryo" panose="020B0604030504040204" pitchFamily="34" charset="-128"/>
              <a:ea typeface="Meiryo" panose="020B0604030504040204" pitchFamily="34" charset="-128"/>
            </a:endParaRPr>
          </a:p>
        </p:txBody>
      </p:sp>
      <p:sp>
        <p:nvSpPr>
          <p:cNvPr id="8" name="Title 1">
            <a:extLst>
              <a:ext uri="{FF2B5EF4-FFF2-40B4-BE49-F238E27FC236}">
                <a16:creationId xmlns:a16="http://schemas.microsoft.com/office/drawing/2014/main" id="{24636362-6DC1-7D45-87A6-A2F4247CD968}"/>
              </a:ext>
            </a:extLst>
          </p:cNvPr>
          <p:cNvSpPr>
            <a:spLocks noGrp="1"/>
          </p:cNvSpPr>
          <p:nvPr>
            <p:ph type="title"/>
          </p:nvPr>
        </p:nvSpPr>
        <p:spPr>
          <a:xfrm>
            <a:off x="0" y="-1"/>
            <a:ext cx="9144000" cy="827999"/>
          </a:xfrm>
        </p:spPr>
        <p:txBody>
          <a:bodyPr/>
          <a:lstStyle/>
          <a:p>
            <a:r>
              <a:rPr lang="ja-JP" altLang="en-US"/>
              <a:t>マスター タイトルの書式設定</a:t>
            </a:r>
            <a:endParaRPr lang="en-US" dirty="0"/>
          </a:p>
        </p:txBody>
      </p:sp>
      <p:sp>
        <p:nvSpPr>
          <p:cNvPr id="9" name="Date Placeholder 3">
            <a:extLst>
              <a:ext uri="{FF2B5EF4-FFF2-40B4-BE49-F238E27FC236}">
                <a16:creationId xmlns:a16="http://schemas.microsoft.com/office/drawing/2014/main" id="{7A7A2EE5-AF89-5B47-A63C-DED06F0883A2}"/>
              </a:ext>
            </a:extLst>
          </p:cNvPr>
          <p:cNvSpPr>
            <a:spLocks noGrp="1"/>
          </p:cNvSpPr>
          <p:nvPr>
            <p:ph type="dt" sz="half" idx="10"/>
          </p:nvPr>
        </p:nvSpPr>
        <p:spPr>
          <a:xfrm>
            <a:off x="6744037" y="427035"/>
            <a:ext cx="2057400" cy="365125"/>
          </a:xfrm>
        </p:spPr>
        <p:txBody>
          <a:bodyPr/>
          <a:lstStyle/>
          <a:p>
            <a:fld id="{51CA6FC9-7E7D-46B3-B05D-FE417AADC7F1}" type="datetime1">
              <a:rPr lang="ja-JP" altLang="en-US" smtClean="0"/>
              <a:t>2026/7/3</a:t>
            </a:fld>
            <a:endParaRPr lang="en-US" dirty="0"/>
          </a:p>
        </p:txBody>
      </p:sp>
      <p:sp>
        <p:nvSpPr>
          <p:cNvPr id="10" name="Slide Number Placeholder 5">
            <a:extLst>
              <a:ext uri="{FF2B5EF4-FFF2-40B4-BE49-F238E27FC236}">
                <a16:creationId xmlns:a16="http://schemas.microsoft.com/office/drawing/2014/main" id="{45C1C095-3D5F-3846-A68B-623E5D5B3BA2}"/>
              </a:ext>
            </a:extLst>
          </p:cNvPr>
          <p:cNvSpPr>
            <a:spLocks noGrp="1"/>
          </p:cNvSpPr>
          <p:nvPr>
            <p:ph type="sldNum" sz="quarter" idx="4"/>
          </p:nvPr>
        </p:nvSpPr>
        <p:spPr>
          <a:xfrm>
            <a:off x="8229521" y="6536159"/>
            <a:ext cx="582012" cy="278421"/>
          </a:xfrm>
          <a:prstGeom prst="rect">
            <a:avLst/>
          </a:prstGeom>
        </p:spPr>
        <p:txBody>
          <a:bodyPr vert="horz" lIns="0" tIns="0" rIns="0" bIns="0" rtlCol="0" anchor="t"/>
          <a:lstStyle>
            <a:lvl1pPr algn="r">
              <a:defRPr sz="1108" b="0">
                <a:solidFill>
                  <a:schemeClr val="tx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テキスト プレースホルダー 12">
            <a:extLst>
              <a:ext uri="{FF2B5EF4-FFF2-40B4-BE49-F238E27FC236}">
                <a16:creationId xmlns:a16="http://schemas.microsoft.com/office/drawing/2014/main" id="{E32FF9E2-AACC-F14F-A96C-A0E9FD2730C0}"/>
              </a:ext>
            </a:extLst>
          </p:cNvPr>
          <p:cNvSpPr>
            <a:spLocks noGrp="1"/>
          </p:cNvSpPr>
          <p:nvPr>
            <p:ph type="body" sz="quarter" idx="13"/>
          </p:nvPr>
        </p:nvSpPr>
        <p:spPr>
          <a:xfrm>
            <a:off x="0" y="828000"/>
            <a:ext cx="9145108" cy="535880"/>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44000" rIns="360000" bIns="144000" rtlCol="0" anchor="t">
            <a:spAutoFit/>
          </a:bodyPr>
          <a:lstStyle>
            <a:lvl1pPr marL="0" indent="0">
              <a:buNone/>
              <a:defRPr lang="ja-JP" altLang="en-US" sz="1200" kern="900" spc="64" smtClean="0">
                <a:solidFill>
                  <a:schemeClr val="tx1"/>
                </a:solidFill>
              </a:defRPr>
            </a:lvl1pPr>
            <a:lvl2pPr>
              <a:defRPr lang="ja-JP" altLang="en-US" sz="1662" smtClean="0">
                <a:solidFill>
                  <a:schemeClr val="tx1"/>
                </a:solidFill>
                <a:latin typeface="+mn-lt"/>
                <a:ea typeface="+mn-ea"/>
              </a:defRPr>
            </a:lvl2pPr>
            <a:lvl3pPr>
              <a:defRPr lang="ja-JP" altLang="en-US" sz="1662" smtClean="0">
                <a:solidFill>
                  <a:schemeClr val="tx1"/>
                </a:solidFill>
                <a:latin typeface="+mn-lt"/>
                <a:ea typeface="+mn-ea"/>
              </a:defRPr>
            </a:lvl3pPr>
            <a:lvl4pPr>
              <a:defRPr lang="ja-JP" altLang="en-US" sz="1662" smtClean="0">
                <a:solidFill>
                  <a:schemeClr val="tx1"/>
                </a:solidFill>
                <a:latin typeface="+mn-lt"/>
                <a:ea typeface="+mn-ea"/>
              </a:defRPr>
            </a:lvl4pPr>
            <a:lvl5pPr>
              <a:defRPr lang="ja-JP" altLang="en-US" sz="1662">
                <a:solidFill>
                  <a:schemeClr val="tx1"/>
                </a:solidFill>
                <a:latin typeface="+mn-lt"/>
                <a:ea typeface="+mn-ea"/>
              </a:defRPr>
            </a:lvl5pPr>
          </a:lstStyle>
          <a:p>
            <a:pPr marL="0" lvl="0" defTabSz="422041">
              <a:spcAft>
                <a:spcPts val="923"/>
              </a:spcAft>
            </a:pPr>
            <a:r>
              <a:rPr kumimoji="1" lang="ja-JP" altLang="en-US"/>
              <a:t>マスター テキストの書式設定</a:t>
            </a:r>
          </a:p>
        </p:txBody>
      </p:sp>
    </p:spTree>
    <p:extLst>
      <p:ext uri="{BB962C8B-B14F-4D97-AF65-F5344CB8AC3E}">
        <p14:creationId xmlns:p14="http://schemas.microsoft.com/office/powerpoint/2010/main" val="3823365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22041" indent="0" algn="ctr">
              <a:buNone/>
              <a:defRPr>
                <a:solidFill>
                  <a:schemeClr val="tx1">
                    <a:tint val="75000"/>
                  </a:schemeClr>
                </a:solidFill>
              </a:defRPr>
            </a:lvl2pPr>
            <a:lvl3pPr marL="844083" indent="0" algn="ctr">
              <a:buNone/>
              <a:defRPr>
                <a:solidFill>
                  <a:schemeClr val="tx1">
                    <a:tint val="75000"/>
                  </a:schemeClr>
                </a:solidFill>
              </a:defRPr>
            </a:lvl3pPr>
            <a:lvl4pPr marL="1266124" indent="0" algn="ctr">
              <a:buNone/>
              <a:defRPr>
                <a:solidFill>
                  <a:schemeClr val="tx1">
                    <a:tint val="75000"/>
                  </a:schemeClr>
                </a:solidFill>
              </a:defRPr>
            </a:lvl4pPr>
            <a:lvl5pPr marL="1688165" indent="0" algn="ctr">
              <a:buNone/>
              <a:defRPr>
                <a:solidFill>
                  <a:schemeClr val="tx1">
                    <a:tint val="75000"/>
                  </a:schemeClr>
                </a:solidFill>
              </a:defRPr>
            </a:lvl5pPr>
            <a:lvl6pPr marL="2110207" indent="0" algn="ctr">
              <a:buNone/>
              <a:defRPr>
                <a:solidFill>
                  <a:schemeClr val="tx1">
                    <a:tint val="75000"/>
                  </a:schemeClr>
                </a:solidFill>
              </a:defRPr>
            </a:lvl6pPr>
            <a:lvl7pPr marL="2532248" indent="0" algn="ctr">
              <a:buNone/>
              <a:defRPr>
                <a:solidFill>
                  <a:schemeClr val="tx1">
                    <a:tint val="75000"/>
                  </a:schemeClr>
                </a:solidFill>
              </a:defRPr>
            </a:lvl7pPr>
            <a:lvl8pPr marL="2954289" indent="0" algn="ctr">
              <a:buNone/>
              <a:defRPr>
                <a:solidFill>
                  <a:schemeClr val="tx1">
                    <a:tint val="75000"/>
                  </a:schemeClr>
                </a:solidFill>
              </a:defRPr>
            </a:lvl8pPr>
            <a:lvl9pPr marL="3376331"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01C968EB-06F1-4CFC-8DAD-2C8B29DD484F}" type="datetime1">
              <a:rPr lang="ja-JP" altLang="en-US" smtClean="0"/>
              <a:t>2026/7/3</a:t>
            </a:fld>
            <a:endParaRPr lang="ja-JP" altLang="en-US"/>
          </a:p>
        </p:txBody>
      </p:sp>
      <p:sp>
        <p:nvSpPr>
          <p:cNvPr id="5" name="フッター プレースホルダー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D2E945D1-EC19-42C7-A485-8C9EF0B6B8D2}" type="slidenum">
              <a:rPr lang="ja-JP" altLang="en-US"/>
              <a:pPr>
                <a:defRPr/>
              </a:pPr>
              <a:t>‹#›</a:t>
            </a:fld>
            <a:endParaRPr lang="ja-JP" altLang="en-US"/>
          </a:p>
        </p:txBody>
      </p:sp>
    </p:spTree>
    <p:extLst>
      <p:ext uri="{BB962C8B-B14F-4D97-AF65-F5344CB8AC3E}">
        <p14:creationId xmlns:p14="http://schemas.microsoft.com/office/powerpoint/2010/main" val="24086139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7C2C550E-8DA5-4F55-9ADF-CABB41EC8187}" type="datetime1">
              <a:rPr lang="ja-JP" altLang="en-US" smtClean="0"/>
              <a:t>2026/7/3</a:t>
            </a:fld>
            <a:endParaRPr lang="ja-JP" altLang="en-US"/>
          </a:p>
        </p:txBody>
      </p:sp>
      <p:sp>
        <p:nvSpPr>
          <p:cNvPr id="5" name="フッター プレースホルダー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8E8E335D-63CC-479A-823F-25D6C4272ABB}" type="slidenum">
              <a:rPr lang="ja-JP" altLang="en-US"/>
              <a:pPr>
                <a:defRPr/>
              </a:pPr>
              <a:t>‹#›</a:t>
            </a:fld>
            <a:endParaRPr lang="ja-JP" altLang="en-US"/>
          </a:p>
        </p:txBody>
      </p:sp>
    </p:spTree>
    <p:extLst>
      <p:ext uri="{BB962C8B-B14F-4D97-AF65-F5344CB8AC3E}">
        <p14:creationId xmlns:p14="http://schemas.microsoft.com/office/powerpoint/2010/main" val="1745734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3692"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1846">
                <a:solidFill>
                  <a:schemeClr val="tx1">
                    <a:tint val="75000"/>
                  </a:schemeClr>
                </a:solidFill>
              </a:defRPr>
            </a:lvl1pPr>
            <a:lvl2pPr marL="422041" indent="0">
              <a:buNone/>
              <a:defRPr sz="1662">
                <a:solidFill>
                  <a:schemeClr val="tx1">
                    <a:tint val="75000"/>
                  </a:schemeClr>
                </a:solidFill>
              </a:defRPr>
            </a:lvl2pPr>
            <a:lvl3pPr marL="844083" indent="0">
              <a:buNone/>
              <a:defRPr sz="1477">
                <a:solidFill>
                  <a:schemeClr val="tx1">
                    <a:tint val="75000"/>
                  </a:schemeClr>
                </a:solidFill>
              </a:defRPr>
            </a:lvl3pPr>
            <a:lvl4pPr marL="1266124" indent="0">
              <a:buNone/>
              <a:defRPr sz="1292">
                <a:solidFill>
                  <a:schemeClr val="tx1">
                    <a:tint val="75000"/>
                  </a:schemeClr>
                </a:solidFill>
              </a:defRPr>
            </a:lvl4pPr>
            <a:lvl5pPr marL="1688165" indent="0">
              <a:buNone/>
              <a:defRPr sz="1292">
                <a:solidFill>
                  <a:schemeClr val="tx1">
                    <a:tint val="75000"/>
                  </a:schemeClr>
                </a:solidFill>
              </a:defRPr>
            </a:lvl5pPr>
            <a:lvl6pPr marL="2110207" indent="0">
              <a:buNone/>
              <a:defRPr sz="1292">
                <a:solidFill>
                  <a:schemeClr val="tx1">
                    <a:tint val="75000"/>
                  </a:schemeClr>
                </a:solidFill>
              </a:defRPr>
            </a:lvl6pPr>
            <a:lvl7pPr marL="2532248" indent="0">
              <a:buNone/>
              <a:defRPr sz="1292">
                <a:solidFill>
                  <a:schemeClr val="tx1">
                    <a:tint val="75000"/>
                  </a:schemeClr>
                </a:solidFill>
              </a:defRPr>
            </a:lvl7pPr>
            <a:lvl8pPr marL="2954289" indent="0">
              <a:buNone/>
              <a:defRPr sz="1292">
                <a:solidFill>
                  <a:schemeClr val="tx1">
                    <a:tint val="75000"/>
                  </a:schemeClr>
                </a:solidFill>
              </a:defRPr>
            </a:lvl8pPr>
            <a:lvl9pPr marL="3376331" indent="0">
              <a:buNone/>
              <a:defRPr sz="1292">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9D76865F-32D8-445C-BE5E-33F4D3096D12}" type="datetime1">
              <a:rPr lang="ja-JP" altLang="en-US" smtClean="0"/>
              <a:t>2026/7/3</a:t>
            </a:fld>
            <a:endParaRPr lang="ja-JP" altLang="en-US"/>
          </a:p>
        </p:txBody>
      </p:sp>
      <p:sp>
        <p:nvSpPr>
          <p:cNvPr id="5" name="フッター プレースホルダー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B12A7D43-80A9-4632-B886-750CE81D4138}" type="slidenum">
              <a:rPr lang="ja-JP" altLang="en-US"/>
              <a:pPr>
                <a:defRPr/>
              </a:pPr>
              <a:t>‹#›</a:t>
            </a:fld>
            <a:endParaRPr lang="ja-JP" altLang="en-US"/>
          </a:p>
        </p:txBody>
      </p:sp>
    </p:spTree>
    <p:extLst>
      <p:ext uri="{BB962C8B-B14F-4D97-AF65-F5344CB8AC3E}">
        <p14:creationId xmlns:p14="http://schemas.microsoft.com/office/powerpoint/2010/main" val="15156640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2"/>
            <a:ext cx="403860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2"/>
            <a:ext cx="403860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0605E572-EC25-4CD1-B27C-7D8C463663B0}" type="datetime1">
              <a:rPr lang="ja-JP" altLang="en-US" smtClean="0"/>
              <a:t>2026/7/3</a:t>
            </a:fld>
            <a:endParaRPr lang="ja-JP" altLang="en-US"/>
          </a:p>
        </p:txBody>
      </p:sp>
      <p:sp>
        <p:nvSpPr>
          <p:cNvPr id="6" name="フッター プレースホルダー 5"/>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DA6E3AE4-E26C-448C-BEA3-A61D09E42637}" type="slidenum">
              <a:rPr lang="ja-JP" altLang="en-US"/>
              <a:pPr>
                <a:defRPr/>
              </a:pPr>
              <a:t>‹#›</a:t>
            </a:fld>
            <a:endParaRPr lang="ja-JP" altLang="en-US"/>
          </a:p>
        </p:txBody>
      </p:sp>
    </p:spTree>
    <p:extLst>
      <p:ext uri="{BB962C8B-B14F-4D97-AF65-F5344CB8AC3E}">
        <p14:creationId xmlns:p14="http://schemas.microsoft.com/office/powerpoint/2010/main" val="39229709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FE93656F-89B1-4CB9-A9D9-3DA71DDE82F2}" type="datetime1">
              <a:rPr lang="ja-JP" altLang="en-US" smtClean="0"/>
              <a:t>2026/7/3</a:t>
            </a:fld>
            <a:endParaRPr lang="ja-JP" altLang="en-US"/>
          </a:p>
        </p:txBody>
      </p:sp>
      <p:sp>
        <p:nvSpPr>
          <p:cNvPr id="8" name="フッター プレースホルダー 7"/>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ja-JP" altLang="en-US"/>
          </a:p>
        </p:txBody>
      </p:sp>
      <p:sp>
        <p:nvSpPr>
          <p:cNvPr id="9" name="スライド番号プレースホルダー 8"/>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11709D13-2C82-444D-A7D6-54814971E542}" type="slidenum">
              <a:rPr lang="ja-JP" altLang="en-US"/>
              <a:pPr>
                <a:defRPr/>
              </a:pPr>
              <a:t>‹#›</a:t>
            </a:fld>
            <a:endParaRPr lang="ja-JP" altLang="en-US"/>
          </a:p>
        </p:txBody>
      </p:sp>
    </p:spTree>
    <p:extLst>
      <p:ext uri="{BB962C8B-B14F-4D97-AF65-F5344CB8AC3E}">
        <p14:creationId xmlns:p14="http://schemas.microsoft.com/office/powerpoint/2010/main" val="268286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849925" y="2349503"/>
            <a:ext cx="3936023" cy="3959225"/>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926625" y="2349503"/>
            <a:ext cx="3936023" cy="3959225"/>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スライド番号プレースホルダー 5"/>
          <p:cNvSpPr>
            <a:spLocks noGrp="1"/>
          </p:cNvSpPr>
          <p:nvPr>
            <p:ph type="sldNum" sz="quarter" idx="4"/>
          </p:nvPr>
        </p:nvSpPr>
        <p:spPr>
          <a:xfrm>
            <a:off x="6553200" y="6356350"/>
            <a:ext cx="2133600" cy="365125"/>
          </a:xfrm>
          <a:prstGeom prst="rect">
            <a:avLst/>
          </a:prstGeom>
        </p:spPr>
        <p:txBody>
          <a:bodyPr/>
          <a:lstStyle>
            <a:lvl1pPr algn="r" eaLnBrk="0" fontAlgn="base" hangingPunct="0">
              <a:spcBef>
                <a:spcPct val="0"/>
              </a:spcBef>
              <a:spcAft>
                <a:spcPct val="0"/>
              </a:spcAft>
              <a:defRPr sz="2800" b="1">
                <a:latin typeface="游ゴシック" panose="020B0400000000000000" pitchFamily="50" charset="-128"/>
                <a:ea typeface="游ゴシック" panose="020B0400000000000000" pitchFamily="50" charset="-128"/>
              </a:defRPr>
            </a:lvl1pPr>
          </a:lstStyle>
          <a:p>
            <a:pPr>
              <a:defRPr/>
            </a:pPr>
            <a:fld id="{8E453F1E-DF2C-4D63-BBA3-673B81EB7C8E}" type="slidenum">
              <a:rPr lang="ja-JP" altLang="en-US" smtClean="0"/>
              <a:pPr>
                <a:defRPr/>
              </a:pPr>
              <a:t>‹#›</a:t>
            </a:fld>
            <a:endParaRPr lang="ja-JP" altLang="en-US" dirty="0"/>
          </a:p>
        </p:txBody>
      </p:sp>
    </p:spTree>
    <p:extLst>
      <p:ext uri="{BB962C8B-B14F-4D97-AF65-F5344CB8AC3E}">
        <p14:creationId xmlns:p14="http://schemas.microsoft.com/office/powerpoint/2010/main" val="39962447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37F34AD3-1B9A-4516-B937-A11DF65DC13B}" type="datetime1">
              <a:rPr lang="ja-JP" altLang="en-US" smtClean="0"/>
              <a:t>2026/7/3</a:t>
            </a:fld>
            <a:endParaRPr lang="ja-JP" altLang="en-US"/>
          </a:p>
        </p:txBody>
      </p:sp>
      <p:sp>
        <p:nvSpPr>
          <p:cNvPr id="4" name="フッター プレースホルダー 3"/>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ja-JP" altLang="en-US"/>
          </a:p>
        </p:txBody>
      </p:sp>
      <p:sp>
        <p:nvSpPr>
          <p:cNvPr id="5" name="スライド番号プレースホルダー 4"/>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87EBDD7E-E087-4DFC-9616-1C6D65109D53}" type="slidenum">
              <a:rPr lang="ja-JP" altLang="en-US"/>
              <a:pPr>
                <a:defRPr/>
              </a:pPr>
              <a:t>‹#›</a:t>
            </a:fld>
            <a:endParaRPr lang="ja-JP" altLang="en-US"/>
          </a:p>
        </p:txBody>
      </p:sp>
    </p:spTree>
    <p:extLst>
      <p:ext uri="{BB962C8B-B14F-4D97-AF65-F5344CB8AC3E}">
        <p14:creationId xmlns:p14="http://schemas.microsoft.com/office/powerpoint/2010/main" val="1504847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99C2D6FB-3C88-4930-9CA8-E4694DC0895D}" type="datetime1">
              <a:rPr lang="ja-JP" altLang="en-US" smtClean="0"/>
              <a:t>2026/7/3</a:t>
            </a:fld>
            <a:endParaRPr lang="ja-JP" altLang="en-US"/>
          </a:p>
        </p:txBody>
      </p:sp>
      <p:sp>
        <p:nvSpPr>
          <p:cNvPr id="3" name="フッター プレースホルダー 2"/>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ja-JP" altLang="en-US"/>
          </a:p>
        </p:txBody>
      </p:sp>
      <p:sp>
        <p:nvSpPr>
          <p:cNvPr id="4" name="スライド番号プレースホルダー 3"/>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12F5FE5F-9FF4-4751-917E-4486F9C11DA9}" type="slidenum">
              <a:rPr lang="ja-JP" altLang="en-US"/>
              <a:pPr>
                <a:defRPr/>
              </a:pPr>
              <a:t>‹#›</a:t>
            </a:fld>
            <a:endParaRPr lang="ja-JP" altLang="en-US"/>
          </a:p>
        </p:txBody>
      </p:sp>
    </p:spTree>
    <p:extLst>
      <p:ext uri="{BB962C8B-B14F-4D97-AF65-F5344CB8AC3E}">
        <p14:creationId xmlns:p14="http://schemas.microsoft.com/office/powerpoint/2010/main" val="24638697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1846" b="1"/>
            </a:lvl1pPr>
          </a:lstStyle>
          <a:p>
            <a:r>
              <a:rPr lang="ja-JP" altLang="en-US"/>
              <a:t>マスター タイトルの書式設定</a:t>
            </a:r>
          </a:p>
        </p:txBody>
      </p:sp>
      <p:sp>
        <p:nvSpPr>
          <p:cNvPr id="3" name="コンテンツ プレースホルダー 2"/>
          <p:cNvSpPr>
            <a:spLocks noGrp="1"/>
          </p:cNvSpPr>
          <p:nvPr>
            <p:ph idx="1"/>
          </p:nvPr>
        </p:nvSpPr>
        <p:spPr>
          <a:xfrm>
            <a:off x="3575051" y="273052"/>
            <a:ext cx="5111750"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2"/>
            <a:ext cx="3008313"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C7742B98-2C46-492A-95D5-0F9BFC6D3682}" type="datetime1">
              <a:rPr lang="ja-JP" altLang="en-US" smtClean="0"/>
              <a:t>2026/7/3</a:t>
            </a:fld>
            <a:endParaRPr lang="ja-JP" altLang="en-US"/>
          </a:p>
        </p:txBody>
      </p:sp>
      <p:sp>
        <p:nvSpPr>
          <p:cNvPr id="6" name="フッター プレースホルダー 5"/>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C9B812E8-8DE1-440B-85F8-404DEE9B33BD}" type="slidenum">
              <a:rPr lang="ja-JP" altLang="en-US"/>
              <a:pPr>
                <a:defRPr/>
              </a:pPr>
              <a:t>‹#›</a:t>
            </a:fld>
            <a:endParaRPr lang="ja-JP" altLang="en-US"/>
          </a:p>
        </p:txBody>
      </p:sp>
    </p:spTree>
    <p:extLst>
      <p:ext uri="{BB962C8B-B14F-4D97-AF65-F5344CB8AC3E}">
        <p14:creationId xmlns:p14="http://schemas.microsoft.com/office/powerpoint/2010/main" val="36809947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1846"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C74407A0-693F-45E3-B97F-C608FED79293}" type="datetime1">
              <a:rPr lang="ja-JP" altLang="en-US" smtClean="0"/>
              <a:t>2026/7/3</a:t>
            </a:fld>
            <a:endParaRPr lang="ja-JP" altLang="en-US"/>
          </a:p>
        </p:txBody>
      </p:sp>
      <p:sp>
        <p:nvSpPr>
          <p:cNvPr id="6" name="フッター プレースホルダー 5"/>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87188842-683A-4CD4-9EF9-71EDBACE4446}" type="slidenum">
              <a:rPr lang="ja-JP" altLang="en-US"/>
              <a:pPr>
                <a:defRPr/>
              </a:pPr>
              <a:t>‹#›</a:t>
            </a:fld>
            <a:endParaRPr lang="ja-JP" altLang="en-US"/>
          </a:p>
        </p:txBody>
      </p:sp>
    </p:spTree>
    <p:extLst>
      <p:ext uri="{BB962C8B-B14F-4D97-AF65-F5344CB8AC3E}">
        <p14:creationId xmlns:p14="http://schemas.microsoft.com/office/powerpoint/2010/main" val="37911214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EBB3E63F-D954-46EA-903B-C15EAD6B7648}" type="datetime1">
              <a:rPr lang="ja-JP" altLang="en-US" smtClean="0"/>
              <a:t>2026/7/3</a:t>
            </a:fld>
            <a:endParaRPr lang="ja-JP" altLang="en-US"/>
          </a:p>
        </p:txBody>
      </p:sp>
      <p:sp>
        <p:nvSpPr>
          <p:cNvPr id="5" name="フッター プレースホルダー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0BDA5D7A-BC5F-426E-8270-D352C35F2822}" type="slidenum">
              <a:rPr lang="ja-JP" altLang="en-US"/>
              <a:pPr>
                <a:defRPr/>
              </a:pPr>
              <a:t>‹#›</a:t>
            </a:fld>
            <a:endParaRPr lang="ja-JP" altLang="en-US"/>
          </a:p>
        </p:txBody>
      </p:sp>
    </p:spTree>
    <p:extLst>
      <p:ext uri="{BB962C8B-B14F-4D97-AF65-F5344CB8AC3E}">
        <p14:creationId xmlns:p14="http://schemas.microsoft.com/office/powerpoint/2010/main" val="2677373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40"/>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84D8886C-309B-4C08-B35F-F3F7810A9252}" type="datetime1">
              <a:rPr lang="ja-JP" altLang="en-US" smtClean="0"/>
              <a:t>2026/7/3</a:t>
            </a:fld>
            <a:endParaRPr lang="ja-JP" altLang="en-US"/>
          </a:p>
        </p:txBody>
      </p:sp>
      <p:sp>
        <p:nvSpPr>
          <p:cNvPr id="5" name="フッター プレースホルダー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411DF17D-A132-493A-B241-AF76EAB4EFEC}" type="slidenum">
              <a:rPr lang="ja-JP" altLang="en-US"/>
              <a:pPr>
                <a:defRPr/>
              </a:pPr>
              <a:t>‹#›</a:t>
            </a:fld>
            <a:endParaRPr lang="ja-JP" altLang="en-US"/>
          </a:p>
        </p:txBody>
      </p:sp>
    </p:spTree>
    <p:extLst>
      <p:ext uri="{BB962C8B-B14F-4D97-AF65-F5344CB8AC3E}">
        <p14:creationId xmlns:p14="http://schemas.microsoft.com/office/powerpoint/2010/main" val="27685727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CC88F32E-37BD-4401-93DA-9C8A217E2E16}" type="datetime1">
              <a:rPr lang="ja-JP" altLang="en-US" smtClean="0"/>
              <a:t>2026/7/3</a:t>
            </a:fld>
            <a:endParaRPr lang="ja-JP" altLang="en-US"/>
          </a:p>
        </p:txBody>
      </p:sp>
      <p:sp>
        <p:nvSpPr>
          <p:cNvPr id="5" name="フッター プレースホルダ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B7488A6A-D22E-436D-9951-CBB9D9EA8089}" type="slidenum">
              <a:rPr lang="ja-JP" altLang="en-US"/>
              <a:pPr>
                <a:defRPr/>
              </a:pPr>
              <a:t>‹#›</a:t>
            </a:fld>
            <a:endParaRPr lang="ja-JP" altLang="en-US"/>
          </a:p>
        </p:txBody>
      </p:sp>
    </p:spTree>
    <p:extLst>
      <p:ext uri="{BB962C8B-B14F-4D97-AF65-F5344CB8AC3E}">
        <p14:creationId xmlns:p14="http://schemas.microsoft.com/office/powerpoint/2010/main" val="34915693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BE175E8E-21F7-4DFF-A239-03B80F198EAA}" type="datetime1">
              <a:rPr lang="ja-JP" altLang="en-US" smtClean="0"/>
              <a:t>2026/7/3</a:t>
            </a:fld>
            <a:endParaRPr lang="ja-JP" altLang="en-US"/>
          </a:p>
        </p:txBody>
      </p:sp>
      <p:sp>
        <p:nvSpPr>
          <p:cNvPr id="5" name="フッター プレースホルダ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3932D07F-EEBA-4CEC-B661-463E2B6FD9D4}" type="slidenum">
              <a:rPr lang="ja-JP" altLang="en-US"/>
              <a:pPr>
                <a:defRPr/>
              </a:pPr>
              <a:t>‹#›</a:t>
            </a:fld>
            <a:endParaRPr lang="ja-JP" altLang="en-US"/>
          </a:p>
        </p:txBody>
      </p:sp>
    </p:spTree>
    <p:extLst>
      <p:ext uri="{BB962C8B-B14F-4D97-AF65-F5344CB8AC3E}">
        <p14:creationId xmlns:p14="http://schemas.microsoft.com/office/powerpoint/2010/main" val="41596231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100FD9D5-733F-45E7-AE0B-863A82631070}" type="datetime1">
              <a:rPr lang="ja-JP" altLang="en-US" smtClean="0"/>
              <a:t>2026/7/3</a:t>
            </a:fld>
            <a:endParaRPr lang="ja-JP" altLang="en-US"/>
          </a:p>
        </p:txBody>
      </p:sp>
      <p:sp>
        <p:nvSpPr>
          <p:cNvPr id="5" name="フッター プレースホルダ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0B94C703-1BBC-434B-B498-2B93D4B1AFE1}" type="slidenum">
              <a:rPr lang="ja-JP" altLang="en-US"/>
              <a:pPr>
                <a:defRPr/>
              </a:pPr>
              <a:t>‹#›</a:t>
            </a:fld>
            <a:endParaRPr lang="ja-JP" altLang="en-US"/>
          </a:p>
        </p:txBody>
      </p:sp>
    </p:spTree>
    <p:extLst>
      <p:ext uri="{BB962C8B-B14F-4D97-AF65-F5344CB8AC3E}">
        <p14:creationId xmlns:p14="http://schemas.microsoft.com/office/powerpoint/2010/main" val="36407785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B50D1CA8-5D38-4FF6-A4BD-AF57803BED8C}" type="datetime1">
              <a:rPr lang="ja-JP" altLang="en-US" smtClean="0"/>
              <a:t>2026/7/3</a:t>
            </a:fld>
            <a:endParaRPr lang="ja-JP" altLang="en-US"/>
          </a:p>
        </p:txBody>
      </p:sp>
      <p:sp>
        <p:nvSpPr>
          <p:cNvPr id="6" name="フッター プレースホルダ 5"/>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ja-JP" altLang="en-US"/>
          </a:p>
        </p:txBody>
      </p:sp>
      <p:sp>
        <p:nvSpPr>
          <p:cNvPr id="7" name="スライド番号プレースホルダ 6"/>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AA84E2CB-F16D-4A04-B879-2434FA99EBA5}" type="slidenum">
              <a:rPr lang="ja-JP" altLang="en-US"/>
              <a:pPr>
                <a:defRPr/>
              </a:pPr>
              <a:t>‹#›</a:t>
            </a:fld>
            <a:endParaRPr lang="ja-JP" altLang="en-US"/>
          </a:p>
        </p:txBody>
      </p:sp>
    </p:spTree>
    <p:extLst>
      <p:ext uri="{BB962C8B-B14F-4D97-AF65-F5344CB8AC3E}">
        <p14:creationId xmlns:p14="http://schemas.microsoft.com/office/powerpoint/2010/main" val="1336880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1" y="1535113"/>
            <a:ext cx="4040066"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1" y="2174875"/>
            <a:ext cx="4040066"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271" y="1535113"/>
            <a:ext cx="4041531"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271" y="2174875"/>
            <a:ext cx="4041531"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スライド番号プレースホルダー 5"/>
          <p:cNvSpPr>
            <a:spLocks noGrp="1"/>
          </p:cNvSpPr>
          <p:nvPr>
            <p:ph type="sldNum" sz="quarter" idx="10"/>
          </p:nvPr>
        </p:nvSpPr>
        <p:spPr>
          <a:xfrm>
            <a:off x="6553200" y="6356350"/>
            <a:ext cx="2133600" cy="365125"/>
          </a:xfrm>
          <a:prstGeom prst="rect">
            <a:avLst/>
          </a:prstGeom>
        </p:spPr>
        <p:txBody>
          <a:bodyPr/>
          <a:lstStyle>
            <a:lvl1pPr algn="r" eaLnBrk="0" fontAlgn="base" hangingPunct="0">
              <a:spcBef>
                <a:spcPct val="0"/>
              </a:spcBef>
              <a:spcAft>
                <a:spcPct val="0"/>
              </a:spcAft>
              <a:defRPr sz="2800" b="1">
                <a:latin typeface="游ゴシック" panose="020B0400000000000000" pitchFamily="50" charset="-128"/>
                <a:ea typeface="游ゴシック" panose="020B0400000000000000" pitchFamily="50" charset="-128"/>
              </a:defRPr>
            </a:lvl1pPr>
          </a:lstStyle>
          <a:p>
            <a:pPr>
              <a:defRPr/>
            </a:pPr>
            <a:fld id="{8E453F1E-DF2C-4D63-BBA3-673B81EB7C8E}" type="slidenum">
              <a:rPr lang="ja-JP" altLang="en-US" smtClean="0"/>
              <a:pPr>
                <a:defRPr/>
              </a:pPr>
              <a:t>‹#›</a:t>
            </a:fld>
            <a:endParaRPr lang="ja-JP" altLang="en-US" dirty="0"/>
          </a:p>
        </p:txBody>
      </p:sp>
    </p:spTree>
    <p:extLst>
      <p:ext uri="{BB962C8B-B14F-4D97-AF65-F5344CB8AC3E}">
        <p14:creationId xmlns:p14="http://schemas.microsoft.com/office/powerpoint/2010/main" val="40656943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DAA422CA-45A3-423B-BE5E-FD208A49860E}" type="datetime1">
              <a:rPr lang="ja-JP" altLang="en-US" smtClean="0"/>
              <a:t>2026/7/3</a:t>
            </a:fld>
            <a:endParaRPr lang="ja-JP" altLang="en-US"/>
          </a:p>
        </p:txBody>
      </p:sp>
      <p:sp>
        <p:nvSpPr>
          <p:cNvPr id="8" name="フッター プレースホルダ 7"/>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ja-JP" altLang="en-US"/>
          </a:p>
        </p:txBody>
      </p:sp>
      <p:sp>
        <p:nvSpPr>
          <p:cNvPr id="9" name="スライド番号プレースホルダ 8"/>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A71E3369-8A5C-4A25-81A1-5DBB3C24BD23}" type="slidenum">
              <a:rPr lang="ja-JP" altLang="en-US"/>
              <a:pPr>
                <a:defRPr/>
              </a:pPr>
              <a:t>‹#›</a:t>
            </a:fld>
            <a:endParaRPr lang="ja-JP" altLang="en-US"/>
          </a:p>
        </p:txBody>
      </p:sp>
    </p:spTree>
    <p:extLst>
      <p:ext uri="{BB962C8B-B14F-4D97-AF65-F5344CB8AC3E}">
        <p14:creationId xmlns:p14="http://schemas.microsoft.com/office/powerpoint/2010/main" val="39505908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88A87269-375A-4623-8BCF-8CFBC6552905}" type="datetime1">
              <a:rPr lang="ja-JP" altLang="en-US" smtClean="0"/>
              <a:t>2026/7/3</a:t>
            </a:fld>
            <a:endParaRPr lang="ja-JP" altLang="en-US"/>
          </a:p>
        </p:txBody>
      </p:sp>
      <p:sp>
        <p:nvSpPr>
          <p:cNvPr id="4" name="フッター プレースホルダ 3"/>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ja-JP" altLang="en-US"/>
          </a:p>
        </p:txBody>
      </p:sp>
      <p:sp>
        <p:nvSpPr>
          <p:cNvPr id="5" name="スライド番号プレースホルダ 4"/>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A90DA3F1-212F-4C1E-941D-18D2D19C7F7B}" type="slidenum">
              <a:rPr lang="ja-JP" altLang="en-US"/>
              <a:pPr>
                <a:defRPr/>
              </a:pPr>
              <a:t>‹#›</a:t>
            </a:fld>
            <a:endParaRPr lang="ja-JP" altLang="en-US"/>
          </a:p>
        </p:txBody>
      </p:sp>
    </p:spTree>
    <p:extLst>
      <p:ext uri="{BB962C8B-B14F-4D97-AF65-F5344CB8AC3E}">
        <p14:creationId xmlns:p14="http://schemas.microsoft.com/office/powerpoint/2010/main" val="23641339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DE902CF0-29E7-4E9D-842B-7551B3C61806}" type="datetime1">
              <a:rPr lang="ja-JP" altLang="en-US" smtClean="0"/>
              <a:t>2026/7/3</a:t>
            </a:fld>
            <a:endParaRPr lang="ja-JP" altLang="en-US"/>
          </a:p>
        </p:txBody>
      </p:sp>
      <p:sp>
        <p:nvSpPr>
          <p:cNvPr id="3" name="フッター プレースホルダ 2"/>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ja-JP" altLang="en-US"/>
          </a:p>
        </p:txBody>
      </p:sp>
      <p:sp>
        <p:nvSpPr>
          <p:cNvPr id="4" name="スライド番号プレースホルダ 3"/>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CFBA4885-7554-43E7-B3AD-468B2B718185}" type="slidenum">
              <a:rPr lang="ja-JP" altLang="en-US"/>
              <a:pPr>
                <a:defRPr/>
              </a:pPr>
              <a:t>‹#›</a:t>
            </a:fld>
            <a:endParaRPr lang="ja-JP" altLang="en-US"/>
          </a:p>
        </p:txBody>
      </p:sp>
    </p:spTree>
    <p:extLst>
      <p:ext uri="{BB962C8B-B14F-4D97-AF65-F5344CB8AC3E}">
        <p14:creationId xmlns:p14="http://schemas.microsoft.com/office/powerpoint/2010/main" val="39763498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C23523A5-0184-41CB-93E3-7C659F4E8E00}" type="datetime1">
              <a:rPr lang="ja-JP" altLang="en-US" smtClean="0"/>
              <a:t>2026/7/3</a:t>
            </a:fld>
            <a:endParaRPr lang="ja-JP" altLang="en-US"/>
          </a:p>
        </p:txBody>
      </p:sp>
      <p:sp>
        <p:nvSpPr>
          <p:cNvPr id="6" name="フッター プレースホルダ 5"/>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ja-JP" altLang="en-US"/>
          </a:p>
        </p:txBody>
      </p:sp>
      <p:sp>
        <p:nvSpPr>
          <p:cNvPr id="7" name="スライド番号プレースホルダ 6"/>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C690334C-A7DD-44B1-81C2-439715B598F7}" type="slidenum">
              <a:rPr lang="ja-JP" altLang="en-US"/>
              <a:pPr>
                <a:defRPr/>
              </a:pPr>
              <a:t>‹#›</a:t>
            </a:fld>
            <a:endParaRPr lang="ja-JP" altLang="en-US"/>
          </a:p>
        </p:txBody>
      </p:sp>
    </p:spTree>
    <p:extLst>
      <p:ext uri="{BB962C8B-B14F-4D97-AF65-F5344CB8AC3E}">
        <p14:creationId xmlns:p14="http://schemas.microsoft.com/office/powerpoint/2010/main" val="42598496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95AF56AB-CB21-4100-B724-D6F25EBD4660}" type="datetime1">
              <a:rPr lang="ja-JP" altLang="en-US" smtClean="0"/>
              <a:t>2026/7/3</a:t>
            </a:fld>
            <a:endParaRPr lang="ja-JP" altLang="en-US"/>
          </a:p>
        </p:txBody>
      </p:sp>
      <p:sp>
        <p:nvSpPr>
          <p:cNvPr id="6" name="フッター プレースホルダ 5"/>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ja-JP" altLang="en-US"/>
          </a:p>
        </p:txBody>
      </p:sp>
      <p:sp>
        <p:nvSpPr>
          <p:cNvPr id="7" name="スライド番号プレースホルダ 6"/>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D391C044-2E60-4567-84DE-169F62E8A364}" type="slidenum">
              <a:rPr lang="ja-JP" altLang="en-US"/>
              <a:pPr>
                <a:defRPr/>
              </a:pPr>
              <a:t>‹#›</a:t>
            </a:fld>
            <a:endParaRPr lang="ja-JP" altLang="en-US"/>
          </a:p>
        </p:txBody>
      </p:sp>
    </p:spTree>
    <p:extLst>
      <p:ext uri="{BB962C8B-B14F-4D97-AF65-F5344CB8AC3E}">
        <p14:creationId xmlns:p14="http://schemas.microsoft.com/office/powerpoint/2010/main" val="2756818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D51C8322-96D7-47ED-A27A-3007045063FB}" type="datetime1">
              <a:rPr lang="ja-JP" altLang="en-US" smtClean="0"/>
              <a:t>2026/7/3</a:t>
            </a:fld>
            <a:endParaRPr lang="ja-JP" altLang="en-US"/>
          </a:p>
        </p:txBody>
      </p:sp>
      <p:sp>
        <p:nvSpPr>
          <p:cNvPr id="5" name="フッター プレースホルダ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709DE97E-6C40-4E91-BAD5-C7D80AEC4A2D}" type="slidenum">
              <a:rPr lang="ja-JP" altLang="en-US"/>
              <a:pPr>
                <a:defRPr/>
              </a:pPr>
              <a:t>‹#›</a:t>
            </a:fld>
            <a:endParaRPr lang="ja-JP" altLang="en-US"/>
          </a:p>
        </p:txBody>
      </p:sp>
    </p:spTree>
    <p:extLst>
      <p:ext uri="{BB962C8B-B14F-4D97-AF65-F5344CB8AC3E}">
        <p14:creationId xmlns:p14="http://schemas.microsoft.com/office/powerpoint/2010/main" val="10155964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EC327DCF-1117-4143-B5F8-9F34BC43C722}" type="datetime1">
              <a:rPr lang="ja-JP" altLang="en-US" smtClean="0"/>
              <a:t>2026/7/3</a:t>
            </a:fld>
            <a:endParaRPr lang="ja-JP" altLang="en-US"/>
          </a:p>
        </p:txBody>
      </p:sp>
      <p:sp>
        <p:nvSpPr>
          <p:cNvPr id="5" name="フッター プレースホルダ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86DE811D-F3F0-4FA6-8EF2-27C86713BE53}" type="slidenum">
              <a:rPr lang="ja-JP" altLang="en-US"/>
              <a:pPr>
                <a:defRPr/>
              </a:pPr>
              <a:t>‹#›</a:t>
            </a:fld>
            <a:endParaRPr lang="ja-JP" altLang="en-US"/>
          </a:p>
        </p:txBody>
      </p:sp>
    </p:spTree>
    <p:extLst>
      <p:ext uri="{BB962C8B-B14F-4D97-AF65-F5344CB8AC3E}">
        <p14:creationId xmlns:p14="http://schemas.microsoft.com/office/powerpoint/2010/main" val="4189929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スライド番号プレースホルダー 5"/>
          <p:cNvSpPr>
            <a:spLocks noGrp="1"/>
          </p:cNvSpPr>
          <p:nvPr>
            <p:ph type="sldNum" sz="quarter" idx="4"/>
          </p:nvPr>
        </p:nvSpPr>
        <p:spPr>
          <a:xfrm>
            <a:off x="6553200" y="6356350"/>
            <a:ext cx="2133600" cy="365125"/>
          </a:xfrm>
          <a:prstGeom prst="rect">
            <a:avLst/>
          </a:prstGeom>
        </p:spPr>
        <p:txBody>
          <a:bodyPr/>
          <a:lstStyle>
            <a:lvl1pPr algn="r" eaLnBrk="0" fontAlgn="base" hangingPunct="0">
              <a:spcBef>
                <a:spcPct val="0"/>
              </a:spcBef>
              <a:spcAft>
                <a:spcPct val="0"/>
              </a:spcAft>
              <a:defRPr sz="2800" b="1">
                <a:latin typeface="游ゴシック" panose="020B0400000000000000" pitchFamily="50" charset="-128"/>
                <a:ea typeface="游ゴシック" panose="020B0400000000000000" pitchFamily="50" charset="-128"/>
              </a:defRPr>
            </a:lvl1pPr>
          </a:lstStyle>
          <a:p>
            <a:pPr>
              <a:defRPr/>
            </a:pPr>
            <a:fld id="{8E453F1E-DF2C-4D63-BBA3-673B81EB7C8E}" type="slidenum">
              <a:rPr lang="ja-JP" altLang="en-US" smtClean="0"/>
              <a:pPr>
                <a:defRPr/>
              </a:pPr>
              <a:t>‹#›</a:t>
            </a:fld>
            <a:endParaRPr lang="ja-JP" altLang="en-US" dirty="0"/>
          </a:p>
        </p:txBody>
      </p:sp>
    </p:spTree>
    <p:extLst>
      <p:ext uri="{BB962C8B-B14F-4D97-AF65-F5344CB8AC3E}">
        <p14:creationId xmlns:p14="http://schemas.microsoft.com/office/powerpoint/2010/main" val="761220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スライド番号プレースホルダー 5"/>
          <p:cNvSpPr>
            <a:spLocks noGrp="1"/>
          </p:cNvSpPr>
          <p:nvPr>
            <p:ph type="sldNum" sz="quarter" idx="4"/>
          </p:nvPr>
        </p:nvSpPr>
        <p:spPr>
          <a:xfrm>
            <a:off x="6553200" y="6356350"/>
            <a:ext cx="2133600" cy="365125"/>
          </a:xfrm>
          <a:prstGeom prst="rect">
            <a:avLst/>
          </a:prstGeom>
        </p:spPr>
        <p:txBody>
          <a:bodyPr/>
          <a:lstStyle>
            <a:lvl1pPr algn="r" eaLnBrk="0" fontAlgn="base" hangingPunct="0">
              <a:spcBef>
                <a:spcPct val="0"/>
              </a:spcBef>
              <a:spcAft>
                <a:spcPct val="0"/>
              </a:spcAft>
              <a:defRPr sz="2800" b="1">
                <a:latin typeface="游ゴシック" panose="020B0400000000000000" pitchFamily="50" charset="-128"/>
                <a:ea typeface="游ゴシック" panose="020B0400000000000000" pitchFamily="50" charset="-128"/>
              </a:defRPr>
            </a:lvl1pPr>
          </a:lstStyle>
          <a:p>
            <a:pPr>
              <a:defRPr/>
            </a:pPr>
            <a:fld id="{8E453F1E-DF2C-4D63-BBA3-673B81EB7C8E}" type="slidenum">
              <a:rPr lang="ja-JP" altLang="en-US" smtClean="0"/>
              <a:pPr>
                <a:defRPr/>
              </a:pPr>
              <a:t>‹#›</a:t>
            </a:fld>
            <a:endParaRPr lang="ja-JP" altLang="en-US" dirty="0"/>
          </a:p>
        </p:txBody>
      </p:sp>
    </p:spTree>
    <p:extLst>
      <p:ext uri="{BB962C8B-B14F-4D97-AF65-F5344CB8AC3E}">
        <p14:creationId xmlns:p14="http://schemas.microsoft.com/office/powerpoint/2010/main" val="2131699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435" cy="1162050"/>
          </a:xfrm>
        </p:spPr>
        <p:txBody>
          <a:bodyPr anchor="b"/>
          <a:lstStyle>
            <a:lvl1pPr algn="l">
              <a:defRPr sz="1846" b="1"/>
            </a:lvl1pPr>
          </a:lstStyle>
          <a:p>
            <a:r>
              <a:rPr lang="ja-JP" altLang="en-US"/>
              <a:t>マスター タイトルの書式設定</a:t>
            </a:r>
          </a:p>
        </p:txBody>
      </p:sp>
      <p:sp>
        <p:nvSpPr>
          <p:cNvPr id="3" name="コンテンツ プレースホルダー 2"/>
          <p:cNvSpPr>
            <a:spLocks noGrp="1"/>
          </p:cNvSpPr>
          <p:nvPr>
            <p:ph idx="1"/>
          </p:nvPr>
        </p:nvSpPr>
        <p:spPr>
          <a:xfrm>
            <a:off x="3575538" y="273053"/>
            <a:ext cx="5111262"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1" y="1435103"/>
            <a:ext cx="3008435"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マスター テキストの書式設定</a:t>
            </a:r>
          </a:p>
        </p:txBody>
      </p:sp>
      <p:sp>
        <p:nvSpPr>
          <p:cNvPr id="5" name="スライド番号プレースホルダー 5"/>
          <p:cNvSpPr>
            <a:spLocks noGrp="1"/>
          </p:cNvSpPr>
          <p:nvPr>
            <p:ph type="sldNum" sz="quarter" idx="4"/>
          </p:nvPr>
        </p:nvSpPr>
        <p:spPr>
          <a:xfrm>
            <a:off x="6553200" y="6356350"/>
            <a:ext cx="2133600" cy="365125"/>
          </a:xfrm>
          <a:prstGeom prst="rect">
            <a:avLst/>
          </a:prstGeom>
        </p:spPr>
        <p:txBody>
          <a:bodyPr/>
          <a:lstStyle>
            <a:lvl1pPr algn="r" eaLnBrk="0" fontAlgn="base" hangingPunct="0">
              <a:spcBef>
                <a:spcPct val="0"/>
              </a:spcBef>
              <a:spcAft>
                <a:spcPct val="0"/>
              </a:spcAft>
              <a:defRPr sz="2800" b="1">
                <a:latin typeface="游ゴシック" panose="020B0400000000000000" pitchFamily="50" charset="-128"/>
                <a:ea typeface="游ゴシック" panose="020B0400000000000000" pitchFamily="50" charset="-128"/>
              </a:defRPr>
            </a:lvl1pPr>
          </a:lstStyle>
          <a:p>
            <a:pPr>
              <a:defRPr/>
            </a:pPr>
            <a:fld id="{8E453F1E-DF2C-4D63-BBA3-673B81EB7C8E}" type="slidenum">
              <a:rPr lang="ja-JP" altLang="en-US" smtClean="0"/>
              <a:pPr>
                <a:defRPr/>
              </a:pPr>
              <a:t>‹#›</a:t>
            </a:fld>
            <a:endParaRPr lang="ja-JP" altLang="en-US" dirty="0"/>
          </a:p>
        </p:txBody>
      </p:sp>
    </p:spTree>
    <p:extLst>
      <p:ext uri="{BB962C8B-B14F-4D97-AF65-F5344CB8AC3E}">
        <p14:creationId xmlns:p14="http://schemas.microsoft.com/office/powerpoint/2010/main" val="2485811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166" y="4800600"/>
            <a:ext cx="5486400" cy="566738"/>
          </a:xfrm>
        </p:spPr>
        <p:txBody>
          <a:bodyPr anchor="b"/>
          <a:lstStyle>
            <a:lvl1pPr algn="l">
              <a:defRPr sz="1846" b="1"/>
            </a:lvl1pPr>
          </a:lstStyle>
          <a:p>
            <a:r>
              <a:rPr lang="ja-JP" altLang="en-US"/>
              <a:t>マスター タイトルの書式設定</a:t>
            </a:r>
          </a:p>
        </p:txBody>
      </p:sp>
      <p:sp>
        <p:nvSpPr>
          <p:cNvPr id="3" name="図プレースホルダー 2"/>
          <p:cNvSpPr>
            <a:spLocks noGrp="1"/>
          </p:cNvSpPr>
          <p:nvPr>
            <p:ph type="pic" idx="1"/>
          </p:nvPr>
        </p:nvSpPr>
        <p:spPr>
          <a:xfrm>
            <a:off x="1792166" y="612775"/>
            <a:ext cx="54864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endParaRPr lang="ja-JP" altLang="en-US"/>
          </a:p>
        </p:txBody>
      </p:sp>
      <p:sp>
        <p:nvSpPr>
          <p:cNvPr id="4" name="テキスト プレースホルダー 3"/>
          <p:cNvSpPr>
            <a:spLocks noGrp="1"/>
          </p:cNvSpPr>
          <p:nvPr>
            <p:ph type="body" sz="half" idx="2"/>
          </p:nvPr>
        </p:nvSpPr>
        <p:spPr>
          <a:xfrm>
            <a:off x="1792166" y="5367338"/>
            <a:ext cx="54864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マスター テキストの書式設定</a:t>
            </a:r>
          </a:p>
        </p:txBody>
      </p:sp>
      <p:sp>
        <p:nvSpPr>
          <p:cNvPr id="5" name="スライド番号プレースホルダー 5"/>
          <p:cNvSpPr>
            <a:spLocks noGrp="1"/>
          </p:cNvSpPr>
          <p:nvPr>
            <p:ph type="sldNum" sz="quarter" idx="4"/>
          </p:nvPr>
        </p:nvSpPr>
        <p:spPr>
          <a:xfrm>
            <a:off x="6553200" y="6356350"/>
            <a:ext cx="2133600" cy="365125"/>
          </a:xfrm>
          <a:prstGeom prst="rect">
            <a:avLst/>
          </a:prstGeom>
        </p:spPr>
        <p:txBody>
          <a:bodyPr/>
          <a:lstStyle>
            <a:lvl1pPr algn="r" eaLnBrk="0" fontAlgn="base" hangingPunct="0">
              <a:spcBef>
                <a:spcPct val="0"/>
              </a:spcBef>
              <a:spcAft>
                <a:spcPct val="0"/>
              </a:spcAft>
              <a:defRPr sz="2800" b="1">
                <a:latin typeface="游ゴシック" panose="020B0400000000000000" pitchFamily="50" charset="-128"/>
                <a:ea typeface="游ゴシック" panose="020B0400000000000000" pitchFamily="50" charset="-128"/>
              </a:defRPr>
            </a:lvl1pPr>
          </a:lstStyle>
          <a:p>
            <a:pPr>
              <a:defRPr/>
            </a:pPr>
            <a:fld id="{8E453F1E-DF2C-4D63-BBA3-673B81EB7C8E}" type="slidenum">
              <a:rPr lang="ja-JP" altLang="en-US" smtClean="0"/>
              <a:pPr>
                <a:defRPr/>
              </a:pPr>
              <a:t>‹#›</a:t>
            </a:fld>
            <a:endParaRPr lang="ja-JP" altLang="en-US" dirty="0"/>
          </a:p>
        </p:txBody>
      </p:sp>
    </p:spTree>
    <p:extLst>
      <p:ext uri="{BB962C8B-B14F-4D97-AF65-F5344CB8AC3E}">
        <p14:creationId xmlns:p14="http://schemas.microsoft.com/office/powerpoint/2010/main" val="3627912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49924" y="981075"/>
            <a:ext cx="801272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849924" y="2349503"/>
            <a:ext cx="8012723" cy="395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41" name="Rectangle 17"/>
          <p:cNvSpPr>
            <a:spLocks noChangeArrowheads="1"/>
          </p:cNvSpPr>
          <p:nvPr userDrawn="1"/>
        </p:nvSpPr>
        <p:spPr bwMode="auto">
          <a:xfrm>
            <a:off x="21949" y="0"/>
            <a:ext cx="166154" cy="6858000"/>
          </a:xfrm>
          <a:prstGeom prst="rect">
            <a:avLst/>
          </a:prstGeom>
          <a:solidFill>
            <a:srgbClr val="00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215" dirty="0">
              <a:solidFill>
                <a:srgbClr val="505050">
                  <a:lumMod val="50000"/>
                </a:srgbClr>
              </a:solidFill>
              <a:latin typeface="HG丸ｺﾞｼｯｸM-PRO" pitchFamily="50" charset="-128"/>
              <a:ea typeface="HG丸ｺﾞｼｯｸM-PRO" pitchFamily="50" charset="-128"/>
            </a:endParaRPr>
          </a:p>
        </p:txBody>
      </p:sp>
      <p:sp>
        <p:nvSpPr>
          <p:cNvPr id="1044" name="Rectangle 20"/>
          <p:cNvSpPr>
            <a:spLocks noChangeArrowheads="1"/>
          </p:cNvSpPr>
          <p:nvPr userDrawn="1"/>
        </p:nvSpPr>
        <p:spPr bwMode="auto">
          <a:xfrm>
            <a:off x="219778" y="0"/>
            <a:ext cx="166154" cy="6858000"/>
          </a:xfrm>
          <a:prstGeom prst="rect">
            <a:avLst/>
          </a:prstGeom>
          <a:solidFill>
            <a:srgbClr val="66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215" dirty="0">
              <a:solidFill>
                <a:srgbClr val="505050">
                  <a:lumMod val="50000"/>
                </a:srgbClr>
              </a:solidFill>
              <a:latin typeface="HG丸ｺﾞｼｯｸM-PRO" pitchFamily="50" charset="-128"/>
              <a:ea typeface="HG丸ｺﾞｼｯｸM-PRO" pitchFamily="50" charset="-128"/>
            </a:endParaRPr>
          </a:p>
        </p:txBody>
      </p:sp>
      <p:sp>
        <p:nvSpPr>
          <p:cNvPr id="1045" name="Rectangle 21"/>
          <p:cNvSpPr>
            <a:spLocks noChangeArrowheads="1"/>
          </p:cNvSpPr>
          <p:nvPr userDrawn="1"/>
        </p:nvSpPr>
        <p:spPr bwMode="auto">
          <a:xfrm>
            <a:off x="417606" y="0"/>
            <a:ext cx="166154" cy="68580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215" dirty="0">
              <a:solidFill>
                <a:srgbClr val="505050">
                  <a:lumMod val="50000"/>
                </a:srgbClr>
              </a:solidFill>
              <a:latin typeface="HG丸ｺﾞｼｯｸM-PRO" pitchFamily="50" charset="-128"/>
              <a:ea typeface="HG丸ｺﾞｼｯｸM-PRO" pitchFamily="50" charset="-128"/>
            </a:endParaRPr>
          </a:p>
        </p:txBody>
      </p:sp>
      <p:pic>
        <p:nvPicPr>
          <p:cNvPr id="10" name="Picture 3" descr="C:\Users\soudan\Pictures\野洲.bmp"/>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8858280" y="6530414"/>
            <a:ext cx="285720" cy="327586"/>
          </a:xfrm>
          <a:prstGeom prst="rect">
            <a:avLst/>
          </a:prstGeom>
          <a:noFill/>
        </p:spPr>
      </p:pic>
      <p:sp>
        <p:nvSpPr>
          <p:cNvPr id="8" name="スライド番号プレースホルダー 5"/>
          <p:cNvSpPr>
            <a:spLocks noGrp="1"/>
          </p:cNvSpPr>
          <p:nvPr>
            <p:ph type="sldNum" sz="quarter" idx="4"/>
          </p:nvPr>
        </p:nvSpPr>
        <p:spPr>
          <a:xfrm>
            <a:off x="6553200" y="6356350"/>
            <a:ext cx="2133600" cy="365125"/>
          </a:xfrm>
          <a:prstGeom prst="rect">
            <a:avLst/>
          </a:prstGeom>
        </p:spPr>
        <p:txBody>
          <a:bodyPr/>
          <a:lstStyle>
            <a:lvl1pPr algn="r" eaLnBrk="0" fontAlgn="base" hangingPunct="0">
              <a:spcBef>
                <a:spcPct val="0"/>
              </a:spcBef>
              <a:spcAft>
                <a:spcPct val="0"/>
              </a:spcAft>
              <a:defRPr sz="2800" b="1">
                <a:latin typeface="游ゴシック" panose="020B0400000000000000" pitchFamily="50" charset="-128"/>
                <a:ea typeface="游ゴシック" panose="020B0400000000000000" pitchFamily="50" charset="-128"/>
              </a:defRPr>
            </a:lvl1pPr>
          </a:lstStyle>
          <a:p>
            <a:pPr>
              <a:defRPr/>
            </a:pPr>
            <a:fld id="{8E453F1E-DF2C-4D63-BBA3-673B81EB7C8E}" type="slidenum">
              <a:rPr lang="ja-JP" altLang="en-US" smtClean="0"/>
              <a:pPr>
                <a:defRPr/>
              </a:pPr>
              <a:t>‹#›</a:t>
            </a:fld>
            <a:endParaRPr lang="ja-JP" altLang="en-US" dirty="0"/>
          </a:p>
        </p:txBody>
      </p:sp>
      <p:sp>
        <p:nvSpPr>
          <p:cNvPr id="9" name="日付プレースホルダー 3"/>
          <p:cNvSpPr>
            <a:spLocks noGrp="1"/>
          </p:cNvSpPr>
          <p:nvPr>
            <p:ph type="dt" sz="half" idx="2"/>
          </p:nvPr>
        </p:nvSpPr>
        <p:spPr>
          <a:xfrm>
            <a:off x="557412" y="6356350"/>
            <a:ext cx="2133600" cy="365125"/>
          </a:xfrm>
          <a:prstGeom prst="rect">
            <a:avLst/>
          </a:prstGeom>
        </p:spPr>
        <p:txBody>
          <a:bodyPr/>
          <a:lstStyle>
            <a:lvl1pPr eaLnBrk="0" fontAlgn="base" hangingPunct="0">
              <a:spcBef>
                <a:spcPct val="0"/>
              </a:spcBef>
              <a:spcAft>
                <a:spcPct val="0"/>
              </a:spcAft>
              <a:defRPr sz="1200" b="0">
                <a:latin typeface="游ゴシック" panose="020B0400000000000000" pitchFamily="50" charset="-128"/>
                <a:ea typeface="游ゴシック" panose="020B0400000000000000" pitchFamily="50" charset="-128"/>
              </a:defRPr>
            </a:lvl1pPr>
          </a:lstStyle>
          <a:p>
            <a:pPr>
              <a:defRPr/>
            </a:pPr>
            <a:fld id="{04DBA246-BB1A-4B16-A7CA-6E19FE493651}" type="datetime1">
              <a:rPr lang="ja-JP" altLang="en-US" smtClean="0"/>
              <a:t>2026/7/3</a:t>
            </a:fld>
            <a:endParaRPr lang="ja-JP" altLang="en-US" dirty="0"/>
          </a:p>
        </p:txBody>
      </p:sp>
    </p:spTree>
    <p:extLst>
      <p:ext uri="{BB962C8B-B14F-4D97-AF65-F5344CB8AC3E}">
        <p14:creationId xmlns:p14="http://schemas.microsoft.com/office/powerpoint/2010/main" val="3928509472"/>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hf hdr="0" ftr="0" dt="0"/>
  <p:txStyles>
    <p:titleStyle>
      <a:lvl1pPr algn="ctr" rtl="0" fontAlgn="base">
        <a:spcBef>
          <a:spcPct val="0"/>
        </a:spcBef>
        <a:spcAft>
          <a:spcPct val="0"/>
        </a:spcAft>
        <a:defRPr kumimoji="1" sz="3323">
          <a:solidFill>
            <a:schemeClr val="accent4">
              <a:lumMod val="50000"/>
            </a:schemeClr>
          </a:solidFill>
          <a:latin typeface="HG丸ｺﾞｼｯｸM-PRO" pitchFamily="50" charset="-128"/>
          <a:ea typeface="HG丸ｺﾞｼｯｸM-PRO" pitchFamily="50" charset="-128"/>
          <a:cs typeface="+mj-cs"/>
        </a:defRPr>
      </a:lvl1pPr>
      <a:lvl2pPr algn="ctr" rtl="0" fontAlgn="base">
        <a:spcBef>
          <a:spcPct val="0"/>
        </a:spcBef>
        <a:spcAft>
          <a:spcPct val="0"/>
        </a:spcAft>
        <a:defRPr kumimoji="1" sz="3323">
          <a:solidFill>
            <a:srgbClr val="B2B2B2"/>
          </a:solidFill>
          <a:latin typeface="Verdana" pitchFamily="34" charset="0"/>
          <a:ea typeface="ＭＳ Ｐゴシック" charset="-128"/>
        </a:defRPr>
      </a:lvl2pPr>
      <a:lvl3pPr algn="ctr" rtl="0" fontAlgn="base">
        <a:spcBef>
          <a:spcPct val="0"/>
        </a:spcBef>
        <a:spcAft>
          <a:spcPct val="0"/>
        </a:spcAft>
        <a:defRPr kumimoji="1" sz="3323">
          <a:solidFill>
            <a:srgbClr val="B2B2B2"/>
          </a:solidFill>
          <a:latin typeface="Verdana" pitchFamily="34" charset="0"/>
          <a:ea typeface="ＭＳ Ｐゴシック" charset="-128"/>
        </a:defRPr>
      </a:lvl3pPr>
      <a:lvl4pPr algn="ctr" rtl="0" fontAlgn="base">
        <a:spcBef>
          <a:spcPct val="0"/>
        </a:spcBef>
        <a:spcAft>
          <a:spcPct val="0"/>
        </a:spcAft>
        <a:defRPr kumimoji="1" sz="3323">
          <a:solidFill>
            <a:srgbClr val="B2B2B2"/>
          </a:solidFill>
          <a:latin typeface="Verdana" pitchFamily="34" charset="0"/>
          <a:ea typeface="ＭＳ Ｐゴシック" charset="-128"/>
        </a:defRPr>
      </a:lvl4pPr>
      <a:lvl5pPr algn="ctr" rtl="0" fontAlgn="base">
        <a:spcBef>
          <a:spcPct val="0"/>
        </a:spcBef>
        <a:spcAft>
          <a:spcPct val="0"/>
        </a:spcAft>
        <a:defRPr kumimoji="1" sz="3323">
          <a:solidFill>
            <a:srgbClr val="B2B2B2"/>
          </a:solidFill>
          <a:latin typeface="Verdana" pitchFamily="34" charset="0"/>
          <a:ea typeface="ＭＳ Ｐゴシック" charset="-128"/>
        </a:defRPr>
      </a:lvl5pPr>
      <a:lvl6pPr marL="422041" algn="ctr" rtl="0" fontAlgn="base">
        <a:spcBef>
          <a:spcPct val="0"/>
        </a:spcBef>
        <a:spcAft>
          <a:spcPct val="0"/>
        </a:spcAft>
        <a:defRPr kumimoji="1" sz="3323">
          <a:solidFill>
            <a:srgbClr val="B2B2B2"/>
          </a:solidFill>
          <a:latin typeface="Verdana" pitchFamily="34" charset="0"/>
          <a:ea typeface="ＭＳ Ｐゴシック" charset="-128"/>
        </a:defRPr>
      </a:lvl6pPr>
      <a:lvl7pPr marL="844083" algn="ctr" rtl="0" fontAlgn="base">
        <a:spcBef>
          <a:spcPct val="0"/>
        </a:spcBef>
        <a:spcAft>
          <a:spcPct val="0"/>
        </a:spcAft>
        <a:defRPr kumimoji="1" sz="3323">
          <a:solidFill>
            <a:srgbClr val="B2B2B2"/>
          </a:solidFill>
          <a:latin typeface="Verdana" pitchFamily="34" charset="0"/>
          <a:ea typeface="ＭＳ Ｐゴシック" charset="-128"/>
        </a:defRPr>
      </a:lvl7pPr>
      <a:lvl8pPr marL="1266124" algn="ctr" rtl="0" fontAlgn="base">
        <a:spcBef>
          <a:spcPct val="0"/>
        </a:spcBef>
        <a:spcAft>
          <a:spcPct val="0"/>
        </a:spcAft>
        <a:defRPr kumimoji="1" sz="3323">
          <a:solidFill>
            <a:srgbClr val="B2B2B2"/>
          </a:solidFill>
          <a:latin typeface="Verdana" pitchFamily="34" charset="0"/>
          <a:ea typeface="ＭＳ Ｐゴシック" charset="-128"/>
        </a:defRPr>
      </a:lvl8pPr>
      <a:lvl9pPr marL="1688165" algn="ctr" rtl="0" fontAlgn="base">
        <a:spcBef>
          <a:spcPct val="0"/>
        </a:spcBef>
        <a:spcAft>
          <a:spcPct val="0"/>
        </a:spcAft>
        <a:defRPr kumimoji="1" sz="3323">
          <a:solidFill>
            <a:srgbClr val="B2B2B2"/>
          </a:solidFill>
          <a:latin typeface="Verdana" pitchFamily="34" charset="0"/>
          <a:ea typeface="ＭＳ Ｐゴシック" charset="-128"/>
        </a:defRPr>
      </a:lvl9pPr>
    </p:titleStyle>
    <p:bodyStyle>
      <a:lvl1pPr marL="316531" indent="-316531" algn="l" rtl="0" fontAlgn="base">
        <a:spcBef>
          <a:spcPct val="20000"/>
        </a:spcBef>
        <a:spcAft>
          <a:spcPct val="0"/>
        </a:spcAft>
        <a:buClr>
          <a:schemeClr val="bg2"/>
        </a:buClr>
        <a:buSzPct val="80000"/>
        <a:buChar char="•"/>
        <a:defRPr kumimoji="1" sz="2954">
          <a:solidFill>
            <a:schemeClr val="accent4">
              <a:lumMod val="50000"/>
            </a:schemeClr>
          </a:solidFill>
          <a:latin typeface="HG丸ｺﾞｼｯｸM-PRO" pitchFamily="50" charset="-128"/>
          <a:ea typeface="HG丸ｺﾞｼｯｸM-PRO" pitchFamily="50" charset="-128"/>
          <a:cs typeface="+mn-cs"/>
        </a:defRPr>
      </a:lvl1pPr>
      <a:lvl2pPr marL="685817" indent="-263776" algn="l" rtl="0" fontAlgn="base">
        <a:spcBef>
          <a:spcPct val="20000"/>
        </a:spcBef>
        <a:spcAft>
          <a:spcPct val="0"/>
        </a:spcAft>
        <a:buClr>
          <a:schemeClr val="bg2"/>
        </a:buClr>
        <a:buSzPct val="80000"/>
        <a:buChar char="•"/>
        <a:defRPr kumimoji="1" sz="2585">
          <a:solidFill>
            <a:schemeClr val="accent4">
              <a:lumMod val="50000"/>
            </a:schemeClr>
          </a:solidFill>
          <a:latin typeface="HG丸ｺﾞｼｯｸM-PRO" pitchFamily="50" charset="-128"/>
          <a:ea typeface="HG丸ｺﾞｼｯｸM-PRO" pitchFamily="50" charset="-128"/>
        </a:defRPr>
      </a:lvl2pPr>
      <a:lvl3pPr marL="1055103" indent="-211021" algn="l" rtl="0" fontAlgn="base">
        <a:spcBef>
          <a:spcPct val="20000"/>
        </a:spcBef>
        <a:spcAft>
          <a:spcPct val="0"/>
        </a:spcAft>
        <a:buClr>
          <a:schemeClr val="bg2"/>
        </a:buClr>
        <a:buSzPct val="80000"/>
        <a:buChar char="•"/>
        <a:defRPr kumimoji="1" sz="2215">
          <a:solidFill>
            <a:schemeClr val="accent4">
              <a:lumMod val="50000"/>
            </a:schemeClr>
          </a:solidFill>
          <a:latin typeface="HG丸ｺﾞｼｯｸM-PRO" pitchFamily="50" charset="-128"/>
          <a:ea typeface="HG丸ｺﾞｼｯｸM-PRO" pitchFamily="50" charset="-128"/>
        </a:defRPr>
      </a:lvl3pPr>
      <a:lvl4pPr marL="1477145" indent="-211021" algn="l" rtl="0" fontAlgn="base">
        <a:spcBef>
          <a:spcPct val="20000"/>
        </a:spcBef>
        <a:spcAft>
          <a:spcPct val="0"/>
        </a:spcAft>
        <a:buClr>
          <a:schemeClr val="bg2"/>
        </a:buClr>
        <a:buSzPct val="80000"/>
        <a:buChar char="•"/>
        <a:defRPr kumimoji="1" sz="1846">
          <a:solidFill>
            <a:schemeClr val="accent4">
              <a:lumMod val="50000"/>
            </a:schemeClr>
          </a:solidFill>
          <a:latin typeface="HG丸ｺﾞｼｯｸM-PRO" pitchFamily="50" charset="-128"/>
          <a:ea typeface="HG丸ｺﾞｼｯｸM-PRO" pitchFamily="50" charset="-128"/>
        </a:defRPr>
      </a:lvl4pPr>
      <a:lvl5pPr marL="1899186" indent="-211021" algn="l" rtl="0" fontAlgn="base">
        <a:spcBef>
          <a:spcPct val="20000"/>
        </a:spcBef>
        <a:spcAft>
          <a:spcPct val="0"/>
        </a:spcAft>
        <a:buClr>
          <a:schemeClr val="bg2"/>
        </a:buClr>
        <a:buSzPct val="80000"/>
        <a:buChar char="•"/>
        <a:defRPr kumimoji="1" sz="1846">
          <a:solidFill>
            <a:schemeClr val="accent4">
              <a:lumMod val="50000"/>
            </a:schemeClr>
          </a:solidFill>
          <a:latin typeface="HG丸ｺﾞｼｯｸM-PRO" pitchFamily="50" charset="-128"/>
          <a:ea typeface="HG丸ｺﾞｼｯｸM-PRO" pitchFamily="50" charset="-128"/>
        </a:defRPr>
      </a:lvl5pPr>
      <a:lvl6pPr marL="2321227" indent="-211021" algn="l" rtl="0" fontAlgn="base">
        <a:spcBef>
          <a:spcPct val="20000"/>
        </a:spcBef>
        <a:spcAft>
          <a:spcPct val="0"/>
        </a:spcAft>
        <a:buClr>
          <a:schemeClr val="bg2"/>
        </a:buClr>
        <a:buSzPct val="80000"/>
        <a:buChar char="•"/>
        <a:defRPr kumimoji="1" sz="1846">
          <a:solidFill>
            <a:srgbClr val="B2B2B2"/>
          </a:solidFill>
          <a:latin typeface="+mn-lt"/>
          <a:ea typeface="+mn-ea"/>
        </a:defRPr>
      </a:lvl6pPr>
      <a:lvl7pPr marL="2743269" indent="-211021" algn="l" rtl="0" fontAlgn="base">
        <a:spcBef>
          <a:spcPct val="20000"/>
        </a:spcBef>
        <a:spcAft>
          <a:spcPct val="0"/>
        </a:spcAft>
        <a:buClr>
          <a:schemeClr val="bg2"/>
        </a:buClr>
        <a:buSzPct val="80000"/>
        <a:buChar char="•"/>
        <a:defRPr kumimoji="1" sz="1846">
          <a:solidFill>
            <a:srgbClr val="B2B2B2"/>
          </a:solidFill>
          <a:latin typeface="+mn-lt"/>
          <a:ea typeface="+mn-ea"/>
        </a:defRPr>
      </a:lvl7pPr>
      <a:lvl8pPr marL="3165310" indent="-211021" algn="l" rtl="0" fontAlgn="base">
        <a:spcBef>
          <a:spcPct val="20000"/>
        </a:spcBef>
        <a:spcAft>
          <a:spcPct val="0"/>
        </a:spcAft>
        <a:buClr>
          <a:schemeClr val="bg2"/>
        </a:buClr>
        <a:buSzPct val="80000"/>
        <a:buChar char="•"/>
        <a:defRPr kumimoji="1" sz="1846">
          <a:solidFill>
            <a:srgbClr val="B2B2B2"/>
          </a:solidFill>
          <a:latin typeface="+mn-lt"/>
          <a:ea typeface="+mn-ea"/>
        </a:defRPr>
      </a:lvl8pPr>
      <a:lvl9pPr marL="3587351" indent="-211021" algn="l" rtl="0" fontAlgn="base">
        <a:spcBef>
          <a:spcPct val="20000"/>
        </a:spcBef>
        <a:spcAft>
          <a:spcPct val="0"/>
        </a:spcAft>
        <a:buClr>
          <a:schemeClr val="bg2"/>
        </a:buClr>
        <a:buSzPct val="80000"/>
        <a:buChar char="•"/>
        <a:defRPr kumimoji="1" sz="1846">
          <a:solidFill>
            <a:srgbClr val="B2B2B2"/>
          </a:solidFill>
          <a:latin typeface="+mn-lt"/>
          <a:ea typeface="+mn-ea"/>
        </a:defRPr>
      </a:lvl9pPr>
    </p:bodyStyle>
    <p:otherStyle>
      <a:defPPr>
        <a:defRPr lang="ja-JP"/>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9769B642-DA2B-42AA-BE73-4E9577F8E950}" type="datetime1">
              <a:rPr lang="ja-JP" altLang="en-US" smtClean="0">
                <a:solidFill>
                  <a:prstClr val="black">
                    <a:tint val="75000"/>
                  </a:prstClr>
                </a:solidFill>
              </a:rPr>
              <a:t>2026/7/3</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1DCABFC5-B5F2-44A6-809E-0B3F2C53734E}" type="slidenum">
              <a:rPr lang="ja-JP" altLang="en-US" smtClean="0">
                <a:solidFill>
                  <a:prstClr val="black">
                    <a:tint val="75000"/>
                  </a:prstClr>
                </a:solidFill>
              </a:rPr>
              <a:pPr defTabSz="457200"/>
              <a:t>‹#›</a:t>
            </a:fld>
            <a:endParaRPr lang="ja-JP" altLang="en-US">
              <a:solidFill>
                <a:prstClr val="black">
                  <a:tint val="75000"/>
                </a:prstClr>
              </a:solidFill>
            </a:endParaRPr>
          </a:p>
        </p:txBody>
      </p:sp>
    </p:spTree>
    <p:extLst>
      <p:ext uri="{BB962C8B-B14F-4D97-AF65-F5344CB8AC3E}">
        <p14:creationId xmlns:p14="http://schemas.microsoft.com/office/powerpoint/2010/main" val="3166770560"/>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8675"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defRPr>
            </a:lvl1pPr>
          </a:lstStyle>
          <a:p>
            <a:pPr>
              <a:defRPr/>
            </a:pPr>
            <a:fld id="{128181D2-BD89-4E9A-A8D3-DF8E8E63E86C}" type="datetime1">
              <a:rPr lang="ja-JP" altLang="en-US" smtClean="0"/>
              <a:t>2026/7/3</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defRPr>
            </a:lvl1pPr>
          </a:lstStyle>
          <a:p>
            <a:pPr>
              <a:defRPr/>
            </a:pPr>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a:solidFill>
                  <a:prstClr val="black">
                    <a:tint val="75000"/>
                  </a:prstClr>
                </a:solidFill>
                <a:latin typeface="Calibri"/>
              </a:defRPr>
            </a:lvl1pPr>
          </a:lstStyle>
          <a:p>
            <a:pPr>
              <a:defRPr/>
            </a:pPr>
            <a:fld id="{C6047580-8B11-465F-8C55-D6AACA1DD7BF}" type="slidenum">
              <a:rPr lang="ja-JP" altLang="en-US"/>
              <a:pPr>
                <a:defRPr/>
              </a:pPr>
              <a:t>‹#›</a:t>
            </a:fld>
            <a:endParaRPr lang="ja-JP" altLang="en-US"/>
          </a:p>
        </p:txBody>
      </p:sp>
    </p:spTree>
    <p:extLst>
      <p:ext uri="{BB962C8B-B14F-4D97-AF65-F5344CB8AC3E}">
        <p14:creationId xmlns:p14="http://schemas.microsoft.com/office/powerpoint/2010/main" val="1992560207"/>
      </p:ext>
    </p:extLst>
  </p:cSld>
  <p:clrMap bg1="lt1" tx1="dk1" bg2="lt2" tx2="dk2" accent1="accent1" accent2="accent2" accent3="accent3" accent4="accent4" accent5="accent5" accent6="accent6" hlink="hlink" folHlink="folHlink"/>
  <p:sldLayoutIdLst>
    <p:sldLayoutId id="2147484205" r:id="rId1"/>
    <p:sldLayoutId id="2147484206" r:id="rId2"/>
    <p:sldLayoutId id="2147484207" r:id="rId3"/>
    <p:sldLayoutId id="2147484208" r:id="rId4"/>
    <p:sldLayoutId id="2147484209" r:id="rId5"/>
    <p:sldLayoutId id="2147484210" r:id="rId6"/>
    <p:sldLayoutId id="2147484211" r:id="rId7"/>
    <p:sldLayoutId id="2147484212" r:id="rId8"/>
    <p:sldLayoutId id="2147484213" r:id="rId9"/>
    <p:sldLayoutId id="2147484214" r:id="rId10"/>
    <p:sldLayoutId id="2147484215" r:id="rId11"/>
    <p:sldLayoutId id="2147484244" r:id="rId12"/>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27651" name="テキスト プレースホルダー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108" b="0">
                <a:solidFill>
                  <a:prstClr val="black">
                    <a:tint val="75000"/>
                  </a:prstClr>
                </a:solidFill>
                <a:latin typeface="Calibri"/>
              </a:defRPr>
            </a:lvl1pPr>
          </a:lstStyle>
          <a:p>
            <a:pPr>
              <a:defRPr/>
            </a:pPr>
            <a:fld id="{A3D8CDA2-9308-4365-8AD6-6BD954754C0B}" type="datetime1">
              <a:rPr lang="ja-JP" altLang="en-US" smtClean="0"/>
              <a:t>2026/7/3</a:t>
            </a:fld>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108" b="0">
                <a:solidFill>
                  <a:prstClr val="black">
                    <a:tint val="75000"/>
                  </a:prstClr>
                </a:solidFill>
                <a:latin typeface="Calibri"/>
              </a:defRPr>
            </a:lvl1pPr>
          </a:lstStyle>
          <a:p>
            <a:pPr>
              <a:defRPr/>
            </a:pPr>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108" b="0">
                <a:solidFill>
                  <a:prstClr val="black">
                    <a:tint val="75000"/>
                  </a:prstClr>
                </a:solidFill>
                <a:latin typeface="Calibri"/>
              </a:defRPr>
            </a:lvl1pPr>
          </a:lstStyle>
          <a:p>
            <a:pPr>
              <a:defRPr/>
            </a:pPr>
            <a:fld id="{BDA24FBA-07EE-4EC4-9111-25E21418C16B}" type="slidenum">
              <a:rPr lang="ja-JP" altLang="en-US"/>
              <a:pPr>
                <a:defRPr/>
              </a:pPr>
              <a:t>‹#›</a:t>
            </a:fld>
            <a:endParaRPr lang="ja-JP" altLang="en-US"/>
          </a:p>
        </p:txBody>
      </p:sp>
    </p:spTree>
    <p:extLst>
      <p:ext uri="{BB962C8B-B14F-4D97-AF65-F5344CB8AC3E}">
        <p14:creationId xmlns:p14="http://schemas.microsoft.com/office/powerpoint/2010/main" val="3446211915"/>
      </p:ext>
    </p:extLst>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Lst>
  <p:hf hdr="0" ftr="0" dt="0"/>
  <p:txStyles>
    <p:titleStyle>
      <a:lvl1pPr algn="ctr" rtl="0" eaLnBrk="0" fontAlgn="base" hangingPunct="0">
        <a:spcBef>
          <a:spcPct val="0"/>
        </a:spcBef>
        <a:spcAft>
          <a:spcPct val="0"/>
        </a:spcAft>
        <a:defRPr kumimoji="1" sz="4000" kern="1200">
          <a:solidFill>
            <a:schemeClr val="tx1"/>
          </a:solidFill>
          <a:latin typeface="+mj-lt"/>
          <a:ea typeface="+mj-ea"/>
          <a:cs typeface="+mj-cs"/>
        </a:defRPr>
      </a:lvl1pPr>
      <a:lvl2pPr algn="ctr" rtl="0" eaLnBrk="0" fontAlgn="base" hangingPunct="0">
        <a:spcBef>
          <a:spcPct val="0"/>
        </a:spcBef>
        <a:spcAft>
          <a:spcPct val="0"/>
        </a:spcAft>
        <a:defRPr kumimoji="1" sz="40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0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0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000">
          <a:solidFill>
            <a:schemeClr val="tx1"/>
          </a:solidFill>
          <a:latin typeface="Calibri" panose="020F0502020204030204" pitchFamily="34" charset="0"/>
          <a:ea typeface="ＭＳ Ｐゴシック" panose="020B0600070205080204" pitchFamily="50" charset="-128"/>
        </a:defRPr>
      </a:lvl5pPr>
      <a:lvl6pPr marL="422041" algn="ctr" rtl="0" fontAlgn="base">
        <a:spcBef>
          <a:spcPct val="0"/>
        </a:spcBef>
        <a:spcAft>
          <a:spcPct val="0"/>
        </a:spcAft>
        <a:defRPr kumimoji="1" sz="4062">
          <a:solidFill>
            <a:schemeClr val="tx1"/>
          </a:solidFill>
          <a:latin typeface="Calibri" panose="020F0502020204030204" pitchFamily="34" charset="0"/>
          <a:ea typeface="ＭＳ Ｐゴシック" panose="020B0600070205080204" pitchFamily="50" charset="-128"/>
        </a:defRPr>
      </a:lvl6pPr>
      <a:lvl7pPr marL="844083" algn="ctr" rtl="0" fontAlgn="base">
        <a:spcBef>
          <a:spcPct val="0"/>
        </a:spcBef>
        <a:spcAft>
          <a:spcPct val="0"/>
        </a:spcAft>
        <a:defRPr kumimoji="1" sz="4062">
          <a:solidFill>
            <a:schemeClr val="tx1"/>
          </a:solidFill>
          <a:latin typeface="Calibri" panose="020F0502020204030204" pitchFamily="34" charset="0"/>
          <a:ea typeface="ＭＳ Ｐゴシック" panose="020B0600070205080204" pitchFamily="50" charset="-128"/>
        </a:defRPr>
      </a:lvl7pPr>
      <a:lvl8pPr marL="1266124" algn="ctr" rtl="0" fontAlgn="base">
        <a:spcBef>
          <a:spcPct val="0"/>
        </a:spcBef>
        <a:spcAft>
          <a:spcPct val="0"/>
        </a:spcAft>
        <a:defRPr kumimoji="1" sz="4062">
          <a:solidFill>
            <a:schemeClr val="tx1"/>
          </a:solidFill>
          <a:latin typeface="Calibri" panose="020F0502020204030204" pitchFamily="34" charset="0"/>
          <a:ea typeface="ＭＳ Ｐゴシック" panose="020B0600070205080204" pitchFamily="50" charset="-128"/>
        </a:defRPr>
      </a:lvl8pPr>
      <a:lvl9pPr marL="1688165" algn="ctr" rtl="0" fontAlgn="base">
        <a:spcBef>
          <a:spcPct val="0"/>
        </a:spcBef>
        <a:spcAft>
          <a:spcPct val="0"/>
        </a:spcAft>
        <a:defRPr kumimoji="1" sz="4062">
          <a:solidFill>
            <a:schemeClr val="tx1"/>
          </a:solidFill>
          <a:latin typeface="Calibri" panose="020F0502020204030204" pitchFamily="34" charset="0"/>
          <a:ea typeface="ＭＳ Ｐゴシック" panose="020B0600070205080204" pitchFamily="50" charset="-128"/>
        </a:defRPr>
      </a:lvl9pPr>
    </p:titleStyle>
    <p:bodyStyle>
      <a:lvl1pPr marL="315913" indent="-315913" algn="l" rtl="0" eaLnBrk="0" fontAlgn="base" hangingPunct="0">
        <a:spcBef>
          <a:spcPct val="20000"/>
        </a:spcBef>
        <a:spcAft>
          <a:spcPct val="0"/>
        </a:spcAft>
        <a:buFont typeface="Arial" panose="020B0604020202020204" pitchFamily="34" charset="0"/>
        <a:buChar char="•"/>
        <a:defRPr kumimoji="1" sz="2900" kern="1200">
          <a:solidFill>
            <a:schemeClr val="tx1"/>
          </a:solidFill>
          <a:latin typeface="+mn-lt"/>
          <a:ea typeface="+mn-ea"/>
          <a:cs typeface="+mn-cs"/>
        </a:defRPr>
      </a:lvl1pPr>
      <a:lvl2pPr marL="685800" indent="-263525" algn="l" rtl="0" eaLnBrk="0" fontAlgn="base" hangingPunct="0">
        <a:spcBef>
          <a:spcPct val="20000"/>
        </a:spcBef>
        <a:spcAft>
          <a:spcPct val="0"/>
        </a:spcAft>
        <a:buFont typeface="Arial" panose="020B0604020202020204" pitchFamily="34" charset="0"/>
        <a:buChar char="–"/>
        <a:defRPr kumimoji="1" sz="2500" kern="1200">
          <a:solidFill>
            <a:schemeClr val="tx1"/>
          </a:solidFill>
          <a:latin typeface="+mn-lt"/>
          <a:ea typeface="+mn-ea"/>
          <a:cs typeface="+mn-cs"/>
        </a:defRPr>
      </a:lvl2pPr>
      <a:lvl3pPr marL="1054100" indent="-209550" algn="l" rtl="0" eaLnBrk="0" fontAlgn="base" hangingPunct="0">
        <a:spcBef>
          <a:spcPct val="2000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476375" indent="-209550" algn="l" rtl="0" eaLnBrk="0" fontAlgn="base" hangingPunct="0">
        <a:spcBef>
          <a:spcPct val="20000"/>
        </a:spcBef>
        <a:spcAft>
          <a:spcPct val="0"/>
        </a:spcAft>
        <a:buFont typeface="Arial" panose="020B0604020202020204" pitchFamily="34" charset="0"/>
        <a:buChar char="–"/>
        <a:defRPr kumimoji="1" kern="1200">
          <a:solidFill>
            <a:schemeClr val="tx1"/>
          </a:solidFill>
          <a:latin typeface="+mn-lt"/>
          <a:ea typeface="+mn-ea"/>
          <a:cs typeface="+mn-cs"/>
        </a:defRPr>
      </a:lvl4pPr>
      <a:lvl5pPr marL="1898650" indent="-209550" algn="l" rtl="0" eaLnBrk="0" fontAlgn="base" hangingPunct="0">
        <a:spcBef>
          <a:spcPct val="20000"/>
        </a:spcBef>
        <a:spcAft>
          <a:spcPct val="0"/>
        </a:spcAft>
        <a:buFont typeface="Arial" panose="020B0604020202020204" pitchFamily="34" charset="0"/>
        <a:buChar char="»"/>
        <a:defRPr kumimoji="1" kern="1200">
          <a:solidFill>
            <a:schemeClr val="tx1"/>
          </a:solidFill>
          <a:latin typeface="+mn-lt"/>
          <a:ea typeface="+mn-ea"/>
          <a:cs typeface="+mn-cs"/>
        </a:defRPr>
      </a:lvl5pPr>
      <a:lvl6pPr marL="2321227" indent="-211021" algn="l" defTabSz="844083" rtl="0" eaLnBrk="1" latinLnBrk="0" hangingPunct="1">
        <a:spcBef>
          <a:spcPct val="20000"/>
        </a:spcBef>
        <a:buFont typeface="Arial" panose="020B0604020202020204" pitchFamily="34" charset="0"/>
        <a:buChar char="•"/>
        <a:defRPr kumimoji="1" sz="1846" kern="1200">
          <a:solidFill>
            <a:schemeClr val="tx1"/>
          </a:solidFill>
          <a:latin typeface="+mn-lt"/>
          <a:ea typeface="+mn-ea"/>
          <a:cs typeface="+mn-cs"/>
        </a:defRPr>
      </a:lvl6pPr>
      <a:lvl7pPr marL="2743269" indent="-211021" algn="l" defTabSz="844083" rtl="0" eaLnBrk="1" latinLnBrk="0" hangingPunct="1">
        <a:spcBef>
          <a:spcPct val="20000"/>
        </a:spcBef>
        <a:buFont typeface="Arial" panose="020B0604020202020204" pitchFamily="34" charset="0"/>
        <a:buChar char="•"/>
        <a:defRPr kumimoji="1" sz="1846" kern="1200">
          <a:solidFill>
            <a:schemeClr val="tx1"/>
          </a:solidFill>
          <a:latin typeface="+mn-lt"/>
          <a:ea typeface="+mn-ea"/>
          <a:cs typeface="+mn-cs"/>
        </a:defRPr>
      </a:lvl7pPr>
      <a:lvl8pPr marL="3165310" indent="-211021" algn="l" defTabSz="844083" rtl="0" eaLnBrk="1" latinLnBrk="0" hangingPunct="1">
        <a:spcBef>
          <a:spcPct val="20000"/>
        </a:spcBef>
        <a:buFont typeface="Arial" panose="020B0604020202020204" pitchFamily="34" charset="0"/>
        <a:buChar char="•"/>
        <a:defRPr kumimoji="1" sz="1846" kern="1200">
          <a:solidFill>
            <a:schemeClr val="tx1"/>
          </a:solidFill>
          <a:latin typeface="+mn-lt"/>
          <a:ea typeface="+mn-ea"/>
          <a:cs typeface="+mn-cs"/>
        </a:defRPr>
      </a:lvl8pPr>
      <a:lvl9pPr marL="3587351" indent="-211021" algn="l" defTabSz="844083" rtl="0" eaLnBrk="1" latinLnBrk="0" hangingPunct="1">
        <a:spcBef>
          <a:spcPct val="20000"/>
        </a:spcBef>
        <a:buFont typeface="Arial" panose="020B0604020202020204" pitchFamily="34" charset="0"/>
        <a:buChar char="•"/>
        <a:defRPr kumimoji="1" sz="1846" kern="1200">
          <a:solidFill>
            <a:schemeClr val="tx1"/>
          </a:solidFill>
          <a:latin typeface="+mn-lt"/>
          <a:ea typeface="+mn-ea"/>
          <a:cs typeface="+mn-cs"/>
        </a:defRPr>
      </a:lvl9pPr>
    </p:bodyStyle>
    <p:otherStyle>
      <a:defPPr>
        <a:defRPr lang="ja-JP"/>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5603"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defRPr>
            </a:lvl1pPr>
          </a:lstStyle>
          <a:p>
            <a:pPr>
              <a:defRPr/>
            </a:pPr>
            <a:fld id="{D94E71DC-B7C6-4FD6-9182-D456E576A00F}" type="datetime1">
              <a:rPr lang="ja-JP" altLang="en-US" smtClean="0"/>
              <a:t>2026/7/3</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defRPr>
            </a:lvl1pPr>
          </a:lstStyle>
          <a:p>
            <a:pPr>
              <a:defRPr/>
            </a:pPr>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anose="020F0502020204030204" pitchFamily="34" charset="0"/>
              </a:defRPr>
            </a:lvl1pPr>
          </a:lstStyle>
          <a:p>
            <a:pPr fontAlgn="base">
              <a:spcBef>
                <a:spcPct val="0"/>
              </a:spcBef>
              <a:spcAft>
                <a:spcPct val="0"/>
              </a:spcAft>
              <a:defRPr/>
            </a:pPr>
            <a:fld id="{9B4ACD16-6459-41FC-8889-EDFE0CF0D866}" type="slidenum">
              <a:rPr lang="ja-JP" altLang="en-US"/>
              <a:pPr fontAlgn="base">
                <a:spcBef>
                  <a:spcPct val="0"/>
                </a:spcBef>
                <a:spcAft>
                  <a:spcPct val="0"/>
                </a:spcAft>
                <a:defRPr/>
              </a:pPr>
              <a:t>‹#›</a:t>
            </a:fld>
            <a:endParaRPr lang="ja-JP" altLang="en-US"/>
          </a:p>
        </p:txBody>
      </p:sp>
    </p:spTree>
    <p:extLst>
      <p:ext uri="{BB962C8B-B14F-4D97-AF65-F5344CB8AC3E}">
        <p14:creationId xmlns:p14="http://schemas.microsoft.com/office/powerpoint/2010/main" val="924036779"/>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14.emf"/></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openxmlformats.org/officeDocument/2006/relationships/image" Target="../media/image30.png"/><Relationship Id="rId7" Type="http://schemas.openxmlformats.org/officeDocument/2006/relationships/image" Target="../media/image34.png"/><Relationship Id="rId12" Type="http://schemas.microsoft.com/office/2007/relationships/hdphoto" Target="../media/hdphoto2.wdp"/><Relationship Id="rId17" Type="http://schemas.openxmlformats.org/officeDocument/2006/relationships/image" Target="../media/image40.png"/><Relationship Id="rId2" Type="http://schemas.openxmlformats.org/officeDocument/2006/relationships/notesSlide" Target="../notesSlides/notesSlide9.xml"/><Relationship Id="rId16" Type="http://schemas.microsoft.com/office/2007/relationships/hdphoto" Target="../media/hdphoto4.wdp"/><Relationship Id="rId1" Type="http://schemas.openxmlformats.org/officeDocument/2006/relationships/slideLayout" Target="../slideLayouts/slideLayout34.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png"/><Relationship Id="rId15" Type="http://schemas.openxmlformats.org/officeDocument/2006/relationships/image" Target="../media/image39.png"/><Relationship Id="rId10" Type="http://schemas.openxmlformats.org/officeDocument/2006/relationships/image" Target="../media/image36.png"/><Relationship Id="rId4" Type="http://schemas.openxmlformats.org/officeDocument/2006/relationships/image" Target="../media/image31.png"/><Relationship Id="rId9" Type="http://schemas.microsoft.com/office/2007/relationships/hdphoto" Target="../media/hdphoto1.wdp"/><Relationship Id="rId14" Type="http://schemas.microsoft.com/office/2007/relationships/hdphoto" Target="../media/hdphoto3.wdp"/></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9.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4.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9.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56.jpg"/><Relationship Id="rId7" Type="http://schemas.openxmlformats.org/officeDocument/2006/relationships/image" Target="../media/image60.jp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WMF"/></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openxmlformats.org/officeDocument/2006/relationships/image" Target="../media/image66.png"/><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12.xml"/><Relationship Id="rId6" Type="http://schemas.openxmlformats.org/officeDocument/2006/relationships/image" Target="../media/image84.jpe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hyperlink" Target="mailto:soudan@city.yasu.lg.jp" TargetMode="External"/><Relationship Id="rId2" Type="http://schemas.openxmlformats.org/officeDocument/2006/relationships/image" Target="../media/image92.jpeg"/><Relationship Id="rId1" Type="http://schemas.openxmlformats.org/officeDocument/2006/relationships/slideLayout" Target="../slideLayouts/slideLayout13.xml"/><Relationship Id="rId4" Type="http://schemas.openxmlformats.org/officeDocument/2006/relationships/hyperlink" Target="http://www.city.yasu.lg.jp/"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4" name="タイトル 1"/>
          <p:cNvSpPr>
            <a:spLocks noGrp="1"/>
          </p:cNvSpPr>
          <p:nvPr>
            <p:ph type="title" idx="4294967295"/>
          </p:nvPr>
        </p:nvSpPr>
        <p:spPr>
          <a:xfrm>
            <a:off x="611560" y="1700808"/>
            <a:ext cx="8229600" cy="1143000"/>
          </a:xfrm>
        </p:spPr>
        <p:txBody>
          <a:bodyPr/>
          <a:lstStyle/>
          <a:p>
            <a:r>
              <a:rPr lang="ja-JP" altLang="en-US" sz="4800" dirty="0">
                <a:solidFill>
                  <a:srgbClr val="0070C0"/>
                </a:solidFill>
                <a:latin typeface="UD デジタル 教科書体 NK-B" panose="02020700000000000000" pitchFamily="18" charset="-128"/>
                <a:ea typeface="UD デジタル 教科書体 NK-B" panose="02020700000000000000" pitchFamily="18" charset="-128"/>
              </a:rPr>
              <a:t>令和</a:t>
            </a:r>
            <a:r>
              <a:rPr lang="en-US" altLang="ja-JP" sz="4800">
                <a:solidFill>
                  <a:srgbClr val="0070C0"/>
                </a:solidFill>
                <a:latin typeface="UD デジタル 教科書体 NK-B" panose="02020700000000000000" pitchFamily="18" charset="-128"/>
                <a:ea typeface="UD デジタル 教科書体 NK-B" panose="02020700000000000000" pitchFamily="18" charset="-128"/>
              </a:rPr>
              <a:t>8</a:t>
            </a:r>
            <a:r>
              <a:rPr lang="ja-JP" altLang="en-US" sz="4800">
                <a:solidFill>
                  <a:srgbClr val="0070C0"/>
                </a:solidFill>
                <a:latin typeface="UD デジタル 教科書体 NK-B" panose="02020700000000000000" pitchFamily="18" charset="-128"/>
                <a:ea typeface="UD デジタル 教科書体 NK-B" panose="02020700000000000000" pitchFamily="18" charset="-128"/>
              </a:rPr>
              <a:t>年度</a:t>
            </a:r>
            <a:br>
              <a:rPr lang="en-US" altLang="ja-JP" sz="4800" dirty="0">
                <a:solidFill>
                  <a:srgbClr val="0070C0"/>
                </a:solidFill>
                <a:latin typeface="UD デジタル 教科書体 NK-B" panose="02020700000000000000" pitchFamily="18" charset="-128"/>
                <a:ea typeface="UD デジタル 教科書体 NK-B" panose="02020700000000000000" pitchFamily="18" charset="-128"/>
              </a:rPr>
            </a:br>
            <a:r>
              <a:rPr lang="ja-JP" altLang="en-US" sz="4800" dirty="0">
                <a:solidFill>
                  <a:srgbClr val="0070C0"/>
                </a:solidFill>
                <a:latin typeface="UD デジタル 教科書体 NK-B" panose="02020700000000000000" pitchFamily="18" charset="-128"/>
                <a:ea typeface="UD デジタル 教科書体 NK-B" panose="02020700000000000000" pitchFamily="18" charset="-128"/>
              </a:rPr>
              <a:t>業務概要資料</a:t>
            </a:r>
            <a:br>
              <a:rPr lang="en-US" altLang="ja-JP" sz="4800" dirty="0">
                <a:solidFill>
                  <a:srgbClr val="0070C0"/>
                </a:solidFill>
                <a:latin typeface="UD デジタル 教科書体 NK-B" panose="02020700000000000000" pitchFamily="18" charset="-128"/>
                <a:ea typeface="UD デジタル 教科書体 NK-B" panose="02020700000000000000" pitchFamily="18" charset="-128"/>
              </a:rPr>
            </a:br>
            <a:r>
              <a:rPr lang="ja-JP" altLang="en-US" sz="4800" dirty="0">
                <a:solidFill>
                  <a:srgbClr val="0070C0"/>
                </a:solidFill>
                <a:latin typeface="UD デジタル 教科書体 NK-B" panose="02020700000000000000" pitchFamily="18" charset="-128"/>
                <a:ea typeface="UD デジタル 教科書体 NK-B" panose="02020700000000000000" pitchFamily="18" charset="-128"/>
              </a:rPr>
              <a:t>　　　　　　　　　　　</a:t>
            </a:r>
          </a:p>
        </p:txBody>
      </p:sp>
      <p:sp>
        <p:nvSpPr>
          <p:cNvPr id="184325" name="コンテンツ プレースホルダ 2"/>
          <p:cNvSpPr>
            <a:spLocks noGrp="1"/>
          </p:cNvSpPr>
          <p:nvPr>
            <p:ph idx="4294967295"/>
          </p:nvPr>
        </p:nvSpPr>
        <p:spPr>
          <a:xfrm>
            <a:off x="3844472" y="4873556"/>
            <a:ext cx="4890966" cy="1614329"/>
          </a:xfrm>
        </p:spPr>
        <p:txBody>
          <a:bodyPr/>
          <a:lstStyle/>
          <a:p>
            <a:pPr>
              <a:buFont typeface="Wingdings 2" pitchFamily="18" charset="2"/>
              <a:buNone/>
            </a:pPr>
            <a:r>
              <a:rPr lang="ja-JP" altLang="en-US" dirty="0">
                <a:latin typeface="UD デジタル 教科書体 NK-B" panose="02020700000000000000" pitchFamily="18" charset="-128"/>
                <a:ea typeface="UD デジタル 教科書体 NK-B" panose="02020700000000000000" pitchFamily="18" charset="-128"/>
              </a:rPr>
              <a:t>滋賀県野洲市</a:t>
            </a:r>
            <a:endParaRPr lang="en-US" altLang="ja-JP" dirty="0">
              <a:latin typeface="UD デジタル 教科書体 NK-B" panose="02020700000000000000" pitchFamily="18" charset="-128"/>
              <a:ea typeface="UD デジタル 教科書体 NK-B" panose="02020700000000000000" pitchFamily="18" charset="-128"/>
            </a:endParaRPr>
          </a:p>
          <a:p>
            <a:pPr>
              <a:buFont typeface="Wingdings 2" pitchFamily="18" charset="2"/>
              <a:buNone/>
            </a:pPr>
            <a:r>
              <a:rPr lang="ja-JP" altLang="en-US" dirty="0">
                <a:latin typeface="UD デジタル 教科書体 NK-B" panose="02020700000000000000" pitchFamily="18" charset="-128"/>
                <a:ea typeface="UD デジタル 教科書体 NK-B" panose="02020700000000000000" pitchFamily="18" charset="-128"/>
              </a:rPr>
              <a:t>健康福祉部市民生活相談課</a:t>
            </a:r>
            <a:endParaRPr lang="en-US" altLang="ja-JP" dirty="0">
              <a:latin typeface="UD デジタル 教科書体 NK-B" panose="02020700000000000000" pitchFamily="18" charset="-128"/>
              <a:ea typeface="UD デジタル 教科書体 NK-B" panose="02020700000000000000" pitchFamily="18" charset="-128"/>
            </a:endParaRPr>
          </a:p>
          <a:p>
            <a:pPr>
              <a:buFont typeface="Wingdings 2" pitchFamily="18" charset="2"/>
              <a:buNone/>
            </a:pPr>
            <a:r>
              <a:rPr lang="ja-JP" altLang="en-US" dirty="0">
                <a:latin typeface="UD デジタル 教科書体 NK-B" panose="02020700000000000000" pitchFamily="18" charset="-128"/>
                <a:ea typeface="UD デジタル 教科書体 NK-B" panose="02020700000000000000" pitchFamily="18" charset="-128"/>
              </a:rPr>
              <a:t>野洲市消費生活センター　</a:t>
            </a:r>
          </a:p>
          <a:p>
            <a:pPr algn="ctr">
              <a:buFont typeface="Wingdings 2" pitchFamily="18" charset="2"/>
              <a:buNone/>
            </a:pPr>
            <a:endParaRPr lang="en-US" altLang="ja-JP" dirty="0">
              <a:latin typeface="UD デジタル 教科書体 NK-B" panose="02020700000000000000" pitchFamily="18" charset="-128"/>
              <a:ea typeface="UD デジタル 教科書体 NK-B" panose="02020700000000000000" pitchFamily="18" charset="-128"/>
            </a:endParaRPr>
          </a:p>
          <a:p>
            <a:pPr algn="ctr">
              <a:buFont typeface="Wingdings 2" pitchFamily="18" charset="2"/>
              <a:buNone/>
            </a:pPr>
            <a:endParaRPr lang="ja-JP" altLang="en-US" dirty="0">
              <a:latin typeface="UD デジタル 教科書体 NK-B" panose="02020700000000000000" pitchFamily="18" charset="-128"/>
              <a:ea typeface="UD デジタル 教科書体 NK-B" panose="02020700000000000000" pitchFamily="18" charset="-128"/>
            </a:endParaRPr>
          </a:p>
        </p:txBody>
      </p:sp>
      <p:pic>
        <p:nvPicPr>
          <p:cNvPr id="6" name="図 5">
            <a:extLst>
              <a:ext uri="{FF2B5EF4-FFF2-40B4-BE49-F238E27FC236}">
                <a16:creationId xmlns:a16="http://schemas.microsoft.com/office/drawing/2014/main" id="{25C51A0B-191E-4ADB-92C9-BB40BB2B95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7" y="3548801"/>
            <a:ext cx="2697119" cy="3216782"/>
          </a:xfrm>
          <a:prstGeom prst="rect">
            <a:avLst/>
          </a:prstGeom>
        </p:spPr>
      </p:pic>
      <p:sp>
        <p:nvSpPr>
          <p:cNvPr id="5" name="スライド番号プレースホルダー 2"/>
          <p:cNvSpPr>
            <a:spLocks noGrp="1"/>
          </p:cNvSpPr>
          <p:nvPr>
            <p:ph type="sldNum" sz="quarter" idx="4294967295"/>
          </p:nvPr>
        </p:nvSpPr>
        <p:spPr>
          <a:xfrm>
            <a:off x="8100393" y="6487886"/>
            <a:ext cx="1043607" cy="370113"/>
          </a:xfrm>
          <a:prstGeom prst="rect">
            <a:avLst/>
          </a:prstGeom>
          <a:solidFill>
            <a:schemeClr val="bg1"/>
          </a:solidFill>
          <a:ln>
            <a:solidFill>
              <a:schemeClr val="bg1"/>
            </a:solidFill>
          </a:ln>
        </p:spPr>
        <p:txBody>
          <a:bodyPr/>
          <a:lstStyle/>
          <a:p>
            <a:pPr algn="r">
              <a:defRPr/>
            </a:pPr>
            <a:fld id="{7320BE37-A836-4231-89DA-0085381ADD54}" type="slidenum">
              <a:rPr lang="en-US" altLang="ja-JP" sz="1600" smtClean="0">
                <a:solidFill>
                  <a:schemeClr val="bg1">
                    <a:lumMod val="50000"/>
                  </a:schemeClr>
                </a:solidFill>
              </a:rPr>
              <a:pPr algn="r">
                <a:defRPr/>
              </a:pPr>
              <a:t>1</a:t>
            </a:fld>
            <a:r>
              <a:rPr lang="en-US" altLang="ja-JP" sz="1600" dirty="0">
                <a:solidFill>
                  <a:schemeClr val="bg1"/>
                </a:solidFill>
              </a:rPr>
              <a:t>5 </a:t>
            </a:r>
            <a:r>
              <a:rPr lang="en-US" altLang="ja-JP" sz="1600" dirty="0">
                <a:solidFill>
                  <a:schemeClr val="bg1">
                    <a:lumMod val="50000"/>
                  </a:schemeClr>
                </a:solidFill>
              </a:rPr>
              <a:t> </a:t>
            </a:r>
          </a:p>
        </p:txBody>
      </p:sp>
      <p:sp>
        <p:nvSpPr>
          <p:cNvPr id="2" name="正方形/長方形 1">
            <a:extLst>
              <a:ext uri="{FF2B5EF4-FFF2-40B4-BE49-F238E27FC236}">
                <a16:creationId xmlns:a16="http://schemas.microsoft.com/office/drawing/2014/main" id="{4518CFEF-2C2C-407F-945F-238A24F3CA22}"/>
              </a:ext>
            </a:extLst>
          </p:cNvPr>
          <p:cNvSpPr/>
          <p:nvPr/>
        </p:nvSpPr>
        <p:spPr>
          <a:xfrm>
            <a:off x="892629" y="6300191"/>
            <a:ext cx="3055916" cy="465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ja-JP" sz="1200" kern="100" dirty="0">
                <a:solidFill>
                  <a:schemeClr val="tx1"/>
                </a:solidFill>
                <a:effectLst/>
                <a:ea typeface="UD デジタル 教科書体 NK-B" panose="02020700000000000000" pitchFamily="18" charset="-128"/>
                <a:cs typeface="Times New Roman" panose="02020603050405020304" pitchFamily="18" charset="0"/>
              </a:rPr>
              <a:t>野洲市観光</a:t>
            </a:r>
            <a:r>
              <a:rPr lang="en-US" altLang="ja-JP" sz="1200" kern="100" dirty="0">
                <a:solidFill>
                  <a:schemeClr val="tx1"/>
                </a:solidFill>
                <a:effectLst/>
                <a:ea typeface="UD デジタル 教科書体 NK-B" panose="02020700000000000000" pitchFamily="18" charset="-128"/>
                <a:cs typeface="Times New Roman" panose="02020603050405020304" pitchFamily="18" charset="0"/>
              </a:rPr>
              <a:t>PR</a:t>
            </a:r>
            <a:r>
              <a:rPr lang="ja-JP" altLang="ja-JP" sz="1200" kern="100" dirty="0">
                <a:solidFill>
                  <a:schemeClr val="tx1"/>
                </a:solidFill>
                <a:effectLst/>
                <a:ea typeface="UD デジタル 教科書体 NK-B" panose="02020700000000000000" pitchFamily="18" charset="-128"/>
                <a:cs typeface="Times New Roman" panose="02020603050405020304" pitchFamily="18" charset="0"/>
              </a:rPr>
              <a:t>キャラクタードウタクくん</a:t>
            </a:r>
            <a:endParaRPr lang="en-US" altLang="ja-JP" sz="1200" kern="100" dirty="0">
              <a:solidFill>
                <a:schemeClr val="tx1"/>
              </a:solidFill>
              <a:effectLst/>
              <a:ea typeface="UD デジタル 教科書体 NK-B" panose="02020700000000000000" pitchFamily="18" charset="-128"/>
              <a:cs typeface="Times New Roman" panose="02020603050405020304" pitchFamily="18" charset="0"/>
            </a:endParaRPr>
          </a:p>
          <a:p>
            <a:pPr algn="ctr"/>
            <a:r>
              <a:rPr lang="ja-JP" altLang="en-US" sz="1200" kern="100" dirty="0">
                <a:solidFill>
                  <a:schemeClr val="tx1"/>
                </a:solidFill>
                <a:ea typeface="UD デジタル 教科書体 NK-B" panose="02020700000000000000" pitchFamily="18" charset="-128"/>
                <a:cs typeface="Times New Roman" panose="02020603050405020304" pitchFamily="18" charset="0"/>
              </a:rPr>
              <a:t>（</a:t>
            </a:r>
            <a:r>
              <a:rPr lang="zh-TW" altLang="en-US" sz="1200" kern="100" dirty="0">
                <a:solidFill>
                  <a:schemeClr val="tx1"/>
                </a:solidFill>
                <a:effectLst/>
                <a:ea typeface="UD デジタル 教科書体 NK-B" panose="02020700000000000000" pitchFamily="18" charset="-128"/>
                <a:cs typeface="Times New Roman" panose="02020603050405020304" pitchFamily="18" charset="0"/>
              </a:rPr>
              <a:t>提供　滋賀県野洲市観光物産協会</a:t>
            </a:r>
            <a:r>
              <a:rPr lang="ja-JP" altLang="ja-JP" sz="1200" kern="100" dirty="0">
                <a:solidFill>
                  <a:schemeClr val="tx1"/>
                </a:solidFill>
                <a:effectLst/>
                <a:ea typeface="UD デジタル 教科書体 NK-B" panose="02020700000000000000" pitchFamily="18" charset="-128"/>
                <a:cs typeface="Times New Roman" panose="02020603050405020304" pitchFamily="18" charset="0"/>
              </a:rPr>
              <a:t>）</a:t>
            </a:r>
            <a:endParaRPr kumimoji="1" lang="ja-JP" altLang="en-US" sz="1200" b="1" dirty="0">
              <a:solidFill>
                <a:schemeClr val="tx1"/>
              </a:solidFill>
            </a:endParaRPr>
          </a:p>
        </p:txBody>
      </p:sp>
      <p:sp>
        <p:nvSpPr>
          <p:cNvPr id="3" name="正方形/長方形 2">
            <a:extLst>
              <a:ext uri="{FF2B5EF4-FFF2-40B4-BE49-F238E27FC236}">
                <a16:creationId xmlns:a16="http://schemas.microsoft.com/office/drawing/2014/main" id="{320FBCCE-E1A5-42E6-BE87-20CCBB3E81C8}"/>
              </a:ext>
            </a:extLst>
          </p:cNvPr>
          <p:cNvSpPr/>
          <p:nvPr/>
        </p:nvSpPr>
        <p:spPr>
          <a:xfrm>
            <a:off x="4970834" y="4669277"/>
            <a:ext cx="933855" cy="291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UD デジタル 教科書体 NK-B" panose="02020700000000000000" pitchFamily="18" charset="-128"/>
                <a:ea typeface="UD デジタル 教科書体 NK-B" panose="02020700000000000000" pitchFamily="18" charset="-128"/>
              </a:rPr>
              <a:t>や 　す</a:t>
            </a:r>
          </a:p>
        </p:txBody>
      </p:sp>
    </p:spTree>
    <p:extLst>
      <p:ext uri="{BB962C8B-B14F-4D97-AF65-F5344CB8AC3E}">
        <p14:creationId xmlns:p14="http://schemas.microsoft.com/office/powerpoint/2010/main" val="722637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42875" y="71438"/>
            <a:ext cx="8858250" cy="428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0" dirty="0">
                <a:solidFill>
                  <a:srgbClr val="FFFF00"/>
                </a:solidFill>
              </a:rPr>
              <a:t>令和８年度 野洲市住居確保給付金事業について</a:t>
            </a:r>
          </a:p>
        </p:txBody>
      </p:sp>
      <p:sp>
        <p:nvSpPr>
          <p:cNvPr id="6" name="正方形/長方形 5"/>
          <p:cNvSpPr/>
          <p:nvPr/>
        </p:nvSpPr>
        <p:spPr>
          <a:xfrm>
            <a:off x="142875" y="703263"/>
            <a:ext cx="8858250" cy="915989"/>
          </a:xfrm>
          <a:prstGeom prst="rect">
            <a:avLst/>
          </a:prstGeom>
          <a:solidFill>
            <a:schemeClr val="accent6">
              <a:lumMod val="20000"/>
              <a:lumOff val="80000"/>
            </a:schemeClr>
          </a:solidFill>
          <a:ln w="76200" cmpd="dbl">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ts val="1400"/>
              </a:lnSpc>
              <a:spcBef>
                <a:spcPts val="0"/>
              </a:spcBef>
              <a:spcAft>
                <a:spcPts val="0"/>
              </a:spcAft>
              <a:defRPr/>
            </a:pPr>
            <a:r>
              <a:rPr lang="ja-JP" altLang="en-US" sz="1200" b="0" dirty="0">
                <a:solidFill>
                  <a:srgbClr val="000000"/>
                </a:solidFill>
                <a:latin typeface="ＭＳ Ｐゴシック" panose="020B0600070205080204" pitchFamily="50" charset="-128"/>
              </a:rPr>
              <a:t>○</a:t>
            </a:r>
            <a:r>
              <a:rPr lang="ja-JP" altLang="en-US" sz="1200" b="0" dirty="0">
                <a:solidFill>
                  <a:prstClr val="black"/>
                </a:solidFill>
                <a:latin typeface="ＭＳ Ｐゴシック" panose="020B0600070205080204" pitchFamily="50" charset="-128"/>
              </a:rPr>
              <a:t> </a:t>
            </a:r>
            <a:r>
              <a:rPr lang="ja-JP" altLang="en-US" sz="1200" b="0" dirty="0">
                <a:solidFill>
                  <a:prstClr val="black"/>
                </a:solidFill>
              </a:rPr>
              <a:t>離職者であって就労能力及び就労意欲のある人のうち</a:t>
            </a:r>
            <a:r>
              <a:rPr lang="ja-JP" altLang="en-US" sz="1200" dirty="0">
                <a:solidFill>
                  <a:prstClr val="black"/>
                </a:solidFill>
              </a:rPr>
              <a:t>、</a:t>
            </a:r>
            <a:r>
              <a:rPr lang="ja-JP" altLang="en-US" sz="1200" b="0" dirty="0">
                <a:solidFill>
                  <a:prstClr val="black"/>
                </a:solidFill>
              </a:rPr>
              <a:t>住宅を喪失している又は喪失するおそれのある人で</a:t>
            </a:r>
            <a:r>
              <a:rPr lang="ja-JP" altLang="en-US" sz="1200" b="0" spc="30" dirty="0">
                <a:solidFill>
                  <a:prstClr val="black"/>
                </a:solidFill>
              </a:rPr>
              <a:t>あって支</a:t>
            </a:r>
            <a:r>
              <a:rPr lang="ja-JP" altLang="en-US" sz="1200" b="0" dirty="0">
                <a:solidFill>
                  <a:prstClr val="black"/>
                </a:solidFill>
              </a:rPr>
              <a:t>給要件を満た</a:t>
            </a:r>
            <a:endParaRPr lang="en-US" altLang="ja-JP" sz="1200" b="0" dirty="0">
              <a:solidFill>
                <a:prstClr val="black"/>
              </a:solidFill>
            </a:endParaRPr>
          </a:p>
          <a:p>
            <a:pPr eaLnBrk="1" fontAlgn="auto" hangingPunct="1">
              <a:lnSpc>
                <a:spcPts val="1400"/>
              </a:lnSpc>
              <a:spcBef>
                <a:spcPts val="0"/>
              </a:spcBef>
              <a:spcAft>
                <a:spcPts val="0"/>
              </a:spcAft>
              <a:defRPr/>
            </a:pPr>
            <a:r>
              <a:rPr lang="ja-JP" altLang="en-US" sz="1200" b="0" dirty="0">
                <a:solidFill>
                  <a:prstClr val="black"/>
                </a:solidFill>
              </a:rPr>
              <a:t>　す人には家賃費用補助を支給すると</a:t>
            </a:r>
            <a:r>
              <a:rPr lang="ja-JP" altLang="en-US" sz="1200" b="0" spc="20" dirty="0">
                <a:solidFill>
                  <a:prstClr val="black"/>
                </a:solidFill>
              </a:rPr>
              <a:t>ともに、住宅</a:t>
            </a:r>
            <a:r>
              <a:rPr lang="ja-JP" altLang="en-US" sz="1200" b="0" dirty="0">
                <a:solidFill>
                  <a:prstClr val="black"/>
                </a:solidFill>
              </a:rPr>
              <a:t>及び就労機会の確保に</a:t>
            </a:r>
            <a:r>
              <a:rPr lang="ja-JP" altLang="en-US" sz="1200" b="0" spc="20" dirty="0">
                <a:solidFill>
                  <a:prstClr val="black"/>
                </a:solidFill>
              </a:rPr>
              <a:t>向けた支援を</a:t>
            </a:r>
            <a:r>
              <a:rPr lang="ja-JP" altLang="en-US" sz="1200" b="0" dirty="0">
                <a:solidFill>
                  <a:prstClr val="black"/>
                </a:solidFill>
              </a:rPr>
              <a:t>行います。</a:t>
            </a:r>
            <a:r>
              <a:rPr lang="ja-JP" altLang="en-US" sz="1200" dirty="0">
                <a:solidFill>
                  <a:prstClr val="black"/>
                </a:solidFill>
              </a:rPr>
              <a:t> </a:t>
            </a:r>
            <a:r>
              <a:rPr lang="ja-JP" altLang="en-US" sz="1200" b="0" dirty="0">
                <a:solidFill>
                  <a:prstClr val="black"/>
                </a:solidFill>
              </a:rPr>
              <a:t>また、収入が著しく減少し、家計改</a:t>
            </a:r>
            <a:endParaRPr lang="en-US" altLang="ja-JP" sz="1200" b="0" dirty="0">
              <a:solidFill>
                <a:prstClr val="black"/>
              </a:solidFill>
            </a:endParaRPr>
          </a:p>
          <a:p>
            <a:pPr eaLnBrk="1" fontAlgn="auto" hangingPunct="1">
              <a:lnSpc>
                <a:spcPts val="1400"/>
              </a:lnSpc>
              <a:spcBef>
                <a:spcPts val="0"/>
              </a:spcBef>
              <a:spcAft>
                <a:spcPts val="0"/>
              </a:spcAft>
              <a:defRPr/>
            </a:pPr>
            <a:r>
              <a:rPr lang="ja-JP" altLang="en-US" sz="1200" b="0" dirty="0">
                <a:solidFill>
                  <a:prstClr val="black"/>
                </a:solidFill>
              </a:rPr>
              <a:t>　善のため、転居により家賃負担等を軽減する必要がある</a:t>
            </a:r>
            <a:r>
              <a:rPr lang="ja-JP" altLang="en-US" sz="1200" b="0" spc="-30" dirty="0">
                <a:solidFill>
                  <a:prstClr val="black"/>
                </a:solidFill>
              </a:rPr>
              <a:t>人であって支給要件</a:t>
            </a:r>
            <a:r>
              <a:rPr lang="ja-JP" altLang="en-US" sz="1200" b="0" dirty="0">
                <a:solidFill>
                  <a:prstClr val="black"/>
                </a:solidFill>
              </a:rPr>
              <a:t>を満たす</a:t>
            </a:r>
            <a:r>
              <a:rPr lang="ja-JP" altLang="en-US" sz="1200" b="0" spc="-50" dirty="0">
                <a:solidFill>
                  <a:prstClr val="black"/>
                </a:solidFill>
              </a:rPr>
              <a:t>人には家賃の</a:t>
            </a:r>
            <a:r>
              <a:rPr lang="ja-JP" altLang="en-US" sz="1200" b="0" spc="30" dirty="0">
                <a:solidFill>
                  <a:prstClr val="black"/>
                </a:solidFill>
              </a:rPr>
              <a:t>低廉な</a:t>
            </a:r>
            <a:r>
              <a:rPr lang="ja-JP" altLang="en-US" sz="1200" b="0" dirty="0">
                <a:solidFill>
                  <a:prstClr val="black"/>
                </a:solidFill>
              </a:rPr>
              <a:t>住宅への</a:t>
            </a:r>
            <a:r>
              <a:rPr lang="ja-JP" altLang="en-US" sz="1200" b="0" spc="30" dirty="0">
                <a:solidFill>
                  <a:prstClr val="black"/>
                </a:solidFill>
              </a:rPr>
              <a:t>転居費用補助を</a:t>
            </a:r>
            <a:endParaRPr lang="en-US" altLang="ja-JP" sz="1200" b="0" spc="30" dirty="0">
              <a:solidFill>
                <a:prstClr val="black"/>
              </a:solidFill>
            </a:endParaRPr>
          </a:p>
          <a:p>
            <a:pPr eaLnBrk="1" fontAlgn="auto" hangingPunct="1">
              <a:lnSpc>
                <a:spcPts val="1400"/>
              </a:lnSpc>
              <a:spcBef>
                <a:spcPts val="0"/>
              </a:spcBef>
              <a:spcAft>
                <a:spcPts val="0"/>
              </a:spcAft>
              <a:defRPr/>
            </a:pPr>
            <a:r>
              <a:rPr lang="ja-JP" altLang="en-US" sz="1200" dirty="0">
                <a:solidFill>
                  <a:prstClr val="black"/>
                </a:solidFill>
              </a:rPr>
              <a:t>　</a:t>
            </a:r>
            <a:r>
              <a:rPr lang="ja-JP" altLang="en-US" sz="1200" b="0" dirty="0">
                <a:solidFill>
                  <a:prstClr val="black"/>
                </a:solidFill>
              </a:rPr>
              <a:t>支給するとともに、家計改善に向けた支援を行います。</a:t>
            </a:r>
            <a:endParaRPr lang="en-US" altLang="ja-JP" sz="1200" b="0" dirty="0">
              <a:solidFill>
                <a:prstClr val="black"/>
              </a:solidFill>
            </a:endParaRPr>
          </a:p>
        </p:txBody>
      </p:sp>
      <p:sp>
        <p:nvSpPr>
          <p:cNvPr id="8" name="角丸四角形 7"/>
          <p:cNvSpPr/>
          <p:nvPr/>
        </p:nvSpPr>
        <p:spPr>
          <a:xfrm>
            <a:off x="142875" y="545049"/>
            <a:ext cx="1162050" cy="22964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b="0" dirty="0">
                <a:solidFill>
                  <a:prstClr val="black"/>
                </a:solidFill>
              </a:rPr>
              <a:t>事業概要</a:t>
            </a:r>
          </a:p>
        </p:txBody>
      </p:sp>
      <p:sp>
        <p:nvSpPr>
          <p:cNvPr id="34" name="正方形/長方形 33"/>
          <p:cNvSpPr/>
          <p:nvPr/>
        </p:nvSpPr>
        <p:spPr>
          <a:xfrm>
            <a:off x="142875" y="5954218"/>
            <a:ext cx="8858250" cy="728329"/>
          </a:xfrm>
          <a:prstGeom prst="rect">
            <a:avLst/>
          </a:prstGeom>
          <a:solidFill>
            <a:srgbClr val="FDDCD7"/>
          </a:solidFill>
          <a:ln/>
        </p:spPr>
        <p:style>
          <a:lnRef idx="1">
            <a:schemeClr val="accent6"/>
          </a:lnRef>
          <a:fillRef idx="2">
            <a:schemeClr val="accent6"/>
          </a:fillRef>
          <a:effectRef idx="1">
            <a:schemeClr val="accent6"/>
          </a:effectRef>
          <a:fontRef idx="minor">
            <a:schemeClr val="dk1"/>
          </a:fontRef>
        </p:style>
        <p:txBody>
          <a:bodyPr anchor="ctr"/>
          <a:lstStyle/>
          <a:p>
            <a:pPr eaLnBrk="1" fontAlgn="auto" hangingPunct="1">
              <a:lnSpc>
                <a:spcPts val="1300"/>
              </a:lnSpc>
              <a:spcBef>
                <a:spcPts val="0"/>
              </a:spcBef>
              <a:spcAft>
                <a:spcPts val="0"/>
              </a:spcAft>
              <a:defRPr/>
            </a:pPr>
            <a:r>
              <a:rPr lang="ja-JP" altLang="en-US" sz="1200" b="0" dirty="0">
                <a:solidFill>
                  <a:prstClr val="black"/>
                </a:solidFill>
              </a:rPr>
              <a:t>○ 通常、受給後の職業相談や面接支援は、</a:t>
            </a:r>
            <a:r>
              <a:rPr lang="ja-JP" altLang="en-US" sz="1200" b="0" spc="10" dirty="0">
                <a:solidFill>
                  <a:prstClr val="black"/>
                </a:solidFill>
              </a:rPr>
              <a:t>ハローワークと市役所それぞれに出向いて対応する必要がありますが、やすワークを活用</a:t>
            </a:r>
            <a:endParaRPr lang="en-US" altLang="ja-JP" sz="1200" b="0" spc="10" dirty="0">
              <a:solidFill>
                <a:prstClr val="black"/>
              </a:solidFill>
            </a:endParaRPr>
          </a:p>
          <a:p>
            <a:pPr eaLnBrk="1" fontAlgn="auto" hangingPunct="1">
              <a:lnSpc>
                <a:spcPts val="1300"/>
              </a:lnSpc>
              <a:spcBef>
                <a:spcPts val="0"/>
              </a:spcBef>
              <a:spcAft>
                <a:spcPts val="0"/>
              </a:spcAft>
              <a:defRPr/>
            </a:pPr>
            <a:r>
              <a:rPr lang="ja-JP" altLang="en-US" sz="1200" b="0" dirty="0">
                <a:solidFill>
                  <a:prstClr val="black"/>
                </a:solidFill>
              </a:rPr>
              <a:t>　することで就労支援と生活支援をワンストップに提供することができ、効率的で効果的な支援が行えます。</a:t>
            </a:r>
            <a:endParaRPr lang="en-US" altLang="ja-JP" sz="1200" b="0" dirty="0">
              <a:solidFill>
                <a:prstClr val="black"/>
              </a:solidFill>
            </a:endParaRPr>
          </a:p>
          <a:p>
            <a:pPr eaLnBrk="1" fontAlgn="auto" hangingPunct="1">
              <a:lnSpc>
                <a:spcPts val="1300"/>
              </a:lnSpc>
              <a:spcBef>
                <a:spcPts val="0"/>
              </a:spcBef>
              <a:spcAft>
                <a:spcPts val="0"/>
              </a:spcAft>
              <a:defRPr/>
            </a:pPr>
            <a:r>
              <a:rPr lang="ja-JP" altLang="en-US" sz="1200" b="0" dirty="0">
                <a:solidFill>
                  <a:prstClr val="black"/>
                </a:solidFill>
              </a:rPr>
              <a:t>○</a:t>
            </a:r>
            <a:r>
              <a:rPr lang="ja-JP" altLang="en-US" sz="1200" b="0" spc="-30" dirty="0">
                <a:solidFill>
                  <a:prstClr val="black"/>
                </a:solidFill>
              </a:rPr>
              <a:t>家賃補助の支給期間は３か月ごとの更新で自立相談支援</a:t>
            </a:r>
            <a:r>
              <a:rPr lang="ja-JP" altLang="en-US" sz="1200" spc="-30" dirty="0">
                <a:solidFill>
                  <a:prstClr val="black"/>
                </a:solidFill>
              </a:rPr>
              <a:t>機関（野洲市市民生活相談課）</a:t>
            </a:r>
            <a:r>
              <a:rPr lang="ja-JP" altLang="en-US" sz="1200" b="0" spc="-30" dirty="0">
                <a:solidFill>
                  <a:prstClr val="black"/>
                </a:solidFill>
              </a:rPr>
              <a:t>が実施する就労支援を受けることで最長９か月</a:t>
            </a:r>
            <a:endParaRPr lang="en-US" altLang="ja-JP" sz="1200" b="0" spc="-30" dirty="0">
              <a:solidFill>
                <a:prstClr val="black"/>
              </a:solidFill>
            </a:endParaRPr>
          </a:p>
          <a:p>
            <a:pPr eaLnBrk="1" fontAlgn="auto" hangingPunct="1">
              <a:lnSpc>
                <a:spcPts val="1300"/>
              </a:lnSpc>
              <a:spcBef>
                <a:spcPts val="0"/>
              </a:spcBef>
              <a:spcAft>
                <a:spcPts val="0"/>
              </a:spcAft>
              <a:defRPr/>
            </a:pPr>
            <a:r>
              <a:rPr lang="ja-JP" altLang="en-US" sz="1200" spc="-30" dirty="0">
                <a:solidFill>
                  <a:prstClr val="black"/>
                </a:solidFill>
              </a:rPr>
              <a:t>　</a:t>
            </a:r>
            <a:r>
              <a:rPr lang="ja-JP" altLang="en-US" sz="1200" b="0" spc="-30" dirty="0">
                <a:solidFill>
                  <a:prstClr val="black"/>
                </a:solidFill>
              </a:rPr>
              <a:t>間に</a:t>
            </a:r>
            <a:r>
              <a:rPr lang="ja-JP" altLang="en-US" sz="1200" spc="-30" dirty="0">
                <a:solidFill>
                  <a:prstClr val="black"/>
                </a:solidFill>
              </a:rPr>
              <a:t>なる場合があります。</a:t>
            </a:r>
            <a:endParaRPr lang="en-US" altLang="ja-JP" sz="1200" b="0" spc="-30" dirty="0">
              <a:solidFill>
                <a:prstClr val="black"/>
              </a:solidFill>
            </a:endParaRPr>
          </a:p>
        </p:txBody>
      </p:sp>
      <p:sp>
        <p:nvSpPr>
          <p:cNvPr id="35" name="角丸四角形 34"/>
          <p:cNvSpPr/>
          <p:nvPr/>
        </p:nvSpPr>
        <p:spPr>
          <a:xfrm>
            <a:off x="142873" y="5698781"/>
            <a:ext cx="1731962" cy="25381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b="0" dirty="0">
                <a:solidFill>
                  <a:prstClr val="black"/>
                </a:solidFill>
              </a:rPr>
              <a:t>期待される効果</a:t>
            </a:r>
          </a:p>
        </p:txBody>
      </p:sp>
      <p:sp>
        <p:nvSpPr>
          <p:cNvPr id="109575" name="テキスト ボックス 17"/>
          <p:cNvSpPr txBox="1">
            <a:spLocks noChangeArrowheads="1"/>
          </p:cNvSpPr>
          <p:nvPr/>
        </p:nvSpPr>
        <p:spPr bwMode="auto">
          <a:xfrm>
            <a:off x="142874" y="1954212"/>
            <a:ext cx="7834314"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200" b="0" u="sng" dirty="0">
                <a:solidFill>
                  <a:srgbClr val="000000"/>
                </a:solidFill>
              </a:rPr>
              <a:t>☆家賃補助支給額</a:t>
            </a:r>
            <a:r>
              <a:rPr lang="ja-JP" altLang="en-US" sz="1200" b="0" dirty="0">
                <a:solidFill>
                  <a:srgbClr val="000000"/>
                </a:solidFill>
              </a:rPr>
              <a:t>　＝　基準額　＋　一月当たりの実際の家賃の額　－　世帯収入額</a:t>
            </a:r>
            <a:endParaRPr lang="en-US" altLang="ja-JP" sz="1200" b="0" dirty="0">
              <a:solidFill>
                <a:srgbClr val="000000"/>
              </a:solidFill>
            </a:endParaRPr>
          </a:p>
          <a:p>
            <a:pPr eaLnBrk="1" hangingPunct="1">
              <a:spcBef>
                <a:spcPct val="0"/>
              </a:spcBef>
              <a:buFontTx/>
              <a:buNone/>
            </a:pPr>
            <a:r>
              <a:rPr lang="ja-JP" altLang="en-US" sz="1200" b="0" dirty="0">
                <a:solidFill>
                  <a:srgbClr val="000000"/>
                </a:solidFill>
              </a:rPr>
              <a:t>　</a:t>
            </a:r>
            <a:r>
              <a:rPr lang="en-US" altLang="ja-JP" sz="1200" b="0" dirty="0">
                <a:solidFill>
                  <a:srgbClr val="000000"/>
                </a:solidFill>
              </a:rPr>
              <a:t>※</a:t>
            </a:r>
            <a:r>
              <a:rPr lang="ja-JP" altLang="en-US" sz="1200" b="0" dirty="0">
                <a:solidFill>
                  <a:srgbClr val="000000"/>
                </a:solidFill>
              </a:rPr>
              <a:t>支給額は生活保護の住宅扶助額が上限</a:t>
            </a:r>
            <a:endParaRPr lang="en-US" altLang="ja-JP" sz="1200" b="0" dirty="0">
              <a:solidFill>
                <a:srgbClr val="000000"/>
              </a:solidFill>
            </a:endParaRPr>
          </a:p>
          <a:p>
            <a:pPr eaLnBrk="1" hangingPunct="1">
              <a:spcBef>
                <a:spcPct val="0"/>
              </a:spcBef>
              <a:buFontTx/>
              <a:buNone/>
            </a:pPr>
            <a:r>
              <a:rPr lang="ja-JP" altLang="en-US" sz="1200" b="0" dirty="0">
                <a:solidFill>
                  <a:srgbClr val="000000"/>
                </a:solidFill>
              </a:rPr>
              <a:t>➢ 支給対象者：離職、廃業等後２年以内もしくは減収により経済困窮した者で、現在住居</a:t>
            </a:r>
            <a:endParaRPr lang="en-US" altLang="ja-JP" sz="1200" b="0" dirty="0">
              <a:solidFill>
                <a:srgbClr val="000000"/>
              </a:solidFill>
            </a:endParaRPr>
          </a:p>
          <a:p>
            <a:pPr eaLnBrk="1" hangingPunct="1">
              <a:spcBef>
                <a:spcPct val="0"/>
              </a:spcBef>
              <a:buFontTx/>
              <a:buNone/>
            </a:pPr>
            <a:r>
              <a:rPr lang="ja-JP" altLang="en-US" sz="1200" dirty="0">
                <a:solidFill>
                  <a:srgbClr val="000000"/>
                </a:solidFill>
              </a:rPr>
              <a:t>　　</a:t>
            </a:r>
            <a:r>
              <a:rPr lang="ja-JP" altLang="en-US" sz="1200" b="0" dirty="0">
                <a:solidFill>
                  <a:srgbClr val="000000"/>
                </a:solidFill>
              </a:rPr>
              <a:t>がない者、又は、住居を失うおそれのある者</a:t>
            </a:r>
          </a:p>
          <a:p>
            <a:pPr eaLnBrk="1" hangingPunct="1">
              <a:spcBef>
                <a:spcPct val="0"/>
              </a:spcBef>
              <a:buFontTx/>
              <a:buNone/>
            </a:pPr>
            <a:r>
              <a:rPr lang="ja-JP" altLang="en-US" sz="1200" b="0" dirty="0">
                <a:solidFill>
                  <a:srgbClr val="000000"/>
                </a:solidFill>
              </a:rPr>
              <a:t>➢ 支給要件：①収入要件：下表「収入基準額」以下</a:t>
            </a:r>
            <a:endParaRPr lang="en-US" altLang="ja-JP" sz="1200" b="0" dirty="0">
              <a:solidFill>
                <a:srgbClr val="000000"/>
              </a:solidFill>
            </a:endParaRPr>
          </a:p>
          <a:p>
            <a:pPr eaLnBrk="1" hangingPunct="1">
              <a:spcBef>
                <a:spcPct val="0"/>
              </a:spcBef>
              <a:buFontTx/>
              <a:buNone/>
            </a:pPr>
            <a:r>
              <a:rPr lang="ja-JP" altLang="en-US" sz="1200" b="0" dirty="0">
                <a:solidFill>
                  <a:srgbClr val="000000"/>
                </a:solidFill>
              </a:rPr>
              <a:t>　</a:t>
            </a:r>
            <a:r>
              <a:rPr lang="en-US" altLang="ja-JP" sz="1200" b="0" dirty="0">
                <a:solidFill>
                  <a:srgbClr val="000000"/>
                </a:solidFill>
              </a:rPr>
              <a:t>※</a:t>
            </a:r>
            <a:r>
              <a:rPr lang="ja-JP" altLang="en-US" sz="1200" b="0" dirty="0">
                <a:solidFill>
                  <a:srgbClr val="000000"/>
                </a:solidFill>
              </a:rPr>
              <a:t>基準</a:t>
            </a:r>
            <a:r>
              <a:rPr lang="ja-JP" altLang="en-US" sz="1200" b="0">
                <a:solidFill>
                  <a:srgbClr val="000000"/>
                </a:solidFill>
              </a:rPr>
              <a:t>額（（市町</a:t>
            </a:r>
            <a:r>
              <a:rPr lang="ja-JP" altLang="en-US" sz="1200" b="0" dirty="0">
                <a:solidFill>
                  <a:srgbClr val="000000"/>
                </a:solidFill>
              </a:rPr>
              <a:t>村民税均等割の非課税</a:t>
            </a:r>
            <a:r>
              <a:rPr lang="ja-JP" altLang="en-US" sz="1200" b="0">
                <a:solidFill>
                  <a:srgbClr val="000000"/>
                </a:solidFill>
              </a:rPr>
              <a:t>限度額</a:t>
            </a:r>
            <a:r>
              <a:rPr lang="ja-JP" altLang="en-US" sz="1200">
                <a:solidFill>
                  <a:srgbClr val="000000"/>
                </a:solidFill>
              </a:rPr>
              <a:t>＋給与所得控除額）</a:t>
            </a:r>
            <a:r>
              <a:rPr lang="ja-JP" altLang="en-US" sz="1200" b="0">
                <a:solidFill>
                  <a:srgbClr val="000000"/>
                </a:solidFill>
              </a:rPr>
              <a:t>の</a:t>
            </a:r>
            <a:r>
              <a:rPr lang="en-US" altLang="ja-JP" sz="1200" b="0" dirty="0">
                <a:solidFill>
                  <a:srgbClr val="000000"/>
                </a:solidFill>
              </a:rPr>
              <a:t>1/12</a:t>
            </a:r>
            <a:r>
              <a:rPr lang="ja-JP" altLang="en-US" sz="1200" b="0" dirty="0">
                <a:solidFill>
                  <a:srgbClr val="000000"/>
                </a:solidFill>
              </a:rPr>
              <a:t>）</a:t>
            </a:r>
            <a:endParaRPr lang="en-US" altLang="ja-JP" sz="1200" b="0" dirty="0">
              <a:solidFill>
                <a:srgbClr val="000000"/>
              </a:solidFill>
            </a:endParaRPr>
          </a:p>
          <a:p>
            <a:pPr eaLnBrk="1" hangingPunct="1">
              <a:spcBef>
                <a:spcPct val="0"/>
              </a:spcBef>
              <a:buFontTx/>
              <a:buNone/>
            </a:pPr>
            <a:r>
              <a:rPr lang="ja-JP" altLang="en-US" sz="1200" b="0" dirty="0">
                <a:solidFill>
                  <a:srgbClr val="000000"/>
                </a:solidFill>
              </a:rPr>
              <a:t>　②金融資産要件：下表「金融資産額」以下</a:t>
            </a:r>
            <a:r>
              <a:rPr lang="en-US" altLang="ja-JP" sz="1200" b="0" dirty="0">
                <a:solidFill>
                  <a:srgbClr val="000000"/>
                </a:solidFill>
              </a:rPr>
              <a:t>※</a:t>
            </a:r>
            <a:r>
              <a:rPr lang="ja-JP" altLang="en-US" sz="1200" b="0" dirty="0">
                <a:solidFill>
                  <a:srgbClr val="000000"/>
                </a:solidFill>
              </a:rPr>
              <a:t>基準額</a:t>
            </a:r>
            <a:r>
              <a:rPr lang="en-US" altLang="ja-JP" sz="1200" b="0" dirty="0">
                <a:solidFill>
                  <a:srgbClr val="000000"/>
                </a:solidFill>
              </a:rPr>
              <a:t>×</a:t>
            </a:r>
            <a:r>
              <a:rPr lang="ja-JP" altLang="en-US" sz="1200" b="0" dirty="0">
                <a:solidFill>
                  <a:srgbClr val="000000"/>
                </a:solidFill>
              </a:rPr>
              <a:t>６（上限</a:t>
            </a:r>
            <a:r>
              <a:rPr lang="en-US" altLang="ja-JP" sz="1200" b="0" dirty="0">
                <a:solidFill>
                  <a:srgbClr val="000000"/>
                </a:solidFill>
              </a:rPr>
              <a:t>100</a:t>
            </a:r>
            <a:r>
              <a:rPr lang="ja-JP" altLang="en-US" sz="1200" b="0" dirty="0">
                <a:solidFill>
                  <a:srgbClr val="000000"/>
                </a:solidFill>
              </a:rPr>
              <a:t>万円）</a:t>
            </a:r>
            <a:endParaRPr lang="en-US" altLang="ja-JP" sz="1200" b="0" dirty="0">
              <a:solidFill>
                <a:srgbClr val="000000"/>
              </a:solidFill>
            </a:endParaRPr>
          </a:p>
          <a:p>
            <a:pPr eaLnBrk="1" hangingPunct="1">
              <a:spcBef>
                <a:spcPct val="0"/>
              </a:spcBef>
              <a:buFontTx/>
              <a:buNone/>
            </a:pPr>
            <a:endParaRPr lang="en-US" altLang="ja-JP" sz="1200" b="0" dirty="0">
              <a:solidFill>
                <a:srgbClr val="000000"/>
              </a:solidFill>
            </a:endParaRPr>
          </a:p>
          <a:p>
            <a:pPr eaLnBrk="1" hangingPunct="1">
              <a:spcBef>
                <a:spcPct val="0"/>
              </a:spcBef>
              <a:buFontTx/>
              <a:buNone/>
            </a:pPr>
            <a:endParaRPr lang="en-US" altLang="ja-JP" sz="1200" b="0" dirty="0">
              <a:solidFill>
                <a:srgbClr val="000000"/>
              </a:solidFill>
            </a:endParaRPr>
          </a:p>
          <a:p>
            <a:pPr eaLnBrk="1" hangingPunct="1">
              <a:spcBef>
                <a:spcPct val="0"/>
              </a:spcBef>
              <a:buFontTx/>
              <a:buNone/>
            </a:pPr>
            <a:endParaRPr lang="en-US" altLang="ja-JP" sz="1200" b="0" dirty="0">
              <a:solidFill>
                <a:srgbClr val="000000"/>
              </a:solidFill>
            </a:endParaRPr>
          </a:p>
          <a:p>
            <a:pPr eaLnBrk="1" hangingPunct="1">
              <a:spcBef>
                <a:spcPct val="0"/>
              </a:spcBef>
              <a:buFontTx/>
              <a:buNone/>
            </a:pPr>
            <a:endParaRPr lang="en-US" altLang="ja-JP" sz="1200" b="0" dirty="0">
              <a:solidFill>
                <a:srgbClr val="000000"/>
              </a:solidFill>
            </a:endParaRPr>
          </a:p>
          <a:p>
            <a:pPr eaLnBrk="1" hangingPunct="1">
              <a:spcBef>
                <a:spcPct val="0"/>
              </a:spcBef>
              <a:buFontTx/>
              <a:buNone/>
            </a:pPr>
            <a:endParaRPr lang="en-US" altLang="ja-JP" sz="1200" b="0" dirty="0">
              <a:solidFill>
                <a:srgbClr val="000000"/>
              </a:solidFill>
            </a:endParaRPr>
          </a:p>
          <a:p>
            <a:pPr eaLnBrk="1" hangingPunct="1">
              <a:spcBef>
                <a:spcPct val="0"/>
              </a:spcBef>
              <a:buFontTx/>
              <a:buNone/>
            </a:pPr>
            <a:endParaRPr lang="en-US" altLang="ja-JP" sz="1200" b="0" dirty="0">
              <a:solidFill>
                <a:srgbClr val="000000"/>
              </a:solidFill>
            </a:endParaRPr>
          </a:p>
          <a:p>
            <a:pPr eaLnBrk="1" hangingPunct="1">
              <a:spcBef>
                <a:spcPct val="0"/>
              </a:spcBef>
              <a:buFontTx/>
              <a:buNone/>
            </a:pPr>
            <a:r>
              <a:rPr lang="ja-JP" altLang="en-US" sz="1200" b="0" dirty="0">
                <a:solidFill>
                  <a:srgbClr val="000000"/>
                </a:solidFill>
              </a:rPr>
              <a:t>　③就職活動要件：原則週１回以上の求人先への応募</a:t>
            </a:r>
            <a:r>
              <a:rPr lang="ja-JP" altLang="en-US" sz="1200" dirty="0">
                <a:solidFill>
                  <a:srgbClr val="000000"/>
                </a:solidFill>
              </a:rPr>
              <a:t>、</a:t>
            </a:r>
            <a:r>
              <a:rPr lang="ja-JP" altLang="en-US" sz="1200" b="0" dirty="0">
                <a:solidFill>
                  <a:srgbClr val="000000"/>
                </a:solidFill>
              </a:rPr>
              <a:t>ハローワークでの月２回以上の</a:t>
            </a:r>
            <a:endParaRPr lang="en-US" altLang="ja-JP" sz="1200" b="0" dirty="0">
              <a:solidFill>
                <a:srgbClr val="000000"/>
              </a:solidFill>
            </a:endParaRPr>
          </a:p>
          <a:p>
            <a:pPr eaLnBrk="1" hangingPunct="1">
              <a:spcBef>
                <a:spcPct val="0"/>
              </a:spcBef>
              <a:buFontTx/>
              <a:buNone/>
            </a:pPr>
            <a:r>
              <a:rPr lang="ja-JP" altLang="en-US" sz="1200" dirty="0">
                <a:solidFill>
                  <a:srgbClr val="000000"/>
                </a:solidFill>
              </a:rPr>
              <a:t>　　　　　　　　　　　　</a:t>
            </a:r>
            <a:r>
              <a:rPr lang="ja-JP" altLang="en-US" sz="1200" b="0" dirty="0">
                <a:solidFill>
                  <a:srgbClr val="000000"/>
                </a:solidFill>
              </a:rPr>
              <a:t>職業相談、自治体での月４回以上の面接支援等</a:t>
            </a:r>
          </a:p>
          <a:p>
            <a:pPr eaLnBrk="1" hangingPunct="1">
              <a:spcBef>
                <a:spcPct val="0"/>
              </a:spcBef>
              <a:buFontTx/>
              <a:buNone/>
            </a:pPr>
            <a:r>
              <a:rPr lang="ja-JP" altLang="en-US" sz="1200" b="0" dirty="0">
                <a:solidFill>
                  <a:srgbClr val="000000"/>
                </a:solidFill>
              </a:rPr>
              <a:t>➢ 支給期間（家賃補助）：原則３か月間</a:t>
            </a:r>
            <a:r>
              <a:rPr lang="ja-JP" altLang="en-US" sz="1200" b="0" spc="-100" dirty="0">
                <a:solidFill>
                  <a:srgbClr val="000000"/>
                </a:solidFill>
              </a:rPr>
              <a:t>（就職活動を誠実に行っている場合は（最長９か月まで））</a:t>
            </a:r>
            <a:endParaRPr lang="en-US" altLang="ja-JP" sz="1200" b="0" spc="-100" dirty="0">
              <a:solidFill>
                <a:srgbClr val="000000"/>
              </a:solidFill>
            </a:endParaRPr>
          </a:p>
          <a:p>
            <a:pPr eaLnBrk="1" hangingPunct="1">
              <a:spcBef>
                <a:spcPct val="0"/>
              </a:spcBef>
              <a:buFontTx/>
              <a:buNone/>
            </a:pPr>
            <a:r>
              <a:rPr lang="ja-JP" altLang="en-US" sz="1200" b="0" u="sng" dirty="0">
                <a:solidFill>
                  <a:srgbClr val="000000"/>
                </a:solidFill>
              </a:rPr>
              <a:t>☆転居費用補助支給額</a:t>
            </a:r>
            <a:endParaRPr lang="en-US" altLang="ja-JP" sz="1200" b="0" u="sng" dirty="0">
              <a:solidFill>
                <a:srgbClr val="000000"/>
              </a:solidFill>
            </a:endParaRPr>
          </a:p>
          <a:p>
            <a:pPr>
              <a:spcBef>
                <a:spcPct val="0"/>
              </a:spcBef>
              <a:buNone/>
            </a:pPr>
            <a:r>
              <a:rPr lang="ja-JP" altLang="en-US" sz="1200" dirty="0">
                <a:solidFill>
                  <a:srgbClr val="000000"/>
                </a:solidFill>
              </a:rPr>
              <a:t>単身世帯：</a:t>
            </a:r>
            <a:r>
              <a:rPr kumimoji="1" lang="en-US" altLang="ja-JP" sz="1200" b="0" i="0" u="none" strike="noStrike" cap="none" normalizeH="0" baseline="0" dirty="0">
                <a:ln>
                  <a:noFill/>
                </a:ln>
                <a:solidFill>
                  <a:srgbClr val="000000"/>
                </a:solidFill>
                <a:effectLst/>
                <a:latin typeface="HG丸ｺﾞｼｯｸM-PRO" pitchFamily="50" charset="-128"/>
                <a:ea typeface="ＭＳ ゴシック" pitchFamily="49" charset="-128"/>
              </a:rPr>
              <a:t>10.5</a:t>
            </a:r>
            <a:r>
              <a:rPr kumimoji="1" lang="ja-JP" altLang="ja-JP" sz="1200" b="0" i="0" u="none" strike="noStrike" cap="none" normalizeH="0" baseline="0" dirty="0">
                <a:ln>
                  <a:noFill/>
                </a:ln>
                <a:solidFill>
                  <a:srgbClr val="000000"/>
                </a:solidFill>
                <a:effectLst/>
                <a:latin typeface="HG丸ｺﾞｼｯｸM-PRO" pitchFamily="50" charset="-128"/>
                <a:ea typeface="ＭＳ ゴシック" pitchFamily="49" charset="-128"/>
              </a:rPr>
              <a:t>万円</a:t>
            </a:r>
            <a:r>
              <a:rPr kumimoji="1" lang="en-US" altLang="ja-JP" sz="1200" b="0" i="0" u="none" strike="noStrike" cap="none" normalizeH="0" baseline="0" dirty="0">
                <a:ln>
                  <a:noFill/>
                </a:ln>
                <a:solidFill>
                  <a:srgbClr val="000000"/>
                </a:solidFill>
                <a:effectLst/>
                <a:latin typeface="HG丸ｺﾞｼｯｸM-PRO" pitchFamily="50" charset="-128"/>
                <a:ea typeface="ＭＳ ゴシック" pitchFamily="49" charset="-128"/>
              </a:rPr>
              <a:t>/</a:t>
            </a:r>
            <a:r>
              <a:rPr kumimoji="1" lang="ja-JP" altLang="en-US" sz="1200" b="0" i="0" u="none" strike="noStrike" cap="none" normalizeH="0" baseline="0" dirty="0">
                <a:ln>
                  <a:noFill/>
                </a:ln>
                <a:solidFill>
                  <a:srgbClr val="000000"/>
                </a:solidFill>
                <a:effectLst/>
                <a:latin typeface="HG丸ｺﾞｼｯｸM-PRO" pitchFamily="50" charset="-128"/>
                <a:ea typeface="ＭＳ ゴシック" pitchFamily="49" charset="-128"/>
              </a:rPr>
              <a:t>２人世帯</a:t>
            </a:r>
            <a:r>
              <a:rPr lang="ja-JP" altLang="en-US" sz="1200" dirty="0">
                <a:solidFill>
                  <a:srgbClr val="000000"/>
                </a:solidFill>
              </a:rPr>
              <a:t>：</a:t>
            </a:r>
            <a:r>
              <a:rPr kumimoji="1" lang="en-US" altLang="ja-JP" sz="1200" b="0" i="0" u="none" strike="noStrike" cap="none" normalizeH="0" baseline="0" dirty="0">
                <a:ln>
                  <a:noFill/>
                </a:ln>
                <a:solidFill>
                  <a:srgbClr val="000000"/>
                </a:solidFill>
                <a:effectLst/>
                <a:latin typeface="HG丸ｺﾞｼｯｸM-PRO" pitchFamily="50" charset="-128"/>
                <a:ea typeface="ＭＳ ゴシック" pitchFamily="49" charset="-128"/>
              </a:rPr>
              <a:t>12.6</a:t>
            </a:r>
            <a:r>
              <a:rPr kumimoji="1" lang="ja-JP" altLang="ja-JP" sz="1200" b="0" i="0" u="none" strike="noStrike" cap="none" normalizeH="0" baseline="0" dirty="0">
                <a:ln>
                  <a:noFill/>
                </a:ln>
                <a:solidFill>
                  <a:srgbClr val="000000"/>
                </a:solidFill>
                <a:effectLst/>
                <a:latin typeface="HG丸ｺﾞｼｯｸM-PRO" pitchFamily="50" charset="-128"/>
                <a:ea typeface="ＭＳ ゴシック" pitchFamily="49" charset="-128"/>
              </a:rPr>
              <a:t>万円</a:t>
            </a:r>
            <a:r>
              <a:rPr kumimoji="1" lang="en-US" altLang="ja-JP" sz="1200" b="0" i="0" u="none" strike="noStrike" cap="none" normalizeH="0" baseline="0" dirty="0">
                <a:ln>
                  <a:noFill/>
                </a:ln>
                <a:solidFill>
                  <a:srgbClr val="000000"/>
                </a:solidFill>
                <a:effectLst/>
                <a:latin typeface="HG丸ｺﾞｼｯｸM-PRO" pitchFamily="50" charset="-128"/>
                <a:ea typeface="ＭＳ ゴシック" pitchFamily="49" charset="-128"/>
              </a:rPr>
              <a:t>/</a:t>
            </a:r>
            <a:r>
              <a:rPr kumimoji="1" lang="ja-JP" altLang="en-US" sz="1200" b="0" i="0" u="none" strike="noStrike" cap="none" normalizeH="0" baseline="0" dirty="0">
                <a:ln>
                  <a:noFill/>
                </a:ln>
                <a:solidFill>
                  <a:srgbClr val="000000"/>
                </a:solidFill>
                <a:effectLst/>
                <a:latin typeface="HG丸ｺﾞｼｯｸM-PRO" pitchFamily="50" charset="-128"/>
                <a:ea typeface="ＭＳ ゴシック" pitchFamily="49" charset="-128"/>
              </a:rPr>
              <a:t>３人世帯</a:t>
            </a:r>
            <a:r>
              <a:rPr lang="ja-JP" altLang="en-US" sz="1200" dirty="0">
                <a:solidFill>
                  <a:srgbClr val="000000"/>
                </a:solidFill>
              </a:rPr>
              <a:t>：</a:t>
            </a:r>
            <a:r>
              <a:rPr kumimoji="1" lang="en-US" altLang="ja-JP" sz="1200" b="0" i="0" u="none" strike="noStrike" cap="none" normalizeH="0" baseline="0" dirty="0">
                <a:ln>
                  <a:noFill/>
                </a:ln>
                <a:solidFill>
                  <a:srgbClr val="000000"/>
                </a:solidFill>
                <a:effectLst/>
                <a:latin typeface="HG丸ｺﾞｼｯｸM-PRO" pitchFamily="50" charset="-128"/>
                <a:ea typeface="ＭＳ ゴシック" pitchFamily="49" charset="-128"/>
              </a:rPr>
              <a:t>13.8</a:t>
            </a:r>
            <a:r>
              <a:rPr kumimoji="1" lang="ja-JP" altLang="ja-JP" sz="1200" b="0" i="0" u="none" strike="noStrike" cap="none" normalizeH="0" baseline="0" dirty="0">
                <a:ln>
                  <a:noFill/>
                </a:ln>
                <a:solidFill>
                  <a:srgbClr val="000000"/>
                </a:solidFill>
                <a:effectLst/>
                <a:latin typeface="HG丸ｺﾞｼｯｸM-PRO" pitchFamily="50" charset="-128"/>
                <a:ea typeface="ＭＳ ゴシック" pitchFamily="49" charset="-128"/>
              </a:rPr>
              <a:t>万円</a:t>
            </a:r>
            <a:r>
              <a:rPr kumimoji="1" lang="ja-JP" altLang="en-US" sz="1200" b="0" i="0" u="none" strike="noStrike" cap="none" spc="-50" normalizeH="0" baseline="0" dirty="0">
                <a:ln>
                  <a:noFill/>
                </a:ln>
                <a:solidFill>
                  <a:srgbClr val="000000"/>
                </a:solidFill>
                <a:effectLst/>
                <a:latin typeface="HG丸ｺﾞｼｯｸM-PRO" pitchFamily="50" charset="-128"/>
                <a:ea typeface="ＭＳ ゴシック" pitchFamily="49" charset="-128"/>
              </a:rPr>
              <a:t>（</a:t>
            </a:r>
            <a:r>
              <a:rPr kumimoji="1" lang="en-US" altLang="ja-JP" sz="1200" b="0" i="0" u="none" strike="noStrike" cap="none" spc="-50" normalizeH="0" baseline="0" dirty="0">
                <a:ln>
                  <a:noFill/>
                </a:ln>
                <a:solidFill>
                  <a:srgbClr val="000000"/>
                </a:solidFill>
                <a:effectLst/>
                <a:latin typeface="HG丸ｺﾞｼｯｸM-PRO" pitchFamily="50" charset="-128"/>
                <a:ea typeface="ＭＳ ゴシック" pitchFamily="49" charset="-128"/>
              </a:rPr>
              <a:t>※</a:t>
            </a:r>
            <a:r>
              <a:rPr kumimoji="1" lang="ja-JP" altLang="en-US" sz="1200" b="0" i="0" u="none" strike="noStrike" cap="none" spc="-50" normalizeH="0" baseline="0" dirty="0">
                <a:ln>
                  <a:noFill/>
                </a:ln>
                <a:solidFill>
                  <a:srgbClr val="000000"/>
                </a:solidFill>
                <a:effectLst/>
                <a:latin typeface="HG丸ｺﾞｼｯｸM-PRO" pitchFamily="50" charset="-128"/>
                <a:ea typeface="ＭＳ ゴシック" pitchFamily="49" charset="-128"/>
              </a:rPr>
              <a:t>一般基準による市内転居の</a:t>
            </a:r>
            <a:r>
              <a:rPr lang="ja-JP" altLang="en-US" sz="1200" spc="-50" dirty="0">
                <a:solidFill>
                  <a:srgbClr val="000000"/>
                </a:solidFill>
                <a:latin typeface="HG丸ｺﾞｼｯｸM-PRO" pitchFamily="50" charset="-128"/>
                <a:ea typeface="ＭＳ ゴシック" pitchFamily="49" charset="-128"/>
              </a:rPr>
              <a:t>場合の支給上限額</a:t>
            </a:r>
            <a:r>
              <a:rPr kumimoji="1" lang="ja-JP" altLang="en-US" sz="1200" b="0" i="0" u="none" strike="noStrike" cap="none" spc="-50" normalizeH="0" baseline="0" dirty="0">
                <a:ln>
                  <a:noFill/>
                </a:ln>
                <a:solidFill>
                  <a:srgbClr val="000000"/>
                </a:solidFill>
                <a:effectLst/>
                <a:latin typeface="HG丸ｺﾞｼｯｸM-PRO" pitchFamily="50" charset="-128"/>
                <a:ea typeface="ＭＳ ゴシック" pitchFamily="49" charset="-128"/>
              </a:rPr>
              <a:t>）</a:t>
            </a:r>
            <a:endParaRPr kumimoji="1" lang="en-US" altLang="ja-JP" sz="1200" b="0" i="0" u="none" strike="noStrike" cap="none" spc="-50" normalizeH="0" baseline="0" dirty="0">
              <a:ln>
                <a:noFill/>
              </a:ln>
              <a:solidFill>
                <a:srgbClr val="000000"/>
              </a:solidFill>
              <a:effectLst/>
              <a:latin typeface="HG丸ｺﾞｼｯｸM-PRO" pitchFamily="50" charset="-128"/>
              <a:ea typeface="ＭＳ ゴシック" pitchFamily="49" charset="-128"/>
            </a:endParaRPr>
          </a:p>
          <a:p>
            <a:pPr>
              <a:spcBef>
                <a:spcPct val="0"/>
              </a:spcBef>
              <a:buNone/>
            </a:pPr>
            <a:r>
              <a:rPr lang="en-US" altLang="ja-JP" sz="1200" dirty="0">
                <a:solidFill>
                  <a:srgbClr val="000000"/>
                </a:solidFill>
                <a:latin typeface="+mn-ea"/>
                <a:ea typeface="+mn-ea"/>
              </a:rPr>
              <a:t>※</a:t>
            </a:r>
            <a:r>
              <a:rPr lang="ja-JP" altLang="en-US" sz="1200" dirty="0">
                <a:solidFill>
                  <a:srgbClr val="000000"/>
                </a:solidFill>
                <a:latin typeface="+mn-ea"/>
                <a:ea typeface="+mn-ea"/>
              </a:rPr>
              <a:t>対象経費は家財の運搬費用、転居先の住宅に係る初期費用（礼金、仲介手数料、保証料、保険料）</a:t>
            </a:r>
            <a:r>
              <a:rPr kumimoji="1" lang="ja-JP" altLang="en-US" sz="1200" b="0" i="0" u="none" strike="noStrike" cap="none" normalizeH="0" baseline="0" dirty="0">
                <a:ln>
                  <a:noFill/>
                </a:ln>
                <a:solidFill>
                  <a:srgbClr val="000000"/>
                </a:solidFill>
                <a:effectLst/>
                <a:latin typeface="HG丸ｺﾞｼｯｸM-PRO" pitchFamily="50" charset="-128"/>
                <a:ea typeface="ＭＳ ゴシック" pitchFamily="49" charset="-128"/>
              </a:rPr>
              <a:t>　</a:t>
            </a:r>
            <a:endParaRPr kumimoji="1" lang="ja-JP" altLang="ja-JP" sz="1200" b="0" i="0" u="none" strike="noStrike" cap="none" normalizeH="0" baseline="0" dirty="0">
              <a:ln>
                <a:noFill/>
              </a:ln>
              <a:solidFill>
                <a:srgbClr val="000000"/>
              </a:solidFill>
              <a:effectLst/>
              <a:latin typeface="HG丸ｺﾞｼｯｸM-PRO" pitchFamily="50" charset="-128"/>
              <a:ea typeface="HG丸ｺﾞｼｯｸM-PRO" pitchFamily="50" charset="-128"/>
            </a:endParaRPr>
          </a:p>
          <a:p>
            <a:pPr eaLnBrk="1" hangingPunct="1">
              <a:spcBef>
                <a:spcPct val="0"/>
              </a:spcBef>
              <a:buFontTx/>
              <a:buNone/>
            </a:pPr>
            <a:r>
              <a:rPr lang="en-US" altLang="ja-JP" sz="1200" b="0" dirty="0">
                <a:solidFill>
                  <a:srgbClr val="000000"/>
                </a:solidFill>
              </a:rPr>
              <a:t>※</a:t>
            </a:r>
            <a:r>
              <a:rPr lang="ja-JP" altLang="en-US" sz="1200" dirty="0">
                <a:solidFill>
                  <a:srgbClr val="000000"/>
                </a:solidFill>
                <a:latin typeface="HG丸ｺﾞｼｯｸM-PRO" pitchFamily="50" charset="-128"/>
                <a:ea typeface="ＭＳ ゴシック" pitchFamily="49" charset="-128"/>
              </a:rPr>
              <a:t>一般基準による</a:t>
            </a:r>
            <a:r>
              <a:rPr lang="ja-JP" altLang="en-US" sz="1200" b="0" dirty="0">
                <a:solidFill>
                  <a:srgbClr val="000000"/>
                </a:solidFill>
              </a:rPr>
              <a:t>支給額の上限は転居先の住宅が所在する市町村の住宅扶助基準に基づく額に３を乗じて得た額</a:t>
            </a:r>
            <a:endParaRPr lang="ja-JP" altLang="en-US" sz="1200" b="0" spc="-100" dirty="0">
              <a:solidFill>
                <a:srgbClr val="000000"/>
              </a:solidFill>
            </a:endParaRPr>
          </a:p>
        </p:txBody>
      </p:sp>
      <p:sp>
        <p:nvSpPr>
          <p:cNvPr id="22" name="角丸四角形 21"/>
          <p:cNvSpPr/>
          <p:nvPr/>
        </p:nvSpPr>
        <p:spPr>
          <a:xfrm>
            <a:off x="142875" y="1679578"/>
            <a:ext cx="3876675" cy="29209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b="0" dirty="0">
                <a:solidFill>
                  <a:prstClr val="black"/>
                </a:solidFill>
              </a:rPr>
              <a:t>野洲市の住居確保給付金制度の概要</a:t>
            </a:r>
          </a:p>
        </p:txBody>
      </p:sp>
      <p:sp>
        <p:nvSpPr>
          <p:cNvPr id="23" name="角丸四角形 22"/>
          <p:cNvSpPr/>
          <p:nvPr/>
        </p:nvSpPr>
        <p:spPr>
          <a:xfrm>
            <a:off x="7005636" y="2599992"/>
            <a:ext cx="1238256" cy="23963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1"/>
          <a:lstStyle/>
          <a:p>
            <a:pPr algn="ctr" eaLnBrk="1" fontAlgn="auto" hangingPunct="1">
              <a:spcBef>
                <a:spcPts val="0"/>
              </a:spcBef>
              <a:spcAft>
                <a:spcPts val="0"/>
              </a:spcAft>
              <a:defRPr/>
            </a:pPr>
            <a:r>
              <a:rPr lang="ja-JP" altLang="en-US" sz="1600" b="0" dirty="0">
                <a:solidFill>
                  <a:prstClr val="white"/>
                </a:solidFill>
              </a:rPr>
              <a:t>市民生活</a:t>
            </a:r>
            <a:endParaRPr lang="en-US" altLang="ja-JP" sz="1600" b="0" dirty="0">
              <a:solidFill>
                <a:prstClr val="white"/>
              </a:solidFill>
            </a:endParaRPr>
          </a:p>
          <a:p>
            <a:pPr algn="ctr" eaLnBrk="1" fontAlgn="auto" hangingPunct="1">
              <a:spcBef>
                <a:spcPts val="0"/>
              </a:spcBef>
              <a:spcAft>
                <a:spcPts val="0"/>
              </a:spcAft>
              <a:defRPr/>
            </a:pPr>
            <a:r>
              <a:rPr lang="ja-JP" altLang="en-US" sz="1600" b="0" dirty="0">
                <a:solidFill>
                  <a:prstClr val="white"/>
                </a:solidFill>
              </a:rPr>
              <a:t>相談課</a:t>
            </a:r>
          </a:p>
        </p:txBody>
      </p:sp>
      <p:sp>
        <p:nvSpPr>
          <p:cNvPr id="24" name="テキスト ボックス 23"/>
          <p:cNvSpPr txBox="1"/>
          <p:nvPr/>
        </p:nvSpPr>
        <p:spPr>
          <a:xfrm>
            <a:off x="6198393" y="1832812"/>
            <a:ext cx="1357313" cy="338554"/>
          </a:xfrm>
          <a:prstGeom prst="rect">
            <a:avLst/>
          </a:prstGeom>
          <a:solidFill>
            <a:schemeClr val="accent6">
              <a:lumMod val="40000"/>
              <a:lumOff val="60000"/>
            </a:schemeClr>
          </a:solidFill>
          <a:ln w="76200" cmpd="tri">
            <a:solidFill>
              <a:srgbClr val="00B050"/>
            </a:solidFill>
          </a:ln>
        </p:spPr>
        <p:txBody>
          <a:bodyPr wrap="square">
            <a:spAutoFit/>
          </a:bodyPr>
          <a:lstStyle/>
          <a:p>
            <a:pPr algn="ctr" eaLnBrk="1" fontAlgn="auto" hangingPunct="1">
              <a:spcBef>
                <a:spcPts val="0"/>
              </a:spcBef>
              <a:spcAft>
                <a:spcPts val="0"/>
              </a:spcAft>
              <a:defRPr/>
            </a:pPr>
            <a:r>
              <a:rPr lang="ja-JP" altLang="en-US" sz="1600" b="0" dirty="0">
                <a:solidFill>
                  <a:prstClr val="black"/>
                </a:solidFill>
                <a:latin typeface="Calibri"/>
              </a:rPr>
              <a:t>生活困窮者</a:t>
            </a:r>
          </a:p>
        </p:txBody>
      </p:sp>
      <p:sp>
        <p:nvSpPr>
          <p:cNvPr id="25" name="角丸四角形 24"/>
          <p:cNvSpPr/>
          <p:nvPr/>
        </p:nvSpPr>
        <p:spPr>
          <a:xfrm>
            <a:off x="6067421" y="2577142"/>
            <a:ext cx="909639" cy="2419188"/>
          </a:xfrm>
          <a:prstGeom prst="roundRect">
            <a:avLst/>
          </a:prstGeom>
        </p:spPr>
        <p:style>
          <a:lnRef idx="3">
            <a:schemeClr val="lt1"/>
          </a:lnRef>
          <a:fillRef idx="1">
            <a:schemeClr val="accent2"/>
          </a:fillRef>
          <a:effectRef idx="1">
            <a:schemeClr val="accent2"/>
          </a:effectRef>
          <a:fontRef idx="minor">
            <a:schemeClr val="lt1"/>
          </a:fontRef>
        </p:style>
        <p:txBody>
          <a:bodyPr anchorCtr="1"/>
          <a:lstStyle/>
          <a:p>
            <a:pPr eaLnBrk="1" fontAlgn="auto" hangingPunct="1">
              <a:spcBef>
                <a:spcPts val="0"/>
              </a:spcBef>
              <a:spcAft>
                <a:spcPts val="0"/>
              </a:spcAft>
              <a:defRPr/>
            </a:pPr>
            <a:r>
              <a:rPr lang="ja-JP" altLang="en-US" sz="1600" b="0" spc="-150" dirty="0">
                <a:solidFill>
                  <a:prstClr val="white"/>
                </a:solidFill>
              </a:rPr>
              <a:t>ハロー</a:t>
            </a:r>
            <a:endParaRPr lang="en-US" altLang="ja-JP" sz="1600" b="0" spc="-150" dirty="0">
              <a:solidFill>
                <a:prstClr val="white"/>
              </a:solidFill>
            </a:endParaRPr>
          </a:p>
          <a:p>
            <a:pPr eaLnBrk="1" fontAlgn="auto" hangingPunct="1">
              <a:spcBef>
                <a:spcPts val="0"/>
              </a:spcBef>
              <a:spcAft>
                <a:spcPts val="0"/>
              </a:spcAft>
              <a:defRPr/>
            </a:pPr>
            <a:r>
              <a:rPr lang="ja-JP" altLang="en-US" sz="1600" b="0" spc="-150" dirty="0">
                <a:solidFill>
                  <a:prstClr val="white"/>
                </a:solidFill>
              </a:rPr>
              <a:t>ワーク</a:t>
            </a:r>
            <a:endParaRPr lang="en-US" altLang="ja-JP" sz="1600" b="0" spc="-150" dirty="0">
              <a:solidFill>
                <a:prstClr val="white"/>
              </a:solidFill>
            </a:endParaRPr>
          </a:p>
        </p:txBody>
      </p:sp>
      <p:sp>
        <p:nvSpPr>
          <p:cNvPr id="27" name="角丸四角形 26"/>
          <p:cNvSpPr/>
          <p:nvPr/>
        </p:nvSpPr>
        <p:spPr>
          <a:xfrm>
            <a:off x="7191372" y="3233748"/>
            <a:ext cx="985840" cy="510551"/>
          </a:xfrm>
          <a:prstGeom prst="roundRect">
            <a:avLst/>
          </a:prstGeom>
        </p:spPr>
        <p:style>
          <a:lnRef idx="3">
            <a:schemeClr val="lt1"/>
          </a:lnRef>
          <a:fillRef idx="1">
            <a:schemeClr val="accent5"/>
          </a:fillRef>
          <a:effectRef idx="1">
            <a:schemeClr val="accent5"/>
          </a:effectRef>
          <a:fontRef idx="minor">
            <a:schemeClr val="lt1"/>
          </a:fontRef>
        </p:style>
        <p:txBody>
          <a:bodyPr anchor="ctr" anchorCtr="1"/>
          <a:lstStyle/>
          <a:p>
            <a:pPr algn="ctr" eaLnBrk="1" fontAlgn="auto" hangingPunct="1">
              <a:spcBef>
                <a:spcPts val="0"/>
              </a:spcBef>
              <a:spcAft>
                <a:spcPts val="0"/>
              </a:spcAft>
              <a:defRPr/>
            </a:pPr>
            <a:r>
              <a:rPr lang="ja-JP" altLang="en-US" sz="1200" b="0" dirty="0">
                <a:solidFill>
                  <a:prstClr val="white"/>
                </a:solidFill>
              </a:rPr>
              <a:t>住居確保給付金</a:t>
            </a:r>
          </a:p>
        </p:txBody>
      </p:sp>
      <p:sp>
        <p:nvSpPr>
          <p:cNvPr id="28" name="角丸四角形 27"/>
          <p:cNvSpPr/>
          <p:nvPr/>
        </p:nvSpPr>
        <p:spPr>
          <a:xfrm>
            <a:off x="7191372" y="3827326"/>
            <a:ext cx="985840" cy="510551"/>
          </a:xfrm>
          <a:prstGeom prst="roundRect">
            <a:avLst/>
          </a:prstGeom>
        </p:spPr>
        <p:style>
          <a:lnRef idx="3">
            <a:schemeClr val="lt1"/>
          </a:lnRef>
          <a:fillRef idx="1">
            <a:schemeClr val="accent5"/>
          </a:fillRef>
          <a:effectRef idx="1">
            <a:schemeClr val="accent5"/>
          </a:effectRef>
          <a:fontRef idx="minor">
            <a:schemeClr val="lt1"/>
          </a:fontRef>
        </p:style>
        <p:txBody>
          <a:bodyPr anchor="ctr" anchorCtr="1"/>
          <a:lstStyle/>
          <a:p>
            <a:pPr algn="ctr" eaLnBrk="1" fontAlgn="auto" hangingPunct="1">
              <a:spcBef>
                <a:spcPts val="0"/>
              </a:spcBef>
              <a:spcAft>
                <a:spcPts val="0"/>
              </a:spcAft>
              <a:defRPr/>
            </a:pPr>
            <a:r>
              <a:rPr lang="ja-JP" altLang="en-US" sz="1200" b="0" dirty="0">
                <a:solidFill>
                  <a:prstClr val="white"/>
                </a:solidFill>
              </a:rPr>
              <a:t>自立相談支援事業</a:t>
            </a:r>
          </a:p>
        </p:txBody>
      </p:sp>
      <p:sp>
        <p:nvSpPr>
          <p:cNvPr id="29" name="下矢印 28"/>
          <p:cNvSpPr/>
          <p:nvPr/>
        </p:nvSpPr>
        <p:spPr>
          <a:xfrm>
            <a:off x="6286500" y="2208715"/>
            <a:ext cx="435763" cy="368426"/>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b="0">
              <a:solidFill>
                <a:prstClr val="white"/>
              </a:solidFill>
            </a:endParaRPr>
          </a:p>
        </p:txBody>
      </p:sp>
      <p:sp>
        <p:nvSpPr>
          <p:cNvPr id="30" name="角丸四角形 29"/>
          <p:cNvSpPr/>
          <p:nvPr/>
        </p:nvSpPr>
        <p:spPr>
          <a:xfrm>
            <a:off x="6734173" y="3211515"/>
            <a:ext cx="419098" cy="1475120"/>
          </a:xfrm>
          <a:prstGeom prst="roundRect">
            <a:avLst/>
          </a:prstGeom>
        </p:spPr>
        <p:style>
          <a:lnRef idx="3">
            <a:schemeClr val="lt1"/>
          </a:lnRef>
          <a:fillRef idx="1">
            <a:schemeClr val="accent6"/>
          </a:fillRef>
          <a:effectRef idx="1">
            <a:schemeClr val="accent6"/>
          </a:effectRef>
          <a:fontRef idx="minor">
            <a:schemeClr val="lt1"/>
          </a:fontRef>
        </p:style>
        <p:txBody>
          <a:bodyPr vert="eaVert" anchor="ctr" anchorCtr="1"/>
          <a:lstStyle/>
          <a:p>
            <a:pPr algn="ctr" eaLnBrk="1" fontAlgn="auto" hangingPunct="1">
              <a:spcBef>
                <a:spcPts val="0"/>
              </a:spcBef>
              <a:spcAft>
                <a:spcPts val="0"/>
              </a:spcAft>
              <a:defRPr/>
            </a:pPr>
            <a:r>
              <a:rPr lang="ja-JP" altLang="en-US" sz="1600" b="0" dirty="0">
                <a:solidFill>
                  <a:prstClr val="white"/>
                </a:solidFill>
                <a:latin typeface="HGS創英角ﾎﾟｯﾌﾟ体" pitchFamily="50" charset="-128"/>
                <a:ea typeface="HGS創英角ﾎﾟｯﾌﾟ体" pitchFamily="50" charset="-128"/>
              </a:rPr>
              <a:t>やすワーク</a:t>
            </a:r>
          </a:p>
        </p:txBody>
      </p:sp>
      <p:sp>
        <p:nvSpPr>
          <p:cNvPr id="32" name="角丸四角形 31"/>
          <p:cNvSpPr/>
          <p:nvPr/>
        </p:nvSpPr>
        <p:spPr>
          <a:xfrm>
            <a:off x="8429625" y="2327277"/>
            <a:ext cx="571500" cy="2073273"/>
          </a:xfrm>
          <a:prstGeom prst="roundRect">
            <a:avLst/>
          </a:prstGeom>
        </p:spPr>
        <p:style>
          <a:lnRef idx="3">
            <a:schemeClr val="lt1"/>
          </a:lnRef>
          <a:fillRef idx="1">
            <a:schemeClr val="accent2"/>
          </a:fillRef>
          <a:effectRef idx="1">
            <a:schemeClr val="accent2"/>
          </a:effectRef>
          <a:fontRef idx="minor">
            <a:schemeClr val="lt1"/>
          </a:fontRef>
        </p:style>
        <p:txBody>
          <a:bodyPr vert="eaVert" anchor="ctr" anchorCtr="1"/>
          <a:lstStyle/>
          <a:p>
            <a:pPr algn="ctr" eaLnBrk="1" fontAlgn="auto" hangingPunct="1">
              <a:spcBef>
                <a:spcPts val="0"/>
              </a:spcBef>
              <a:spcAft>
                <a:spcPts val="0"/>
              </a:spcAft>
              <a:defRPr/>
            </a:pPr>
            <a:r>
              <a:rPr lang="ja-JP" altLang="en-US" sz="1600" b="0" dirty="0">
                <a:solidFill>
                  <a:prstClr val="white"/>
                </a:solidFill>
              </a:rPr>
              <a:t>社会福祉協議会</a:t>
            </a:r>
            <a:endParaRPr lang="en-US" altLang="ja-JP" sz="1600" b="0" dirty="0">
              <a:solidFill>
                <a:prstClr val="white"/>
              </a:solidFill>
            </a:endParaRPr>
          </a:p>
          <a:p>
            <a:pPr algn="ctr" eaLnBrk="1" fontAlgn="auto" hangingPunct="1">
              <a:spcBef>
                <a:spcPts val="0"/>
              </a:spcBef>
              <a:spcAft>
                <a:spcPts val="0"/>
              </a:spcAft>
              <a:defRPr/>
            </a:pPr>
            <a:r>
              <a:rPr lang="ja-JP" altLang="en-US" sz="1600" b="0" dirty="0">
                <a:solidFill>
                  <a:prstClr val="white"/>
                </a:solidFill>
              </a:rPr>
              <a:t>（総合支援資金貸付）</a:t>
            </a:r>
          </a:p>
        </p:txBody>
      </p:sp>
      <p:sp>
        <p:nvSpPr>
          <p:cNvPr id="33" name="右矢印 32"/>
          <p:cNvSpPr/>
          <p:nvPr/>
        </p:nvSpPr>
        <p:spPr>
          <a:xfrm>
            <a:off x="8048625" y="2716215"/>
            <a:ext cx="381000" cy="330198"/>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ja-JP" altLang="en-US" b="0">
              <a:solidFill>
                <a:prstClr val="white"/>
              </a:solidFill>
            </a:endParaRPr>
          </a:p>
        </p:txBody>
      </p:sp>
      <p:sp>
        <p:nvSpPr>
          <p:cNvPr id="36" name="角丸四角形吹き出し 35"/>
          <p:cNvSpPr/>
          <p:nvPr/>
        </p:nvSpPr>
        <p:spPr>
          <a:xfrm>
            <a:off x="7672387" y="1787526"/>
            <a:ext cx="1257301" cy="539751"/>
          </a:xfrm>
          <a:prstGeom prst="wedgeRoundRectCallout">
            <a:avLst>
              <a:gd name="adj1" fmla="val -6258"/>
              <a:gd name="adj2" fmla="val 132975"/>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lnSpc>
                <a:spcPts val="1200"/>
              </a:lnSpc>
              <a:spcBef>
                <a:spcPts val="0"/>
              </a:spcBef>
              <a:spcAft>
                <a:spcPts val="0"/>
              </a:spcAft>
              <a:defRPr/>
            </a:pPr>
            <a:r>
              <a:rPr lang="ja-JP" altLang="en-US" sz="1100" b="0" spc="-80" dirty="0">
                <a:solidFill>
                  <a:prstClr val="white"/>
                </a:solidFill>
              </a:rPr>
              <a:t>必要に応じ、</a:t>
            </a:r>
            <a:endParaRPr lang="en-US" altLang="ja-JP" sz="1100" b="0" spc="-80" dirty="0">
              <a:solidFill>
                <a:prstClr val="white"/>
              </a:solidFill>
            </a:endParaRPr>
          </a:p>
          <a:p>
            <a:pPr algn="ctr" eaLnBrk="1" fontAlgn="auto" hangingPunct="1">
              <a:lnSpc>
                <a:spcPts val="1200"/>
              </a:lnSpc>
              <a:spcBef>
                <a:spcPts val="0"/>
              </a:spcBef>
              <a:spcAft>
                <a:spcPts val="0"/>
              </a:spcAft>
              <a:defRPr/>
            </a:pPr>
            <a:r>
              <a:rPr lang="ja-JP" altLang="en-US" sz="1100" b="0" spc="-80" dirty="0">
                <a:solidFill>
                  <a:prstClr val="white"/>
                </a:solidFill>
              </a:rPr>
              <a:t>住居入居費</a:t>
            </a:r>
            <a:endParaRPr lang="en-US" altLang="ja-JP" sz="1100" b="0" spc="-80" dirty="0">
              <a:solidFill>
                <a:prstClr val="white"/>
              </a:solidFill>
            </a:endParaRPr>
          </a:p>
          <a:p>
            <a:pPr algn="ctr" eaLnBrk="1" fontAlgn="auto" hangingPunct="1">
              <a:lnSpc>
                <a:spcPts val="1200"/>
              </a:lnSpc>
              <a:spcBef>
                <a:spcPts val="0"/>
              </a:spcBef>
              <a:spcAft>
                <a:spcPts val="0"/>
              </a:spcAft>
              <a:defRPr/>
            </a:pPr>
            <a:r>
              <a:rPr lang="ja-JP" altLang="en-US" sz="1100" b="0" spc="-80" dirty="0">
                <a:solidFill>
                  <a:prstClr val="white"/>
                </a:solidFill>
              </a:rPr>
              <a:t>生活費の貸付も！</a:t>
            </a:r>
          </a:p>
        </p:txBody>
      </p:sp>
      <p:sp>
        <p:nvSpPr>
          <p:cNvPr id="39" name="下矢印 38"/>
          <p:cNvSpPr/>
          <p:nvPr/>
        </p:nvSpPr>
        <p:spPr>
          <a:xfrm>
            <a:off x="7110419" y="2209381"/>
            <a:ext cx="445287" cy="367760"/>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b="0">
              <a:solidFill>
                <a:prstClr val="white"/>
              </a:solidFill>
            </a:endParaRPr>
          </a:p>
        </p:txBody>
      </p:sp>
      <p:graphicFrame>
        <p:nvGraphicFramePr>
          <p:cNvPr id="26" name="表 25"/>
          <p:cNvGraphicFramePr>
            <a:graphicFrameLocks noGrp="1"/>
          </p:cNvGraphicFramePr>
          <p:nvPr>
            <p:extLst>
              <p:ext uri="{D42A27DB-BD31-4B8C-83A1-F6EECF244321}">
                <p14:modId xmlns:p14="http://schemas.microsoft.com/office/powerpoint/2010/main" val="3510174359"/>
              </p:ext>
            </p:extLst>
          </p:nvPr>
        </p:nvGraphicFramePr>
        <p:xfrm>
          <a:off x="466725" y="3314701"/>
          <a:ext cx="4462462" cy="1016000"/>
        </p:xfrm>
        <a:graphic>
          <a:graphicData uri="http://schemas.openxmlformats.org/drawingml/2006/table">
            <a:tbl>
              <a:tblPr/>
              <a:tblGrid>
                <a:gridCol w="442012">
                  <a:extLst>
                    <a:ext uri="{9D8B030D-6E8A-4147-A177-3AD203B41FA5}">
                      <a16:colId xmlns:a16="http://schemas.microsoft.com/office/drawing/2014/main" val="20000"/>
                    </a:ext>
                  </a:extLst>
                </a:gridCol>
                <a:gridCol w="982656">
                  <a:extLst>
                    <a:ext uri="{9D8B030D-6E8A-4147-A177-3AD203B41FA5}">
                      <a16:colId xmlns:a16="http://schemas.microsoft.com/office/drawing/2014/main" val="20001"/>
                    </a:ext>
                  </a:extLst>
                </a:gridCol>
                <a:gridCol w="920225">
                  <a:extLst>
                    <a:ext uri="{9D8B030D-6E8A-4147-A177-3AD203B41FA5}">
                      <a16:colId xmlns:a16="http://schemas.microsoft.com/office/drawing/2014/main" val="20002"/>
                    </a:ext>
                  </a:extLst>
                </a:gridCol>
                <a:gridCol w="1102444">
                  <a:extLst>
                    <a:ext uri="{9D8B030D-6E8A-4147-A177-3AD203B41FA5}">
                      <a16:colId xmlns:a16="http://schemas.microsoft.com/office/drawing/2014/main" val="20003"/>
                    </a:ext>
                  </a:extLst>
                </a:gridCol>
                <a:gridCol w="1015125">
                  <a:extLst>
                    <a:ext uri="{9D8B030D-6E8A-4147-A177-3AD203B41FA5}">
                      <a16:colId xmlns:a16="http://schemas.microsoft.com/office/drawing/2014/main" val="20004"/>
                    </a:ext>
                  </a:extLst>
                </a:gridCol>
              </a:tblGrid>
              <a:tr h="149224">
                <a:tc>
                  <a:txBody>
                    <a:bodyPr/>
                    <a:lstStyle>
                      <a:lvl1pPr indent="133350"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0">
                        <a:lnSpc>
                          <a:spcPts val="1200"/>
                        </a:lnSpc>
                        <a:spcBef>
                          <a:spcPct val="0"/>
                        </a:spcBef>
                        <a:spcAft>
                          <a:spcPct val="0"/>
                        </a:spcAft>
                        <a:buClrTx/>
                        <a:buSzTx/>
                        <a:buFontTx/>
                        <a:buNone/>
                        <a:tabLst/>
                      </a:pPr>
                      <a:r>
                        <a:rPr kumimoji="1" lang="ja-JP" altLang="ja-JP" sz="1000" b="0" i="0" u="none" strike="noStrike" cap="none" normalizeH="0" baseline="0" dirty="0">
                          <a:ln>
                            <a:noFill/>
                          </a:ln>
                          <a:solidFill>
                            <a:srgbClr val="000000"/>
                          </a:solidFill>
                          <a:effectLst/>
                          <a:latin typeface="HG丸ｺﾞｼｯｸM-PRO" pitchFamily="50" charset="-128"/>
                          <a:ea typeface="HG丸ｺﾞｼｯｸM-PRO" pitchFamily="50" charset="-128"/>
                        </a:rPr>
                        <a:t>世帯</a:t>
                      </a:r>
                      <a:endParaRPr kumimoji="1" lang="en-US" altLang="ja-JP" sz="1000" b="0" i="0" u="none" strike="noStrike" cap="none" normalizeH="0" baseline="0" dirty="0">
                        <a:ln>
                          <a:noFill/>
                        </a:ln>
                        <a:solidFill>
                          <a:srgbClr val="000000"/>
                        </a:solidFill>
                        <a:effectLst/>
                        <a:latin typeface="HG丸ｺﾞｼｯｸM-PRO" pitchFamily="50" charset="-128"/>
                        <a:ea typeface="HG丸ｺﾞｼｯｸM-PRO" pitchFamily="50" charset="-128"/>
                      </a:endParaRPr>
                    </a:p>
                    <a:p>
                      <a:pPr marL="0" marR="0" lvl="0" indent="0" algn="ctr" defTabSz="914400" rtl="0" eaLnBrk="1" fontAlgn="base" latinLnBrk="0" hangingPunct="0">
                        <a:lnSpc>
                          <a:spcPts val="1200"/>
                        </a:lnSpc>
                        <a:spcBef>
                          <a:spcPct val="0"/>
                        </a:spcBef>
                        <a:spcAft>
                          <a:spcPct val="0"/>
                        </a:spcAft>
                        <a:buClrTx/>
                        <a:buSzTx/>
                        <a:buFontTx/>
                        <a:buNone/>
                        <a:tabLst/>
                      </a:pPr>
                      <a:r>
                        <a:rPr kumimoji="1" lang="ja-JP" altLang="ja-JP" sz="1000" b="0" i="0" u="none" strike="noStrike" cap="none" normalizeH="0" baseline="0" dirty="0">
                          <a:ln>
                            <a:noFill/>
                          </a:ln>
                          <a:solidFill>
                            <a:srgbClr val="000000"/>
                          </a:solidFill>
                          <a:effectLst/>
                          <a:latin typeface="HG丸ｺﾞｼｯｸM-PRO" pitchFamily="50" charset="-128"/>
                          <a:ea typeface="HG丸ｺﾞｼｯｸM-PRO" pitchFamily="50" charset="-128"/>
                        </a:rPr>
                        <a:t>人数</a:t>
                      </a:r>
                    </a:p>
                  </a:txBody>
                  <a:tcPr marL="68585" marR="685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152400"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0" fontAlgn="base" latinLnBrk="0" hangingPunct="0">
                        <a:lnSpc>
                          <a:spcPts val="1400"/>
                        </a:lnSpc>
                        <a:spcBef>
                          <a:spcPct val="0"/>
                        </a:spcBef>
                        <a:spcAft>
                          <a:spcPct val="0"/>
                        </a:spcAft>
                        <a:buClrTx/>
                        <a:buSzTx/>
                        <a:buFontTx/>
                        <a:buNone/>
                        <a:tabLst/>
                      </a:pPr>
                      <a:r>
                        <a:rPr kumimoji="1" lang="ja-JP" altLang="ja-JP" sz="1200" b="0" i="0" u="none" strike="noStrike" cap="none" normalizeH="0" baseline="0" dirty="0">
                          <a:ln>
                            <a:noFill/>
                          </a:ln>
                          <a:solidFill>
                            <a:srgbClr val="000000"/>
                          </a:solidFill>
                          <a:effectLst/>
                          <a:latin typeface="HG丸ｺﾞｼｯｸM-PRO" pitchFamily="50" charset="-128"/>
                          <a:ea typeface="ＭＳ ゴシック" pitchFamily="49" charset="-128"/>
                        </a:rPr>
                        <a:t>基準額</a:t>
                      </a:r>
                      <a:endParaRPr kumimoji="1" lang="ja-JP" altLang="ja-JP" sz="1000" b="0" i="0" u="none" strike="noStrike" cap="none" normalizeH="0" baseline="0" dirty="0">
                        <a:ln>
                          <a:noFill/>
                        </a:ln>
                        <a:solidFill>
                          <a:srgbClr val="000000"/>
                        </a:solidFill>
                        <a:effectLst/>
                        <a:latin typeface="HG丸ｺﾞｼｯｸM-PRO" pitchFamily="50" charset="-128"/>
                        <a:ea typeface="HG丸ｺﾞｼｯｸM-PRO" pitchFamily="50" charset="-128"/>
                      </a:endParaRPr>
                    </a:p>
                  </a:txBody>
                  <a:tcPr marL="68585" marR="685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152400"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0" fontAlgn="base" latinLnBrk="1" hangingPunct="0">
                        <a:lnSpc>
                          <a:spcPts val="1200"/>
                        </a:lnSpc>
                        <a:spcBef>
                          <a:spcPct val="0"/>
                        </a:spcBef>
                        <a:spcAft>
                          <a:spcPct val="0"/>
                        </a:spcAft>
                        <a:buClrTx/>
                        <a:buSzTx/>
                        <a:buFontTx/>
                        <a:buNone/>
                        <a:tabLst/>
                      </a:pPr>
                      <a:r>
                        <a:rPr kumimoji="1" lang="ja-JP" altLang="en-US" sz="1200" b="0" i="0" u="none" strike="noStrike" cap="none" normalizeH="0" baseline="0" dirty="0">
                          <a:ln>
                            <a:noFill/>
                          </a:ln>
                          <a:solidFill>
                            <a:srgbClr val="000000"/>
                          </a:solidFill>
                          <a:effectLst/>
                          <a:latin typeface="HG丸ｺﾞｼｯｸM-PRO" pitchFamily="50" charset="-128"/>
                          <a:ea typeface="ＭＳ ゴシック" pitchFamily="49" charset="-128"/>
                        </a:rPr>
                        <a:t>家賃額</a:t>
                      </a:r>
                      <a:endParaRPr kumimoji="1" lang="en-US" altLang="ja-JP" sz="1200" b="0" i="0" u="none" strike="noStrike" cap="none" normalizeH="0" baseline="0" dirty="0">
                        <a:ln>
                          <a:noFill/>
                        </a:ln>
                        <a:solidFill>
                          <a:srgbClr val="000000"/>
                        </a:solidFill>
                        <a:effectLst/>
                        <a:latin typeface="HG丸ｺﾞｼｯｸM-PRO" pitchFamily="50" charset="-128"/>
                        <a:ea typeface="ＭＳ ゴシック" pitchFamily="49" charset="-128"/>
                      </a:endParaRPr>
                    </a:p>
                    <a:p>
                      <a:pPr marL="0" marR="0" lvl="0" indent="0" algn="ctr" defTabSz="914400" rtl="0" eaLnBrk="0" fontAlgn="base" latinLnBrk="1" hangingPunct="0">
                        <a:lnSpc>
                          <a:spcPts val="1200"/>
                        </a:lnSpc>
                        <a:spcBef>
                          <a:spcPct val="0"/>
                        </a:spcBef>
                        <a:spcAft>
                          <a:spcPct val="0"/>
                        </a:spcAft>
                        <a:buClrTx/>
                        <a:buSzTx/>
                        <a:buFontTx/>
                        <a:buNone/>
                        <a:tabLst/>
                      </a:pPr>
                      <a:r>
                        <a:rPr kumimoji="1" lang="en-US" altLang="ja-JP" sz="1200" b="0" i="0" u="none" strike="noStrike" cap="none" normalizeH="0" baseline="0" dirty="0">
                          <a:ln>
                            <a:noFill/>
                          </a:ln>
                          <a:solidFill>
                            <a:srgbClr val="000000"/>
                          </a:solidFill>
                          <a:effectLst/>
                          <a:latin typeface="HG丸ｺﾞｼｯｸM-PRO" pitchFamily="50" charset="-128"/>
                          <a:ea typeface="ＭＳ ゴシック" pitchFamily="49" charset="-128"/>
                        </a:rPr>
                        <a:t>(</a:t>
                      </a:r>
                      <a:r>
                        <a:rPr kumimoji="1" lang="ja-JP" altLang="en-US" sz="1200" b="0" i="0" u="none" strike="noStrike" cap="none" normalizeH="0" baseline="0" dirty="0">
                          <a:ln>
                            <a:noFill/>
                          </a:ln>
                          <a:solidFill>
                            <a:srgbClr val="000000"/>
                          </a:solidFill>
                          <a:effectLst/>
                          <a:latin typeface="HG丸ｺﾞｼｯｸM-PRO" pitchFamily="50" charset="-128"/>
                          <a:ea typeface="ＭＳ ゴシック" pitchFamily="49" charset="-128"/>
                        </a:rPr>
                        <a:t>上限額</a:t>
                      </a:r>
                      <a:r>
                        <a:rPr kumimoji="1" lang="en-US" altLang="ja-JP" sz="1200" b="0" i="0" u="none" strike="noStrike" cap="none" normalizeH="0" baseline="0" dirty="0">
                          <a:ln>
                            <a:noFill/>
                          </a:ln>
                          <a:solidFill>
                            <a:srgbClr val="000000"/>
                          </a:solidFill>
                          <a:effectLst/>
                          <a:latin typeface="HG丸ｺﾞｼｯｸM-PRO" pitchFamily="50" charset="-128"/>
                          <a:ea typeface="ＭＳ ゴシック" pitchFamily="49" charset="-128"/>
                        </a:rPr>
                        <a:t>)</a:t>
                      </a:r>
                      <a:endParaRPr kumimoji="1" lang="ja-JP" altLang="ja-JP" sz="1000" b="0" i="0" u="none" strike="noStrike" cap="none" normalizeH="0" baseline="0" dirty="0">
                        <a:ln>
                          <a:noFill/>
                        </a:ln>
                        <a:solidFill>
                          <a:srgbClr val="000000"/>
                        </a:solidFill>
                        <a:effectLst/>
                        <a:latin typeface="HG丸ｺﾞｼｯｸM-PRO" pitchFamily="50" charset="-128"/>
                        <a:ea typeface="HG丸ｺﾞｼｯｸM-PRO" pitchFamily="50" charset="-128"/>
                      </a:endParaRPr>
                    </a:p>
                  </a:txBody>
                  <a:tcPr marL="68585" marR="685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152400"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0" fontAlgn="base" latinLnBrk="0" hangingPunct="0">
                        <a:lnSpc>
                          <a:spcPts val="1200"/>
                        </a:lnSpc>
                        <a:spcBef>
                          <a:spcPct val="0"/>
                        </a:spcBef>
                        <a:spcAft>
                          <a:spcPct val="0"/>
                        </a:spcAft>
                        <a:buClrTx/>
                        <a:buSzTx/>
                        <a:buFontTx/>
                        <a:buNone/>
                        <a:tabLst/>
                      </a:pPr>
                      <a:r>
                        <a:rPr kumimoji="1" lang="ja-JP" altLang="ja-JP" sz="1200" b="0" i="0" u="none" strike="noStrike" cap="none" normalizeH="0" baseline="0" dirty="0">
                          <a:ln>
                            <a:noFill/>
                          </a:ln>
                          <a:solidFill>
                            <a:srgbClr val="000000"/>
                          </a:solidFill>
                          <a:effectLst/>
                          <a:latin typeface="HG丸ｺﾞｼｯｸM-PRO" pitchFamily="50" charset="-128"/>
                          <a:ea typeface="ＭＳ ゴシック" pitchFamily="49" charset="-128"/>
                        </a:rPr>
                        <a:t>収入基準額</a:t>
                      </a:r>
                      <a:endParaRPr kumimoji="1" lang="ja-JP" altLang="ja-JP" sz="1000" b="0" i="0" u="none" strike="noStrike" cap="none" normalizeH="0" baseline="0" dirty="0">
                        <a:ln>
                          <a:noFill/>
                        </a:ln>
                        <a:solidFill>
                          <a:srgbClr val="000000"/>
                        </a:solidFill>
                        <a:effectLst/>
                        <a:latin typeface="HG丸ｺﾞｼｯｸM-PRO" pitchFamily="50" charset="-128"/>
                        <a:ea typeface="HG丸ｺﾞｼｯｸM-PRO" pitchFamily="50" charset="-128"/>
                      </a:endParaRPr>
                    </a:p>
                  </a:txBody>
                  <a:tcPr marL="68585" marR="685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indent="152400"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0" fontAlgn="base" latinLnBrk="0" hangingPunct="0">
                        <a:lnSpc>
                          <a:spcPts val="1200"/>
                        </a:lnSpc>
                        <a:spcBef>
                          <a:spcPct val="0"/>
                        </a:spcBef>
                        <a:spcAft>
                          <a:spcPct val="0"/>
                        </a:spcAft>
                        <a:buClrTx/>
                        <a:buSzTx/>
                        <a:buFontTx/>
                        <a:buNone/>
                        <a:tabLst/>
                      </a:pPr>
                      <a:r>
                        <a:rPr kumimoji="1" lang="ja-JP" altLang="ja-JP" sz="1200" b="0" i="0" u="none" strike="noStrike" cap="none" normalizeH="0" baseline="0" dirty="0">
                          <a:ln>
                            <a:noFill/>
                          </a:ln>
                          <a:solidFill>
                            <a:srgbClr val="000000"/>
                          </a:solidFill>
                          <a:effectLst/>
                          <a:latin typeface="HG丸ｺﾞｼｯｸM-PRO" pitchFamily="50" charset="-128"/>
                          <a:ea typeface="ＭＳ ゴシック" pitchFamily="49" charset="-128"/>
                        </a:rPr>
                        <a:t>金融資産</a:t>
                      </a:r>
                      <a:r>
                        <a:rPr kumimoji="1" lang="ja-JP" altLang="en-US" sz="1200" b="0" i="0" u="none" strike="noStrike" cap="none" normalizeH="0" baseline="0" dirty="0">
                          <a:ln>
                            <a:noFill/>
                          </a:ln>
                          <a:solidFill>
                            <a:srgbClr val="000000"/>
                          </a:solidFill>
                          <a:effectLst/>
                          <a:latin typeface="HG丸ｺﾞｼｯｸM-PRO" pitchFamily="50" charset="-128"/>
                          <a:ea typeface="ＭＳ ゴシック" pitchFamily="49" charset="-128"/>
                        </a:rPr>
                        <a:t>額</a:t>
                      </a:r>
                      <a:endParaRPr kumimoji="1" lang="ja-JP" altLang="ja-JP" sz="1000" b="0" i="0" u="none" strike="noStrike" cap="none" normalizeH="0" baseline="0" dirty="0">
                        <a:ln>
                          <a:noFill/>
                        </a:ln>
                        <a:solidFill>
                          <a:srgbClr val="000000"/>
                        </a:solidFill>
                        <a:effectLst/>
                        <a:latin typeface="HG丸ｺﾞｼｯｸM-PRO" pitchFamily="50" charset="-128"/>
                        <a:ea typeface="HG丸ｺﾞｼｯｸM-PRO" pitchFamily="50" charset="-128"/>
                      </a:endParaRPr>
                    </a:p>
                  </a:txBody>
                  <a:tcPr marL="68585" marR="685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171450">
                <a:tc>
                  <a:txBody>
                    <a:bodyPr/>
                    <a:lstStyle>
                      <a:lvl1pPr indent="152400"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0">
                        <a:lnSpc>
                          <a:spcPts val="1400"/>
                        </a:lnSpc>
                        <a:spcBef>
                          <a:spcPct val="0"/>
                        </a:spcBef>
                        <a:spcAft>
                          <a:spcPct val="0"/>
                        </a:spcAft>
                        <a:buClrTx/>
                        <a:buSzTx/>
                        <a:buFontTx/>
                        <a:buNone/>
                        <a:tabLst/>
                      </a:pPr>
                      <a:r>
                        <a:rPr kumimoji="1" lang="en-US" altLang="ja-JP" sz="1200" b="0" i="0" u="none" strike="noStrike" cap="none" normalizeH="0" baseline="0" dirty="0">
                          <a:ln>
                            <a:noFill/>
                          </a:ln>
                          <a:solidFill>
                            <a:srgbClr val="000000"/>
                          </a:solidFill>
                          <a:effectLst/>
                          <a:latin typeface="HG丸ｺﾞｼｯｸM-PRO" pitchFamily="50" charset="-128"/>
                          <a:ea typeface="HG丸ｺﾞｼｯｸM-PRO" pitchFamily="50" charset="-128"/>
                        </a:rPr>
                        <a:t>1</a:t>
                      </a:r>
                      <a:r>
                        <a:rPr kumimoji="1" lang="ja-JP" altLang="ja-JP" sz="1200" b="0" i="0" u="none" strike="noStrike" cap="none" normalizeH="0" baseline="0" dirty="0">
                          <a:ln>
                            <a:noFill/>
                          </a:ln>
                          <a:solidFill>
                            <a:srgbClr val="000000"/>
                          </a:solidFill>
                          <a:effectLst/>
                          <a:latin typeface="HG丸ｺﾞｼｯｸM-PRO" pitchFamily="50" charset="-128"/>
                          <a:ea typeface="HG丸ｺﾞｼｯｸM-PRO" pitchFamily="50" charset="-128"/>
                        </a:rPr>
                        <a:t>人</a:t>
                      </a:r>
                    </a:p>
                  </a:txBody>
                  <a:tcPr marL="68585" marR="685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152400"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265113" algn="ctr" defTabSz="914400" rtl="0" eaLnBrk="0" fontAlgn="base" latinLnBrk="1" hangingPunct="0">
                        <a:lnSpc>
                          <a:spcPts val="1400"/>
                        </a:lnSpc>
                        <a:spcBef>
                          <a:spcPct val="0"/>
                        </a:spcBef>
                        <a:spcAft>
                          <a:spcPct val="0"/>
                        </a:spcAft>
                        <a:buClrTx/>
                        <a:buSzTx/>
                        <a:buFontTx/>
                        <a:buNone/>
                        <a:tabLst/>
                      </a:pPr>
                      <a:r>
                        <a:rPr kumimoji="1" lang="en-US" altLang="ja-JP" sz="1200" b="0" i="0" u="none" strike="noStrike" cap="none" normalizeH="0" baseline="0" dirty="0">
                          <a:ln>
                            <a:noFill/>
                          </a:ln>
                          <a:solidFill>
                            <a:srgbClr val="000000"/>
                          </a:solidFill>
                          <a:effectLst/>
                          <a:latin typeface="HG丸ｺﾞｼｯｸM-PRO" pitchFamily="50" charset="-128"/>
                          <a:ea typeface="ＭＳ ゴシック" pitchFamily="49" charset="-128"/>
                        </a:rPr>
                        <a:t>8.6</a:t>
                      </a:r>
                      <a:r>
                        <a:rPr kumimoji="1" lang="ja-JP" altLang="ja-JP" sz="1200" b="0" i="0" u="none" strike="noStrike" cap="none" normalizeH="0" baseline="0" dirty="0">
                          <a:ln>
                            <a:noFill/>
                          </a:ln>
                          <a:solidFill>
                            <a:srgbClr val="000000"/>
                          </a:solidFill>
                          <a:effectLst/>
                          <a:latin typeface="HG丸ｺﾞｼｯｸM-PRO" pitchFamily="50" charset="-128"/>
                          <a:ea typeface="ＭＳ ゴシック" pitchFamily="49" charset="-128"/>
                        </a:rPr>
                        <a:t>万円</a:t>
                      </a:r>
                      <a:endParaRPr kumimoji="1" lang="ja-JP" altLang="ja-JP" sz="1200" b="0" i="0" u="none" strike="noStrike" cap="none" normalizeH="0" baseline="0" dirty="0">
                        <a:ln>
                          <a:noFill/>
                        </a:ln>
                        <a:solidFill>
                          <a:srgbClr val="000000"/>
                        </a:solidFill>
                        <a:effectLst/>
                        <a:latin typeface="HG丸ｺﾞｼｯｸM-PRO" pitchFamily="50" charset="-128"/>
                        <a:ea typeface="HG丸ｺﾞｼｯｸM-PRO" pitchFamily="50" charset="-128"/>
                      </a:endParaRPr>
                    </a:p>
                  </a:txBody>
                  <a:tcPr marL="68585" marR="685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0" fontAlgn="base" latinLnBrk="1" hangingPunct="0">
                        <a:lnSpc>
                          <a:spcPts val="1400"/>
                        </a:lnSpc>
                        <a:spcBef>
                          <a:spcPct val="0"/>
                        </a:spcBef>
                        <a:spcAft>
                          <a:spcPct val="0"/>
                        </a:spcAft>
                        <a:buClrTx/>
                        <a:buSzTx/>
                        <a:buFontTx/>
                        <a:buNone/>
                        <a:tabLst/>
                      </a:pPr>
                      <a:r>
                        <a:rPr kumimoji="1" lang="en-US" altLang="ja-JP" sz="1200" b="0" i="0" u="none" strike="noStrike" cap="none" normalizeH="0" baseline="0" dirty="0">
                          <a:ln>
                            <a:noFill/>
                          </a:ln>
                          <a:solidFill>
                            <a:srgbClr val="000000"/>
                          </a:solidFill>
                          <a:effectLst/>
                          <a:latin typeface="HG丸ｺﾞｼｯｸM-PRO" pitchFamily="50" charset="-128"/>
                          <a:ea typeface="HG丸ｺﾞｼｯｸM-PRO" pitchFamily="50" charset="-128"/>
                        </a:rPr>
                        <a:t>3.5</a:t>
                      </a:r>
                      <a:r>
                        <a:rPr kumimoji="1" lang="ja-JP" altLang="en-US" sz="1200" b="0" i="0" u="none" strike="noStrike" cap="none" normalizeH="0" baseline="0" dirty="0">
                          <a:ln>
                            <a:noFill/>
                          </a:ln>
                          <a:solidFill>
                            <a:srgbClr val="000000"/>
                          </a:solidFill>
                          <a:effectLst/>
                          <a:latin typeface="HG丸ｺﾞｼｯｸM-PRO" pitchFamily="50" charset="-128"/>
                          <a:ea typeface="HG丸ｺﾞｼｯｸM-PRO" pitchFamily="50" charset="-128"/>
                        </a:rPr>
                        <a:t>万円</a:t>
                      </a:r>
                      <a:endParaRPr kumimoji="1" lang="ja-JP" altLang="ja-JP" sz="1200" b="0" i="0" u="none" strike="noStrike" cap="none" normalizeH="0" baseline="0" dirty="0">
                        <a:ln>
                          <a:noFill/>
                        </a:ln>
                        <a:solidFill>
                          <a:srgbClr val="000000"/>
                        </a:solidFill>
                        <a:effectLst/>
                        <a:latin typeface="HG丸ｺﾞｼｯｸM-PRO" pitchFamily="50" charset="-128"/>
                        <a:ea typeface="HG丸ｺﾞｼｯｸM-PRO" pitchFamily="50" charset="-128"/>
                      </a:endParaRPr>
                    </a:p>
                  </a:txBody>
                  <a:tcPr marL="68585" marR="685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152400"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152400" algn="ctr" defTabSz="914400" rtl="0" eaLnBrk="0" fontAlgn="base" latinLnBrk="1" hangingPunct="0">
                        <a:lnSpc>
                          <a:spcPts val="1400"/>
                        </a:lnSpc>
                        <a:spcBef>
                          <a:spcPct val="0"/>
                        </a:spcBef>
                        <a:spcAft>
                          <a:spcPct val="0"/>
                        </a:spcAft>
                        <a:buClrTx/>
                        <a:buSzTx/>
                        <a:buFontTx/>
                        <a:buNone/>
                        <a:tabLst/>
                      </a:pPr>
                      <a:r>
                        <a:rPr kumimoji="1" lang="en-US" altLang="ja-JP" sz="1200" b="0" i="0" u="none" strike="noStrike" cap="none" normalizeH="0" baseline="0" dirty="0">
                          <a:ln>
                            <a:noFill/>
                          </a:ln>
                          <a:solidFill>
                            <a:srgbClr val="000000"/>
                          </a:solidFill>
                          <a:effectLst/>
                          <a:latin typeface="HG丸ｺﾞｼｯｸM-PRO" pitchFamily="50" charset="-128"/>
                          <a:ea typeface="ＭＳ ゴシック" pitchFamily="49" charset="-128"/>
                        </a:rPr>
                        <a:t>12.1</a:t>
                      </a:r>
                      <a:r>
                        <a:rPr kumimoji="1" lang="ja-JP" altLang="ja-JP" sz="1200" b="0" i="0" u="none" strike="noStrike" cap="none" normalizeH="0" baseline="0" dirty="0">
                          <a:ln>
                            <a:noFill/>
                          </a:ln>
                          <a:solidFill>
                            <a:srgbClr val="000000"/>
                          </a:solidFill>
                          <a:effectLst/>
                          <a:latin typeface="HG丸ｺﾞｼｯｸM-PRO" pitchFamily="50" charset="-128"/>
                          <a:ea typeface="ＭＳ ゴシック" pitchFamily="49" charset="-128"/>
                        </a:rPr>
                        <a:t>万円</a:t>
                      </a:r>
                      <a:endParaRPr kumimoji="1" lang="ja-JP" altLang="ja-JP" sz="1200" b="0" i="0" u="none" strike="noStrike" cap="none" normalizeH="0" baseline="0" dirty="0">
                        <a:ln>
                          <a:noFill/>
                        </a:ln>
                        <a:solidFill>
                          <a:srgbClr val="000000"/>
                        </a:solidFill>
                        <a:effectLst/>
                        <a:latin typeface="HG丸ｺﾞｼｯｸM-PRO" pitchFamily="50" charset="-128"/>
                        <a:ea typeface="HG丸ｺﾞｼｯｸM-PRO" pitchFamily="50" charset="-128"/>
                      </a:endParaRPr>
                    </a:p>
                  </a:txBody>
                  <a:tcPr marL="68585" marR="685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152400"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152400" algn="ctr" defTabSz="914400" rtl="0" eaLnBrk="0" fontAlgn="base" latinLnBrk="1" hangingPunct="0">
                        <a:lnSpc>
                          <a:spcPts val="1400"/>
                        </a:lnSpc>
                        <a:spcBef>
                          <a:spcPct val="0"/>
                        </a:spcBef>
                        <a:spcAft>
                          <a:spcPct val="0"/>
                        </a:spcAft>
                        <a:buClrTx/>
                        <a:buSzTx/>
                        <a:buFontTx/>
                        <a:buNone/>
                        <a:tabLst/>
                      </a:pPr>
                      <a:r>
                        <a:rPr kumimoji="1" lang="en-US" altLang="ja-JP" sz="1200" b="0" i="0" u="none" strike="noStrike" cap="none" normalizeH="0" baseline="0" dirty="0">
                          <a:ln>
                            <a:noFill/>
                          </a:ln>
                          <a:solidFill>
                            <a:srgbClr val="000000"/>
                          </a:solidFill>
                          <a:effectLst/>
                          <a:latin typeface="HG丸ｺﾞｼｯｸM-PRO" pitchFamily="50" charset="-128"/>
                          <a:ea typeface="ＭＳ ゴシック" pitchFamily="49" charset="-128"/>
                        </a:rPr>
                        <a:t>51.6</a:t>
                      </a:r>
                      <a:r>
                        <a:rPr kumimoji="1" lang="ja-JP" altLang="ja-JP" sz="1200" b="0" i="0" u="none" strike="noStrike" cap="none" normalizeH="0" baseline="0" dirty="0">
                          <a:ln>
                            <a:noFill/>
                          </a:ln>
                          <a:solidFill>
                            <a:srgbClr val="000000"/>
                          </a:solidFill>
                          <a:effectLst/>
                          <a:latin typeface="HG丸ｺﾞｼｯｸM-PRO" pitchFamily="50" charset="-128"/>
                          <a:ea typeface="ＭＳ ゴシック" pitchFamily="49" charset="-128"/>
                        </a:rPr>
                        <a:t>万円</a:t>
                      </a:r>
                      <a:endParaRPr kumimoji="1" lang="ja-JP" altLang="ja-JP" sz="1000" b="0" i="0" u="none" strike="noStrike" cap="none" normalizeH="0" baseline="0" dirty="0">
                        <a:ln>
                          <a:noFill/>
                        </a:ln>
                        <a:solidFill>
                          <a:srgbClr val="000000"/>
                        </a:solidFill>
                        <a:effectLst/>
                        <a:latin typeface="HG丸ｺﾞｼｯｸM-PRO" pitchFamily="50" charset="-128"/>
                        <a:ea typeface="HG丸ｺﾞｼｯｸM-PRO" pitchFamily="50" charset="-128"/>
                      </a:endParaRPr>
                    </a:p>
                  </a:txBody>
                  <a:tcPr marL="68585" marR="685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1450">
                <a:tc>
                  <a:txBody>
                    <a:bodyPr/>
                    <a:lstStyle>
                      <a:lvl1pPr indent="152400"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0">
                        <a:lnSpc>
                          <a:spcPts val="1400"/>
                        </a:lnSpc>
                        <a:spcBef>
                          <a:spcPct val="0"/>
                        </a:spcBef>
                        <a:spcAft>
                          <a:spcPct val="0"/>
                        </a:spcAft>
                        <a:buClrTx/>
                        <a:buSzTx/>
                        <a:buFontTx/>
                        <a:buNone/>
                        <a:tabLst/>
                      </a:pPr>
                      <a:r>
                        <a:rPr kumimoji="1" lang="en-US" altLang="ja-JP" sz="1200" b="0" i="0" u="none" strike="noStrike" cap="none" normalizeH="0" baseline="0" dirty="0">
                          <a:ln>
                            <a:noFill/>
                          </a:ln>
                          <a:solidFill>
                            <a:srgbClr val="000000"/>
                          </a:solidFill>
                          <a:effectLst/>
                          <a:latin typeface="HG丸ｺﾞｼｯｸM-PRO" pitchFamily="50" charset="-128"/>
                          <a:ea typeface="HG丸ｺﾞｼｯｸM-PRO" pitchFamily="50" charset="-128"/>
                        </a:rPr>
                        <a:t>2</a:t>
                      </a:r>
                      <a:r>
                        <a:rPr kumimoji="1" lang="ja-JP" altLang="ja-JP" sz="1200" b="0" i="0" u="none" strike="noStrike" cap="none" normalizeH="0" baseline="0" dirty="0">
                          <a:ln>
                            <a:noFill/>
                          </a:ln>
                          <a:solidFill>
                            <a:srgbClr val="000000"/>
                          </a:solidFill>
                          <a:effectLst/>
                          <a:latin typeface="HG丸ｺﾞｼｯｸM-PRO" pitchFamily="50" charset="-128"/>
                          <a:ea typeface="HG丸ｺﾞｼｯｸM-PRO" pitchFamily="50" charset="-128"/>
                        </a:rPr>
                        <a:t>人</a:t>
                      </a:r>
                    </a:p>
                  </a:txBody>
                  <a:tcPr marL="68585" marR="685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152400"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152400" algn="ctr" defTabSz="914400" rtl="0" eaLnBrk="0" fontAlgn="base" latinLnBrk="1" hangingPunct="0">
                        <a:lnSpc>
                          <a:spcPts val="1400"/>
                        </a:lnSpc>
                        <a:spcBef>
                          <a:spcPct val="0"/>
                        </a:spcBef>
                        <a:spcAft>
                          <a:spcPct val="0"/>
                        </a:spcAft>
                        <a:buClrTx/>
                        <a:buSzTx/>
                        <a:buFontTx/>
                        <a:buNone/>
                        <a:tabLst/>
                      </a:pPr>
                      <a:r>
                        <a:rPr kumimoji="1" lang="en-US" altLang="ja-JP" sz="1200" b="0" i="0" u="none" strike="noStrike" cap="none" normalizeH="0" baseline="0" dirty="0">
                          <a:ln>
                            <a:noFill/>
                          </a:ln>
                          <a:solidFill>
                            <a:srgbClr val="000000"/>
                          </a:solidFill>
                          <a:effectLst/>
                          <a:latin typeface="HG丸ｺﾞｼｯｸM-PRO" pitchFamily="50" charset="-128"/>
                          <a:ea typeface="ＭＳ ゴシック" pitchFamily="49" charset="-128"/>
                        </a:rPr>
                        <a:t>12.4</a:t>
                      </a:r>
                      <a:r>
                        <a:rPr kumimoji="1" lang="ja-JP" altLang="ja-JP" sz="1200" b="0" i="0" u="none" strike="noStrike" cap="none" normalizeH="0" baseline="0" dirty="0">
                          <a:ln>
                            <a:noFill/>
                          </a:ln>
                          <a:solidFill>
                            <a:srgbClr val="000000"/>
                          </a:solidFill>
                          <a:effectLst/>
                          <a:latin typeface="HG丸ｺﾞｼｯｸM-PRO" pitchFamily="50" charset="-128"/>
                          <a:ea typeface="ＭＳ ゴシック" pitchFamily="49" charset="-128"/>
                        </a:rPr>
                        <a:t>万円</a:t>
                      </a:r>
                      <a:endParaRPr kumimoji="1" lang="ja-JP" altLang="ja-JP" sz="1200" b="0" i="0" u="none" strike="noStrike" cap="none" normalizeH="0" baseline="0" dirty="0">
                        <a:ln>
                          <a:noFill/>
                        </a:ln>
                        <a:solidFill>
                          <a:srgbClr val="000000"/>
                        </a:solidFill>
                        <a:effectLst/>
                        <a:latin typeface="HG丸ｺﾞｼｯｸM-PRO" pitchFamily="50" charset="-128"/>
                        <a:ea typeface="HG丸ｺﾞｼｯｸM-PRO" pitchFamily="50" charset="-128"/>
                      </a:endParaRPr>
                    </a:p>
                  </a:txBody>
                  <a:tcPr marL="68585" marR="685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1" hangingPunct="0">
                        <a:lnSpc>
                          <a:spcPts val="1400"/>
                        </a:lnSpc>
                        <a:spcBef>
                          <a:spcPct val="0"/>
                        </a:spcBef>
                        <a:spcAft>
                          <a:spcPct val="0"/>
                        </a:spcAft>
                        <a:buClrTx/>
                        <a:buSzTx/>
                        <a:buFontTx/>
                        <a:buNone/>
                        <a:tabLst/>
                      </a:pPr>
                      <a:r>
                        <a:rPr kumimoji="1" lang="en-US" altLang="ja-JP" sz="1200" b="0" i="0" u="none" strike="noStrike" cap="none" normalizeH="0" baseline="0" dirty="0">
                          <a:ln>
                            <a:noFill/>
                          </a:ln>
                          <a:solidFill>
                            <a:srgbClr val="000000"/>
                          </a:solidFill>
                          <a:effectLst/>
                          <a:latin typeface="HG丸ｺﾞｼｯｸM-PRO" pitchFamily="50" charset="-128"/>
                          <a:ea typeface="HG丸ｺﾞｼｯｸM-PRO" pitchFamily="50" charset="-128"/>
                        </a:rPr>
                        <a:t>4.2</a:t>
                      </a:r>
                      <a:r>
                        <a:rPr kumimoji="1" lang="ja-JP" altLang="en-US" sz="1200" b="0" i="0" u="none" strike="noStrike" cap="none" normalizeH="0" baseline="0" dirty="0">
                          <a:ln>
                            <a:noFill/>
                          </a:ln>
                          <a:solidFill>
                            <a:srgbClr val="000000"/>
                          </a:solidFill>
                          <a:effectLst/>
                          <a:latin typeface="HG丸ｺﾞｼｯｸM-PRO" pitchFamily="50" charset="-128"/>
                          <a:ea typeface="HG丸ｺﾞｼｯｸM-PRO" pitchFamily="50" charset="-128"/>
                        </a:rPr>
                        <a:t>万円</a:t>
                      </a:r>
                      <a:endParaRPr kumimoji="1" lang="ja-JP" altLang="ja-JP" sz="1200" b="0" i="0" u="none" strike="noStrike" cap="none" normalizeH="0" baseline="0" dirty="0">
                        <a:ln>
                          <a:noFill/>
                        </a:ln>
                        <a:solidFill>
                          <a:srgbClr val="000000"/>
                        </a:solidFill>
                        <a:effectLst/>
                        <a:latin typeface="HG丸ｺﾞｼｯｸM-PRO" pitchFamily="50" charset="-128"/>
                        <a:ea typeface="HG丸ｺﾞｼｯｸM-PRO" pitchFamily="50" charset="-128"/>
                      </a:endParaRPr>
                    </a:p>
                  </a:txBody>
                  <a:tcPr marL="68585" marR="685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152400"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152400" algn="ctr" defTabSz="914400" rtl="0" eaLnBrk="0" fontAlgn="base" latinLnBrk="1" hangingPunct="0">
                        <a:lnSpc>
                          <a:spcPts val="1400"/>
                        </a:lnSpc>
                        <a:spcBef>
                          <a:spcPct val="0"/>
                        </a:spcBef>
                        <a:spcAft>
                          <a:spcPct val="0"/>
                        </a:spcAft>
                        <a:buClrTx/>
                        <a:buSzTx/>
                        <a:buFontTx/>
                        <a:buNone/>
                        <a:tabLst/>
                      </a:pPr>
                      <a:r>
                        <a:rPr kumimoji="1" lang="en-US" altLang="ja-JP" sz="1200" b="0" i="0" u="none" strike="noStrike" cap="none" normalizeH="0" baseline="0" dirty="0">
                          <a:ln>
                            <a:noFill/>
                          </a:ln>
                          <a:solidFill>
                            <a:srgbClr val="000000"/>
                          </a:solidFill>
                          <a:effectLst/>
                          <a:latin typeface="HG丸ｺﾞｼｯｸM-PRO" pitchFamily="50" charset="-128"/>
                          <a:ea typeface="ＭＳ ゴシック" pitchFamily="49" charset="-128"/>
                        </a:rPr>
                        <a:t>16.6</a:t>
                      </a:r>
                      <a:r>
                        <a:rPr kumimoji="1" lang="ja-JP" altLang="ja-JP" sz="1200" b="0" i="0" u="none" strike="noStrike" cap="none" normalizeH="0" baseline="0" dirty="0">
                          <a:ln>
                            <a:noFill/>
                          </a:ln>
                          <a:solidFill>
                            <a:srgbClr val="000000"/>
                          </a:solidFill>
                          <a:effectLst/>
                          <a:latin typeface="HG丸ｺﾞｼｯｸM-PRO" pitchFamily="50" charset="-128"/>
                          <a:ea typeface="ＭＳ ゴシック" pitchFamily="49" charset="-128"/>
                        </a:rPr>
                        <a:t>万円</a:t>
                      </a:r>
                      <a:endParaRPr kumimoji="1" lang="ja-JP" altLang="ja-JP" sz="1200" b="0" i="0" u="none" strike="noStrike" cap="none" normalizeH="0" baseline="0" dirty="0">
                        <a:ln>
                          <a:noFill/>
                        </a:ln>
                        <a:solidFill>
                          <a:srgbClr val="000000"/>
                        </a:solidFill>
                        <a:effectLst/>
                        <a:latin typeface="HG丸ｺﾞｼｯｸM-PRO" pitchFamily="50" charset="-128"/>
                        <a:ea typeface="HG丸ｺﾞｼｯｸM-PRO" pitchFamily="50" charset="-128"/>
                      </a:endParaRPr>
                    </a:p>
                  </a:txBody>
                  <a:tcPr marL="68585" marR="685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152400"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152400" algn="ctr" defTabSz="914400" rtl="0" eaLnBrk="0" fontAlgn="base" latinLnBrk="1" hangingPunct="0">
                        <a:lnSpc>
                          <a:spcPts val="1400"/>
                        </a:lnSpc>
                        <a:spcBef>
                          <a:spcPct val="0"/>
                        </a:spcBef>
                        <a:spcAft>
                          <a:spcPct val="0"/>
                        </a:spcAft>
                        <a:buClrTx/>
                        <a:buSzTx/>
                        <a:buFontTx/>
                        <a:buNone/>
                        <a:tabLst/>
                      </a:pPr>
                      <a:r>
                        <a:rPr kumimoji="1" lang="en-US" altLang="ja-JP" sz="1200" b="0" i="0" u="none" strike="noStrike" cap="none" normalizeH="0" baseline="0" dirty="0">
                          <a:ln>
                            <a:noFill/>
                          </a:ln>
                          <a:solidFill>
                            <a:srgbClr val="000000"/>
                          </a:solidFill>
                          <a:effectLst/>
                          <a:latin typeface="HG丸ｺﾞｼｯｸM-PRO" pitchFamily="50" charset="-128"/>
                          <a:ea typeface="ＭＳ ゴシック" pitchFamily="49" charset="-128"/>
                        </a:rPr>
                        <a:t>74.4</a:t>
                      </a:r>
                      <a:r>
                        <a:rPr kumimoji="1" lang="ja-JP" altLang="ja-JP" sz="1200" b="0" i="0" u="none" strike="noStrike" cap="none" normalizeH="0" baseline="0" dirty="0">
                          <a:ln>
                            <a:noFill/>
                          </a:ln>
                          <a:solidFill>
                            <a:srgbClr val="000000"/>
                          </a:solidFill>
                          <a:effectLst/>
                          <a:latin typeface="HG丸ｺﾞｼｯｸM-PRO" pitchFamily="50" charset="-128"/>
                          <a:ea typeface="ＭＳ ゴシック" pitchFamily="49" charset="-128"/>
                        </a:rPr>
                        <a:t>万円</a:t>
                      </a:r>
                      <a:endParaRPr kumimoji="1" lang="ja-JP" altLang="ja-JP" sz="1000" b="0" i="0" u="none" strike="noStrike" cap="none" normalizeH="0" baseline="0" dirty="0">
                        <a:ln>
                          <a:noFill/>
                        </a:ln>
                        <a:solidFill>
                          <a:srgbClr val="000000"/>
                        </a:solidFill>
                        <a:effectLst/>
                        <a:latin typeface="HG丸ｺﾞｼｯｸM-PRO" pitchFamily="50" charset="-128"/>
                        <a:ea typeface="HG丸ｺﾞｼｯｸM-PRO" pitchFamily="50" charset="-128"/>
                      </a:endParaRPr>
                    </a:p>
                  </a:txBody>
                  <a:tcPr marL="68585" marR="685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71450">
                <a:tc>
                  <a:txBody>
                    <a:bodyPr/>
                    <a:lstStyle>
                      <a:lvl1pPr indent="152400"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0">
                        <a:lnSpc>
                          <a:spcPts val="1400"/>
                        </a:lnSpc>
                        <a:spcBef>
                          <a:spcPct val="0"/>
                        </a:spcBef>
                        <a:spcAft>
                          <a:spcPct val="0"/>
                        </a:spcAft>
                        <a:buClrTx/>
                        <a:buSzTx/>
                        <a:buFontTx/>
                        <a:buNone/>
                        <a:tabLst/>
                      </a:pPr>
                      <a:r>
                        <a:rPr kumimoji="1" lang="en-US" altLang="ja-JP" sz="1200" b="0" i="0" u="none" strike="noStrike" cap="none" normalizeH="0" baseline="0" dirty="0">
                          <a:ln>
                            <a:noFill/>
                          </a:ln>
                          <a:solidFill>
                            <a:srgbClr val="000000"/>
                          </a:solidFill>
                          <a:effectLst/>
                          <a:latin typeface="HG丸ｺﾞｼｯｸM-PRO" pitchFamily="50" charset="-128"/>
                          <a:ea typeface="HG丸ｺﾞｼｯｸM-PRO" pitchFamily="50" charset="-128"/>
                        </a:rPr>
                        <a:t>3</a:t>
                      </a:r>
                      <a:r>
                        <a:rPr kumimoji="1" lang="ja-JP" altLang="ja-JP" sz="1200" b="0" i="0" u="none" strike="noStrike" cap="none" normalizeH="0" baseline="0" dirty="0">
                          <a:ln>
                            <a:noFill/>
                          </a:ln>
                          <a:solidFill>
                            <a:srgbClr val="000000"/>
                          </a:solidFill>
                          <a:effectLst/>
                          <a:latin typeface="HG丸ｺﾞｼｯｸM-PRO" pitchFamily="50" charset="-128"/>
                          <a:ea typeface="HG丸ｺﾞｼｯｸM-PRO" pitchFamily="50" charset="-128"/>
                        </a:rPr>
                        <a:t>人</a:t>
                      </a:r>
                    </a:p>
                  </a:txBody>
                  <a:tcPr marL="68585" marR="685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152400"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152400" algn="ctr" defTabSz="914400" rtl="0" eaLnBrk="0" fontAlgn="base" latinLnBrk="1" hangingPunct="0">
                        <a:lnSpc>
                          <a:spcPts val="1400"/>
                        </a:lnSpc>
                        <a:spcBef>
                          <a:spcPct val="0"/>
                        </a:spcBef>
                        <a:spcAft>
                          <a:spcPct val="0"/>
                        </a:spcAft>
                        <a:buClrTx/>
                        <a:buSzTx/>
                        <a:buFontTx/>
                        <a:buNone/>
                        <a:tabLst/>
                      </a:pPr>
                      <a:r>
                        <a:rPr kumimoji="1" lang="en-US" altLang="ja-JP" sz="1200" b="0" i="0" u="none" strike="noStrike" cap="none" normalizeH="0" baseline="0" dirty="0">
                          <a:ln>
                            <a:noFill/>
                          </a:ln>
                          <a:solidFill>
                            <a:srgbClr val="000000"/>
                          </a:solidFill>
                          <a:effectLst/>
                          <a:latin typeface="HG丸ｺﾞｼｯｸM-PRO" pitchFamily="50" charset="-128"/>
                          <a:ea typeface="ＭＳ ゴシック" pitchFamily="49" charset="-128"/>
                        </a:rPr>
                        <a:t>14.7</a:t>
                      </a:r>
                      <a:r>
                        <a:rPr kumimoji="1" lang="ja-JP" altLang="ja-JP" sz="1200" b="0" i="0" u="none" strike="noStrike" cap="none" normalizeH="0" baseline="0" dirty="0">
                          <a:ln>
                            <a:noFill/>
                          </a:ln>
                          <a:solidFill>
                            <a:srgbClr val="000000"/>
                          </a:solidFill>
                          <a:effectLst/>
                          <a:latin typeface="HG丸ｺﾞｼｯｸM-PRO" pitchFamily="50" charset="-128"/>
                          <a:ea typeface="ＭＳ ゴシック" pitchFamily="49" charset="-128"/>
                        </a:rPr>
                        <a:t>万円</a:t>
                      </a:r>
                      <a:endParaRPr kumimoji="1" lang="ja-JP" altLang="ja-JP" sz="1200" b="0" i="0" u="none" strike="noStrike" cap="none" normalizeH="0" baseline="0" dirty="0">
                        <a:ln>
                          <a:noFill/>
                        </a:ln>
                        <a:solidFill>
                          <a:srgbClr val="000000"/>
                        </a:solidFill>
                        <a:effectLst/>
                        <a:latin typeface="HG丸ｺﾞｼｯｸM-PRO" pitchFamily="50" charset="-128"/>
                        <a:ea typeface="HG丸ｺﾞｼｯｸM-PRO" pitchFamily="50" charset="-128"/>
                      </a:endParaRPr>
                    </a:p>
                  </a:txBody>
                  <a:tcPr marL="68585" marR="685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1" hangingPunct="0">
                        <a:lnSpc>
                          <a:spcPts val="1400"/>
                        </a:lnSpc>
                        <a:spcBef>
                          <a:spcPct val="0"/>
                        </a:spcBef>
                        <a:spcAft>
                          <a:spcPct val="0"/>
                        </a:spcAft>
                        <a:buClrTx/>
                        <a:buSzTx/>
                        <a:buFontTx/>
                        <a:buNone/>
                        <a:tabLst/>
                      </a:pPr>
                      <a:r>
                        <a:rPr kumimoji="1" lang="en-US" altLang="ja-JP" sz="1200" b="0" i="0" u="none" strike="noStrike" cap="none" normalizeH="0" baseline="0" dirty="0">
                          <a:ln>
                            <a:noFill/>
                          </a:ln>
                          <a:solidFill>
                            <a:srgbClr val="000000"/>
                          </a:solidFill>
                          <a:effectLst/>
                          <a:latin typeface="HG丸ｺﾞｼｯｸM-PRO" pitchFamily="50" charset="-128"/>
                          <a:ea typeface="HG丸ｺﾞｼｯｸM-PRO" pitchFamily="50" charset="-128"/>
                        </a:rPr>
                        <a:t>4.6</a:t>
                      </a:r>
                      <a:r>
                        <a:rPr kumimoji="1" lang="ja-JP" altLang="en-US" sz="1200" b="0" i="0" u="none" strike="noStrike" cap="none" normalizeH="0" baseline="0" dirty="0">
                          <a:ln>
                            <a:noFill/>
                          </a:ln>
                          <a:solidFill>
                            <a:srgbClr val="000000"/>
                          </a:solidFill>
                          <a:effectLst/>
                          <a:latin typeface="HG丸ｺﾞｼｯｸM-PRO" pitchFamily="50" charset="-128"/>
                          <a:ea typeface="HG丸ｺﾞｼｯｸM-PRO" pitchFamily="50" charset="-128"/>
                        </a:rPr>
                        <a:t>万円</a:t>
                      </a:r>
                      <a:endParaRPr kumimoji="1" lang="ja-JP" altLang="ja-JP" sz="1200" b="0" i="0" u="none" strike="noStrike" cap="none" normalizeH="0" baseline="0" dirty="0">
                        <a:ln>
                          <a:noFill/>
                        </a:ln>
                        <a:solidFill>
                          <a:srgbClr val="000000"/>
                        </a:solidFill>
                        <a:effectLst/>
                        <a:latin typeface="HG丸ｺﾞｼｯｸM-PRO" pitchFamily="50" charset="-128"/>
                        <a:ea typeface="HG丸ｺﾞｼｯｸM-PRO" pitchFamily="50" charset="-128"/>
                      </a:endParaRPr>
                    </a:p>
                  </a:txBody>
                  <a:tcPr marL="68585" marR="685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152400"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152400" algn="ctr" defTabSz="914400" rtl="0" eaLnBrk="0" fontAlgn="base" latinLnBrk="1" hangingPunct="0">
                        <a:lnSpc>
                          <a:spcPts val="1400"/>
                        </a:lnSpc>
                        <a:spcBef>
                          <a:spcPct val="0"/>
                        </a:spcBef>
                        <a:spcAft>
                          <a:spcPct val="0"/>
                        </a:spcAft>
                        <a:buClrTx/>
                        <a:buSzTx/>
                        <a:buFontTx/>
                        <a:buNone/>
                        <a:tabLst/>
                      </a:pPr>
                      <a:r>
                        <a:rPr kumimoji="1" lang="en-US" altLang="ja-JP" sz="1200" b="0" i="0" u="none" strike="noStrike" cap="none" normalizeH="0" baseline="0" dirty="0">
                          <a:ln>
                            <a:noFill/>
                          </a:ln>
                          <a:solidFill>
                            <a:srgbClr val="000000"/>
                          </a:solidFill>
                          <a:effectLst/>
                          <a:latin typeface="HG丸ｺﾞｼｯｸM-PRO" pitchFamily="50" charset="-128"/>
                          <a:ea typeface="ＭＳ ゴシック" pitchFamily="49" charset="-128"/>
                        </a:rPr>
                        <a:t>19.3</a:t>
                      </a:r>
                      <a:r>
                        <a:rPr kumimoji="1" lang="ja-JP" altLang="ja-JP" sz="1200" b="0" i="0" u="none" strike="noStrike" cap="none" normalizeH="0" baseline="0" dirty="0">
                          <a:ln>
                            <a:noFill/>
                          </a:ln>
                          <a:solidFill>
                            <a:srgbClr val="000000"/>
                          </a:solidFill>
                          <a:effectLst/>
                          <a:latin typeface="HG丸ｺﾞｼｯｸM-PRO" pitchFamily="50" charset="-128"/>
                          <a:ea typeface="ＭＳ ゴシック" pitchFamily="49" charset="-128"/>
                        </a:rPr>
                        <a:t>万円</a:t>
                      </a:r>
                      <a:endParaRPr kumimoji="1" lang="ja-JP" altLang="ja-JP" sz="1200" b="0" i="0" u="none" strike="noStrike" cap="none" normalizeH="0" baseline="0" dirty="0">
                        <a:ln>
                          <a:noFill/>
                        </a:ln>
                        <a:solidFill>
                          <a:srgbClr val="000000"/>
                        </a:solidFill>
                        <a:effectLst/>
                        <a:latin typeface="HG丸ｺﾞｼｯｸM-PRO" pitchFamily="50" charset="-128"/>
                        <a:ea typeface="HG丸ｺﾞｼｯｸM-PRO" pitchFamily="50" charset="-128"/>
                      </a:endParaRPr>
                    </a:p>
                  </a:txBody>
                  <a:tcPr marL="68585" marR="685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152400"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152400" algn="ctr" defTabSz="914400" rtl="0" eaLnBrk="0" fontAlgn="base" latinLnBrk="1" hangingPunct="0">
                        <a:lnSpc>
                          <a:spcPts val="1400"/>
                        </a:lnSpc>
                        <a:spcBef>
                          <a:spcPct val="0"/>
                        </a:spcBef>
                        <a:spcAft>
                          <a:spcPct val="0"/>
                        </a:spcAft>
                        <a:buClrTx/>
                        <a:buSzTx/>
                        <a:buFontTx/>
                        <a:buNone/>
                        <a:tabLst/>
                      </a:pPr>
                      <a:r>
                        <a:rPr kumimoji="1" lang="en-US" altLang="ja-JP" sz="1200" b="0" i="0" u="none" strike="noStrike" cap="none" normalizeH="0" baseline="0" dirty="0">
                          <a:ln>
                            <a:noFill/>
                          </a:ln>
                          <a:solidFill>
                            <a:srgbClr val="000000"/>
                          </a:solidFill>
                          <a:effectLst/>
                          <a:latin typeface="HG丸ｺﾞｼｯｸM-PRO" pitchFamily="50" charset="-128"/>
                          <a:ea typeface="ＭＳ ゴシック" pitchFamily="49" charset="-128"/>
                        </a:rPr>
                        <a:t>88.2</a:t>
                      </a:r>
                      <a:r>
                        <a:rPr kumimoji="1" lang="ja-JP" altLang="ja-JP" sz="1200" b="0" i="0" u="none" strike="noStrike" cap="none" normalizeH="0" baseline="0" dirty="0">
                          <a:ln>
                            <a:noFill/>
                          </a:ln>
                          <a:solidFill>
                            <a:srgbClr val="000000"/>
                          </a:solidFill>
                          <a:effectLst/>
                          <a:latin typeface="HG丸ｺﾞｼｯｸM-PRO" pitchFamily="50" charset="-128"/>
                          <a:ea typeface="ＭＳ ゴシック" pitchFamily="49" charset="-128"/>
                        </a:rPr>
                        <a:t>万円</a:t>
                      </a:r>
                      <a:endParaRPr kumimoji="1" lang="ja-JP" altLang="ja-JP" sz="1000" b="0" i="0" u="none" strike="noStrike" cap="none" normalizeH="0" baseline="0" dirty="0">
                        <a:ln>
                          <a:noFill/>
                        </a:ln>
                        <a:solidFill>
                          <a:srgbClr val="000000"/>
                        </a:solidFill>
                        <a:effectLst/>
                        <a:latin typeface="HG丸ｺﾞｼｯｸM-PRO" pitchFamily="50" charset="-128"/>
                        <a:ea typeface="HG丸ｺﾞｼｯｸM-PRO" pitchFamily="50" charset="-128"/>
                      </a:endParaRPr>
                    </a:p>
                  </a:txBody>
                  <a:tcPr marL="68585" marR="685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71450">
                <a:tc>
                  <a:txBody>
                    <a:bodyPr/>
                    <a:lstStyle>
                      <a:lvl1pPr indent="152400"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0">
                        <a:lnSpc>
                          <a:spcPts val="1400"/>
                        </a:lnSpc>
                        <a:spcBef>
                          <a:spcPct val="0"/>
                        </a:spcBef>
                        <a:spcAft>
                          <a:spcPct val="0"/>
                        </a:spcAft>
                        <a:buClrTx/>
                        <a:buSzTx/>
                        <a:buFontTx/>
                        <a:buNone/>
                        <a:tabLst/>
                      </a:pPr>
                      <a:r>
                        <a:rPr kumimoji="1" lang="en-US" altLang="ja-JP" sz="1200" b="0" i="0" u="none" strike="noStrike" cap="none" normalizeH="0" baseline="0" dirty="0">
                          <a:ln>
                            <a:noFill/>
                          </a:ln>
                          <a:solidFill>
                            <a:srgbClr val="000000"/>
                          </a:solidFill>
                          <a:effectLst/>
                          <a:latin typeface="HG丸ｺﾞｼｯｸM-PRO" pitchFamily="50" charset="-128"/>
                          <a:ea typeface="HG丸ｺﾞｼｯｸM-PRO" pitchFamily="50" charset="-128"/>
                        </a:rPr>
                        <a:t>4</a:t>
                      </a:r>
                      <a:r>
                        <a:rPr kumimoji="1" lang="ja-JP" altLang="ja-JP" sz="1200" b="0" i="0" u="none" strike="noStrike" cap="none" normalizeH="0" baseline="0" dirty="0">
                          <a:ln>
                            <a:noFill/>
                          </a:ln>
                          <a:solidFill>
                            <a:srgbClr val="000000"/>
                          </a:solidFill>
                          <a:effectLst/>
                          <a:latin typeface="HG丸ｺﾞｼｯｸM-PRO" pitchFamily="50" charset="-128"/>
                          <a:ea typeface="HG丸ｺﾞｼｯｸM-PRO" pitchFamily="50" charset="-128"/>
                        </a:rPr>
                        <a:t>人</a:t>
                      </a:r>
                    </a:p>
                  </a:txBody>
                  <a:tcPr marL="68585" marR="685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152400"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152400" algn="ctr" defTabSz="914400" rtl="0" eaLnBrk="0" fontAlgn="base" latinLnBrk="1" hangingPunct="0">
                        <a:lnSpc>
                          <a:spcPts val="1400"/>
                        </a:lnSpc>
                        <a:spcBef>
                          <a:spcPct val="0"/>
                        </a:spcBef>
                        <a:spcAft>
                          <a:spcPct val="0"/>
                        </a:spcAft>
                        <a:buClrTx/>
                        <a:buSzTx/>
                        <a:buFontTx/>
                        <a:buNone/>
                        <a:tabLst/>
                      </a:pPr>
                      <a:r>
                        <a:rPr kumimoji="1" lang="en-US" altLang="ja-JP" sz="1200" b="0" i="0" u="none" strike="noStrike" cap="none" normalizeH="0" baseline="0" dirty="0">
                          <a:ln>
                            <a:noFill/>
                          </a:ln>
                          <a:solidFill>
                            <a:srgbClr val="000000"/>
                          </a:solidFill>
                          <a:effectLst/>
                          <a:latin typeface="HG丸ｺﾞｼｯｸM-PRO" pitchFamily="50" charset="-128"/>
                          <a:ea typeface="ＭＳ ゴシック" pitchFamily="49" charset="-128"/>
                        </a:rPr>
                        <a:t>17.5</a:t>
                      </a:r>
                      <a:r>
                        <a:rPr kumimoji="1" lang="ja-JP" altLang="ja-JP" sz="1200" b="0" i="0" u="none" strike="noStrike" cap="none" normalizeH="0" baseline="0" dirty="0">
                          <a:ln>
                            <a:noFill/>
                          </a:ln>
                          <a:solidFill>
                            <a:srgbClr val="000000"/>
                          </a:solidFill>
                          <a:effectLst/>
                          <a:latin typeface="HG丸ｺﾞｼｯｸM-PRO" pitchFamily="50" charset="-128"/>
                          <a:ea typeface="ＭＳ ゴシック" pitchFamily="49" charset="-128"/>
                        </a:rPr>
                        <a:t>万円</a:t>
                      </a:r>
                      <a:endParaRPr kumimoji="1" lang="ja-JP" altLang="ja-JP" sz="1200" b="0" i="0" u="none" strike="noStrike" cap="none" normalizeH="0" baseline="0" dirty="0">
                        <a:ln>
                          <a:noFill/>
                        </a:ln>
                        <a:solidFill>
                          <a:srgbClr val="000000"/>
                        </a:solidFill>
                        <a:effectLst/>
                        <a:latin typeface="HG丸ｺﾞｼｯｸM-PRO" pitchFamily="50" charset="-128"/>
                        <a:ea typeface="HG丸ｺﾞｼｯｸM-PRO" pitchFamily="50" charset="-128"/>
                      </a:endParaRPr>
                    </a:p>
                  </a:txBody>
                  <a:tcPr marL="68585" marR="685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1" hangingPunct="0">
                        <a:lnSpc>
                          <a:spcPts val="1400"/>
                        </a:lnSpc>
                        <a:spcBef>
                          <a:spcPct val="0"/>
                        </a:spcBef>
                        <a:spcAft>
                          <a:spcPct val="0"/>
                        </a:spcAft>
                        <a:buClrTx/>
                        <a:buSzTx/>
                        <a:buFontTx/>
                        <a:buNone/>
                        <a:tabLst/>
                      </a:pPr>
                      <a:r>
                        <a:rPr kumimoji="1" lang="en-US" altLang="ja-JP" sz="1200" b="0" i="0" u="none" strike="noStrike" cap="none" normalizeH="0" baseline="0" dirty="0">
                          <a:ln>
                            <a:noFill/>
                          </a:ln>
                          <a:solidFill>
                            <a:srgbClr val="000000"/>
                          </a:solidFill>
                          <a:effectLst/>
                          <a:latin typeface="HG丸ｺﾞｼｯｸM-PRO" pitchFamily="50" charset="-128"/>
                          <a:ea typeface="HG丸ｺﾞｼｯｸM-PRO" pitchFamily="50" charset="-128"/>
                        </a:rPr>
                        <a:t>4.6</a:t>
                      </a:r>
                      <a:r>
                        <a:rPr kumimoji="1" lang="ja-JP" altLang="en-US" sz="1200" b="0" i="0" u="none" strike="noStrike" cap="none" normalizeH="0" baseline="0" dirty="0">
                          <a:ln>
                            <a:noFill/>
                          </a:ln>
                          <a:solidFill>
                            <a:srgbClr val="000000"/>
                          </a:solidFill>
                          <a:effectLst/>
                          <a:latin typeface="HG丸ｺﾞｼｯｸM-PRO" pitchFamily="50" charset="-128"/>
                          <a:ea typeface="HG丸ｺﾞｼｯｸM-PRO" pitchFamily="50" charset="-128"/>
                        </a:rPr>
                        <a:t>万円</a:t>
                      </a:r>
                      <a:endParaRPr kumimoji="1" lang="ja-JP" altLang="ja-JP" sz="1200" b="0" i="0" u="none" strike="noStrike" cap="none" normalizeH="0" baseline="0" dirty="0">
                        <a:ln>
                          <a:noFill/>
                        </a:ln>
                        <a:solidFill>
                          <a:srgbClr val="000000"/>
                        </a:solidFill>
                        <a:effectLst/>
                        <a:latin typeface="HG丸ｺﾞｼｯｸM-PRO" pitchFamily="50" charset="-128"/>
                        <a:ea typeface="HG丸ｺﾞｼｯｸM-PRO" pitchFamily="50" charset="-128"/>
                      </a:endParaRPr>
                    </a:p>
                  </a:txBody>
                  <a:tcPr marL="68585" marR="685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152400"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152400" algn="ctr" defTabSz="914400" rtl="0" eaLnBrk="0" fontAlgn="base" latinLnBrk="1" hangingPunct="0">
                        <a:lnSpc>
                          <a:spcPts val="1400"/>
                        </a:lnSpc>
                        <a:spcBef>
                          <a:spcPct val="0"/>
                        </a:spcBef>
                        <a:spcAft>
                          <a:spcPct val="0"/>
                        </a:spcAft>
                        <a:buClrTx/>
                        <a:buSzTx/>
                        <a:buFontTx/>
                        <a:buNone/>
                        <a:tabLst/>
                      </a:pPr>
                      <a:r>
                        <a:rPr kumimoji="1" lang="en-US" altLang="ja-JP" sz="1200" b="0" i="0" u="none" strike="noStrike" cap="none" normalizeH="0" baseline="0" dirty="0">
                          <a:ln>
                            <a:noFill/>
                          </a:ln>
                          <a:solidFill>
                            <a:srgbClr val="000000"/>
                          </a:solidFill>
                          <a:effectLst/>
                          <a:latin typeface="HG丸ｺﾞｼｯｸM-PRO" pitchFamily="50" charset="-128"/>
                          <a:ea typeface="ＭＳ ゴシック" pitchFamily="49" charset="-128"/>
                        </a:rPr>
                        <a:t>22.1</a:t>
                      </a:r>
                      <a:r>
                        <a:rPr kumimoji="1" lang="ja-JP" altLang="ja-JP" sz="1200" b="0" i="0" u="none" strike="noStrike" cap="none" normalizeH="0" baseline="0" dirty="0">
                          <a:ln>
                            <a:noFill/>
                          </a:ln>
                          <a:solidFill>
                            <a:srgbClr val="000000"/>
                          </a:solidFill>
                          <a:effectLst/>
                          <a:latin typeface="HG丸ｺﾞｼｯｸM-PRO" pitchFamily="50" charset="-128"/>
                          <a:ea typeface="ＭＳ ゴシック" pitchFamily="49" charset="-128"/>
                        </a:rPr>
                        <a:t>万円</a:t>
                      </a:r>
                      <a:endParaRPr kumimoji="1" lang="ja-JP" altLang="ja-JP" sz="1200" b="0" i="0" u="none" strike="noStrike" cap="none" normalizeH="0" baseline="0" dirty="0">
                        <a:ln>
                          <a:noFill/>
                        </a:ln>
                        <a:solidFill>
                          <a:srgbClr val="000000"/>
                        </a:solidFill>
                        <a:effectLst/>
                        <a:latin typeface="HG丸ｺﾞｼｯｸM-PRO" pitchFamily="50" charset="-128"/>
                        <a:ea typeface="HG丸ｺﾞｼｯｸM-PRO" pitchFamily="50" charset="-128"/>
                      </a:endParaRPr>
                    </a:p>
                  </a:txBody>
                  <a:tcPr marL="68585" marR="685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152400"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152400" algn="ctr" defTabSz="914400" rtl="0" eaLnBrk="0" fontAlgn="base" latinLnBrk="1" hangingPunct="0">
                        <a:lnSpc>
                          <a:spcPts val="1400"/>
                        </a:lnSpc>
                        <a:spcBef>
                          <a:spcPct val="0"/>
                        </a:spcBef>
                        <a:spcAft>
                          <a:spcPct val="0"/>
                        </a:spcAft>
                        <a:buClrTx/>
                        <a:buSzTx/>
                        <a:buFontTx/>
                        <a:buNone/>
                        <a:tabLst/>
                      </a:pPr>
                      <a:r>
                        <a:rPr kumimoji="1" lang="en-US" altLang="ja-JP" sz="1200" b="0" i="0" u="none" strike="noStrike" cap="none" normalizeH="0" baseline="0" dirty="0">
                          <a:ln>
                            <a:noFill/>
                          </a:ln>
                          <a:solidFill>
                            <a:srgbClr val="000000"/>
                          </a:solidFill>
                          <a:effectLst/>
                          <a:latin typeface="HG丸ｺﾞｼｯｸM-PRO" pitchFamily="50" charset="-128"/>
                          <a:ea typeface="ＭＳ ゴシック" pitchFamily="49" charset="-128"/>
                        </a:rPr>
                        <a:t>100</a:t>
                      </a:r>
                      <a:r>
                        <a:rPr kumimoji="1" lang="ja-JP" altLang="ja-JP" sz="1200" b="0" i="0" u="none" strike="noStrike" cap="none" normalizeH="0" baseline="0" dirty="0">
                          <a:ln>
                            <a:noFill/>
                          </a:ln>
                          <a:solidFill>
                            <a:srgbClr val="000000"/>
                          </a:solidFill>
                          <a:effectLst/>
                          <a:latin typeface="HG丸ｺﾞｼｯｸM-PRO" pitchFamily="50" charset="-128"/>
                          <a:ea typeface="ＭＳ ゴシック" pitchFamily="49" charset="-128"/>
                        </a:rPr>
                        <a:t>万円</a:t>
                      </a:r>
                      <a:endParaRPr kumimoji="1" lang="ja-JP" altLang="ja-JP" sz="1000" b="0" i="0" u="none" strike="noStrike" cap="none" normalizeH="0" baseline="0" dirty="0">
                        <a:ln>
                          <a:noFill/>
                        </a:ln>
                        <a:solidFill>
                          <a:srgbClr val="000000"/>
                        </a:solidFill>
                        <a:effectLst/>
                        <a:latin typeface="HG丸ｺﾞｼｯｸM-PRO" pitchFamily="50" charset="-128"/>
                        <a:ea typeface="HG丸ｺﾞｼｯｸM-PRO" pitchFamily="50" charset="-128"/>
                      </a:endParaRPr>
                    </a:p>
                  </a:txBody>
                  <a:tcPr marL="68585" marR="6858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1" name="スライド番号プレースホルダー 5"/>
          <p:cNvSpPr>
            <a:spLocks noGrp="1"/>
          </p:cNvSpPr>
          <p:nvPr>
            <p:ph type="sldNum" sz="quarter" idx="12"/>
          </p:nvPr>
        </p:nvSpPr>
        <p:spPr>
          <a:xfrm>
            <a:off x="6829834" y="6421438"/>
            <a:ext cx="2314166" cy="365125"/>
          </a:xfrm>
        </p:spPr>
        <p:txBody>
          <a:bodyPr/>
          <a:lstStyle/>
          <a:p>
            <a:fld id="{F2C10E03-493B-4EF5-97BB-FB91A5A8D49C}" type="slidenum">
              <a:rPr kumimoji="1" lang="ja-JP" altLang="en-US" sz="1600" smtClean="0">
                <a:latin typeface="游ゴシック" panose="020B0400000000000000" pitchFamily="50" charset="-128"/>
                <a:ea typeface="游ゴシック" panose="020B0400000000000000" pitchFamily="50" charset="-128"/>
              </a:rPr>
              <a:t>10</a:t>
            </a:fld>
            <a:endParaRPr kumimoji="1" lang="ja-JP" altLang="en-US" sz="1600" dirty="0">
              <a:latin typeface="游ゴシック" panose="020B0400000000000000" pitchFamily="50" charset="-128"/>
              <a:ea typeface="游ゴシック" panose="020B0400000000000000" pitchFamily="50" charset="-128"/>
            </a:endParaRPr>
          </a:p>
        </p:txBody>
      </p:sp>
      <p:sp>
        <p:nvSpPr>
          <p:cNvPr id="31" name="角丸四角形 27">
            <a:extLst>
              <a:ext uri="{FF2B5EF4-FFF2-40B4-BE49-F238E27FC236}">
                <a16:creationId xmlns:a16="http://schemas.microsoft.com/office/drawing/2014/main" id="{0AAA419D-FCA0-4952-BDA0-723CD887A0D1}"/>
              </a:ext>
            </a:extLst>
          </p:cNvPr>
          <p:cNvSpPr/>
          <p:nvPr/>
        </p:nvSpPr>
        <p:spPr>
          <a:xfrm>
            <a:off x="7200895" y="4431347"/>
            <a:ext cx="985840" cy="510551"/>
          </a:xfrm>
          <a:prstGeom prst="roundRect">
            <a:avLst/>
          </a:prstGeom>
        </p:spPr>
        <p:style>
          <a:lnRef idx="3">
            <a:schemeClr val="lt1"/>
          </a:lnRef>
          <a:fillRef idx="1">
            <a:schemeClr val="accent5"/>
          </a:fillRef>
          <a:effectRef idx="1">
            <a:schemeClr val="accent5"/>
          </a:effectRef>
          <a:fontRef idx="minor">
            <a:schemeClr val="lt1"/>
          </a:fontRef>
        </p:style>
        <p:txBody>
          <a:bodyPr anchor="ctr" anchorCtr="1"/>
          <a:lstStyle/>
          <a:p>
            <a:pPr algn="ctr" eaLnBrk="1" fontAlgn="auto" hangingPunct="1">
              <a:spcBef>
                <a:spcPts val="0"/>
              </a:spcBef>
              <a:spcAft>
                <a:spcPts val="0"/>
              </a:spcAft>
              <a:defRPr/>
            </a:pPr>
            <a:r>
              <a:rPr lang="ja-JP" altLang="en-US" sz="1200" dirty="0">
                <a:solidFill>
                  <a:prstClr val="white"/>
                </a:solidFill>
              </a:rPr>
              <a:t>家計改善</a:t>
            </a:r>
            <a:r>
              <a:rPr lang="ja-JP" altLang="en-US" sz="1200" b="0" dirty="0">
                <a:solidFill>
                  <a:prstClr val="white"/>
                </a:solidFill>
              </a:rPr>
              <a:t>支援事業</a:t>
            </a:r>
          </a:p>
        </p:txBody>
      </p:sp>
    </p:spTree>
    <p:extLst>
      <p:ext uri="{BB962C8B-B14F-4D97-AF65-F5344CB8AC3E}">
        <p14:creationId xmlns:p14="http://schemas.microsoft.com/office/powerpoint/2010/main" val="3993922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直線コネクタ 23">
            <a:extLst>
              <a:ext uri="{FF2B5EF4-FFF2-40B4-BE49-F238E27FC236}">
                <a16:creationId xmlns:a16="http://schemas.microsoft.com/office/drawing/2014/main" id="{B3761C45-1DA6-4E03-A6C7-D9B4816B1FC7}"/>
              </a:ext>
            </a:extLst>
          </p:cNvPr>
          <p:cNvCxnSpPr>
            <a:cxnSpLocks/>
          </p:cNvCxnSpPr>
          <p:nvPr/>
        </p:nvCxnSpPr>
        <p:spPr>
          <a:xfrm flipH="1">
            <a:off x="744853" y="4942235"/>
            <a:ext cx="653639" cy="462875"/>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88A60782-79FF-4928-B408-4670E6095447}"/>
              </a:ext>
            </a:extLst>
          </p:cNvPr>
          <p:cNvCxnSpPr>
            <a:cxnSpLocks/>
          </p:cNvCxnSpPr>
          <p:nvPr/>
        </p:nvCxnSpPr>
        <p:spPr>
          <a:xfrm flipH="1" flipV="1">
            <a:off x="1743159" y="5222405"/>
            <a:ext cx="440438" cy="248866"/>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4" name="正方形/長方形 3"/>
          <p:cNvSpPr/>
          <p:nvPr/>
        </p:nvSpPr>
        <p:spPr>
          <a:xfrm>
            <a:off x="142875" y="71438"/>
            <a:ext cx="8858250" cy="428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0" dirty="0">
                <a:solidFill>
                  <a:srgbClr val="FFFF00"/>
                </a:solidFill>
              </a:rPr>
              <a:t>令和８年度 </a:t>
            </a:r>
            <a:r>
              <a:rPr lang="ja-JP" altLang="en-US" sz="2400" dirty="0">
                <a:solidFill>
                  <a:srgbClr val="FFFF00"/>
                </a:solidFill>
              </a:rPr>
              <a:t>地域居住支援</a:t>
            </a:r>
            <a:r>
              <a:rPr lang="ja-JP" altLang="en-US" sz="2400" b="0" dirty="0">
                <a:solidFill>
                  <a:srgbClr val="FFFF00"/>
                </a:solidFill>
              </a:rPr>
              <a:t>事業について</a:t>
            </a:r>
          </a:p>
        </p:txBody>
      </p:sp>
      <p:sp>
        <p:nvSpPr>
          <p:cNvPr id="5" name="正方形/長方形 4">
            <a:extLst>
              <a:ext uri="{FF2B5EF4-FFF2-40B4-BE49-F238E27FC236}">
                <a16:creationId xmlns:a16="http://schemas.microsoft.com/office/drawing/2014/main" id="{012135EE-012C-4A2B-8D1C-67ADCEB719B7}"/>
              </a:ext>
            </a:extLst>
          </p:cNvPr>
          <p:cNvSpPr/>
          <p:nvPr/>
        </p:nvSpPr>
        <p:spPr>
          <a:xfrm>
            <a:off x="142875" y="742951"/>
            <a:ext cx="8858250" cy="1000124"/>
          </a:xfrm>
          <a:prstGeom prst="rect">
            <a:avLst/>
          </a:prstGeom>
          <a:solidFill>
            <a:schemeClr val="accent6">
              <a:lumMod val="20000"/>
              <a:lumOff val="80000"/>
            </a:schemeClr>
          </a:solidFill>
          <a:ln w="76200" cmpd="dbl">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ts val="1500"/>
              </a:lnSpc>
              <a:spcBef>
                <a:spcPts val="0"/>
              </a:spcBef>
              <a:spcAft>
                <a:spcPts val="0"/>
              </a:spcAft>
              <a:defRPr/>
            </a:pPr>
            <a:r>
              <a:rPr lang="ja-JP" altLang="en-US" sz="1200" b="0" dirty="0">
                <a:solidFill>
                  <a:srgbClr val="000000"/>
                </a:solidFill>
                <a:latin typeface="ＭＳ Ｐゴシック" panose="020B0600070205080204" pitchFamily="50" charset="-128"/>
              </a:rPr>
              <a:t>○ </a:t>
            </a:r>
            <a:r>
              <a:rPr lang="ja-JP" altLang="en-US" sz="1200" b="0" dirty="0">
                <a:solidFill>
                  <a:prstClr val="black"/>
                </a:solidFill>
              </a:rPr>
              <a:t>シェルター退所者や現在の住居を失うおそれのある生活困窮者で</a:t>
            </a:r>
            <a:r>
              <a:rPr lang="ja-JP" altLang="en-US" sz="1200" b="0" spc="60" dirty="0">
                <a:solidFill>
                  <a:prstClr val="black"/>
                </a:solidFill>
              </a:rPr>
              <a:t>あって、地</a:t>
            </a:r>
            <a:r>
              <a:rPr lang="ja-JP" altLang="en-US" sz="1200" b="0" dirty="0">
                <a:solidFill>
                  <a:prstClr val="black"/>
                </a:solidFill>
              </a:rPr>
              <a:t>域社会から孤立した状態にある人、</a:t>
            </a:r>
            <a:r>
              <a:rPr lang="ja-JP" altLang="en-US" sz="1200" b="0" spc="60" dirty="0">
                <a:solidFill>
                  <a:prstClr val="black"/>
                </a:solidFill>
              </a:rPr>
              <a:t>不安定な居住状態</a:t>
            </a:r>
            <a:endParaRPr lang="en-US" altLang="ja-JP" sz="1200" spc="60" dirty="0">
              <a:solidFill>
                <a:prstClr val="black"/>
              </a:solidFill>
            </a:endParaRPr>
          </a:p>
          <a:p>
            <a:pPr eaLnBrk="1" fontAlgn="auto" hangingPunct="1">
              <a:lnSpc>
                <a:spcPts val="1500"/>
              </a:lnSpc>
              <a:spcBef>
                <a:spcPts val="0"/>
              </a:spcBef>
              <a:spcAft>
                <a:spcPts val="0"/>
              </a:spcAft>
              <a:defRPr/>
            </a:pPr>
            <a:r>
              <a:rPr lang="ja-JP" altLang="en-US" sz="1200" dirty="0">
                <a:solidFill>
                  <a:prstClr val="black"/>
                </a:solidFill>
              </a:rPr>
              <a:t>　</a:t>
            </a:r>
            <a:r>
              <a:rPr lang="ja-JP" altLang="en-US" sz="1200" b="0" dirty="0">
                <a:solidFill>
                  <a:prstClr val="black"/>
                </a:solidFill>
              </a:rPr>
              <a:t>にある人に対し、原則１年を超えない期間にわたり、訪問による必要な情報</a:t>
            </a:r>
            <a:r>
              <a:rPr lang="ja-JP" altLang="en-US" sz="1200" b="0" spc="-20" dirty="0">
                <a:solidFill>
                  <a:prstClr val="black"/>
                </a:solidFill>
              </a:rPr>
              <a:t>の提供及び助言</a:t>
            </a:r>
            <a:r>
              <a:rPr lang="ja-JP" altLang="en-US" sz="1200" b="0" dirty="0">
                <a:solidFill>
                  <a:prstClr val="black"/>
                </a:solidFill>
              </a:rPr>
              <a:t>、</a:t>
            </a:r>
            <a:r>
              <a:rPr lang="ja-JP" altLang="en-US" sz="1200" b="0" spc="-20" dirty="0">
                <a:solidFill>
                  <a:prstClr val="black"/>
                </a:solidFill>
              </a:rPr>
              <a:t>地域社会との交流の促進、住居の確保</a:t>
            </a:r>
            <a:r>
              <a:rPr lang="ja-JP" altLang="en-US" sz="1200" b="0" dirty="0">
                <a:solidFill>
                  <a:prstClr val="black"/>
                </a:solidFill>
              </a:rPr>
              <a:t>に</a:t>
            </a:r>
            <a:endParaRPr lang="en-US" altLang="ja-JP" sz="1200" b="0" dirty="0">
              <a:solidFill>
                <a:prstClr val="black"/>
              </a:solidFill>
            </a:endParaRPr>
          </a:p>
          <a:p>
            <a:pPr eaLnBrk="1" fontAlgn="auto" hangingPunct="1">
              <a:lnSpc>
                <a:spcPts val="1500"/>
              </a:lnSpc>
              <a:spcBef>
                <a:spcPts val="0"/>
              </a:spcBef>
              <a:spcAft>
                <a:spcPts val="0"/>
              </a:spcAft>
              <a:defRPr/>
            </a:pPr>
            <a:r>
              <a:rPr lang="ja-JP" altLang="en-US" sz="1200" spc="30" dirty="0">
                <a:solidFill>
                  <a:prstClr val="black"/>
                </a:solidFill>
              </a:rPr>
              <a:t>　</a:t>
            </a:r>
            <a:r>
              <a:rPr lang="ja-JP" altLang="en-US" sz="1200" b="0" dirty="0">
                <a:solidFill>
                  <a:prstClr val="black"/>
                </a:solidFill>
              </a:rPr>
              <a:t>関する援助、自立相談支援事業を行う者その他の関係者との連絡調整その他の日常生活を営むのに必要な支援を行うことにより、</a:t>
            </a:r>
            <a:r>
              <a:rPr lang="ja-JP" altLang="en-US" sz="1200" dirty="0">
                <a:solidFill>
                  <a:prstClr val="black"/>
                </a:solidFill>
              </a:rPr>
              <a:t>地</a:t>
            </a:r>
            <a:endParaRPr lang="en-US" altLang="ja-JP" sz="1200" dirty="0">
              <a:solidFill>
                <a:prstClr val="black"/>
              </a:solidFill>
            </a:endParaRPr>
          </a:p>
          <a:p>
            <a:pPr eaLnBrk="1" fontAlgn="auto" hangingPunct="1">
              <a:lnSpc>
                <a:spcPts val="1500"/>
              </a:lnSpc>
              <a:spcBef>
                <a:spcPts val="0"/>
              </a:spcBef>
              <a:spcAft>
                <a:spcPts val="0"/>
              </a:spcAft>
              <a:defRPr/>
            </a:pPr>
            <a:r>
              <a:rPr lang="ja-JP" altLang="en-US" sz="1200" dirty="0">
                <a:solidFill>
                  <a:prstClr val="black"/>
                </a:solidFill>
              </a:rPr>
              <a:t>　域</a:t>
            </a:r>
            <a:r>
              <a:rPr lang="ja-JP" altLang="en-US" sz="1200" b="0" dirty="0">
                <a:solidFill>
                  <a:prstClr val="black"/>
                </a:solidFill>
              </a:rPr>
              <a:t>における生活困窮者の継続的・安定的な居住の確保を図ります。</a:t>
            </a:r>
            <a:endParaRPr lang="en-US" altLang="ja-JP" sz="1200" b="0" dirty="0">
              <a:solidFill>
                <a:prstClr val="black"/>
              </a:solidFill>
            </a:endParaRPr>
          </a:p>
        </p:txBody>
      </p:sp>
      <p:sp>
        <p:nvSpPr>
          <p:cNvPr id="6" name="角丸四角形 7">
            <a:extLst>
              <a:ext uri="{FF2B5EF4-FFF2-40B4-BE49-F238E27FC236}">
                <a16:creationId xmlns:a16="http://schemas.microsoft.com/office/drawing/2014/main" id="{19726AFD-8662-4374-A2C5-035B313D4FD8}"/>
              </a:ext>
            </a:extLst>
          </p:cNvPr>
          <p:cNvSpPr/>
          <p:nvPr/>
        </p:nvSpPr>
        <p:spPr>
          <a:xfrm>
            <a:off x="142875" y="571501"/>
            <a:ext cx="1162050" cy="23812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b="0" dirty="0">
                <a:solidFill>
                  <a:prstClr val="black"/>
                </a:solidFill>
              </a:rPr>
              <a:t>事業概要</a:t>
            </a:r>
          </a:p>
        </p:txBody>
      </p:sp>
      <p:sp>
        <p:nvSpPr>
          <p:cNvPr id="7" name="正方形/長方形 6">
            <a:extLst>
              <a:ext uri="{FF2B5EF4-FFF2-40B4-BE49-F238E27FC236}">
                <a16:creationId xmlns:a16="http://schemas.microsoft.com/office/drawing/2014/main" id="{2E418BFF-7F1A-4512-AAF2-E7B998797384}"/>
              </a:ext>
            </a:extLst>
          </p:cNvPr>
          <p:cNvSpPr/>
          <p:nvPr/>
        </p:nvSpPr>
        <p:spPr>
          <a:xfrm>
            <a:off x="142875" y="6210300"/>
            <a:ext cx="8858250" cy="472247"/>
          </a:xfrm>
          <a:prstGeom prst="rect">
            <a:avLst/>
          </a:prstGeom>
          <a:solidFill>
            <a:srgbClr val="FDDCD7"/>
          </a:solidFill>
          <a:ln/>
        </p:spPr>
        <p:style>
          <a:lnRef idx="1">
            <a:schemeClr val="accent6"/>
          </a:lnRef>
          <a:fillRef idx="2">
            <a:schemeClr val="accent6"/>
          </a:fillRef>
          <a:effectRef idx="1">
            <a:schemeClr val="accent6"/>
          </a:effectRef>
          <a:fontRef idx="minor">
            <a:schemeClr val="dk1"/>
          </a:fontRef>
        </p:style>
        <p:txBody>
          <a:bodyPr anchor="ctr"/>
          <a:lstStyle/>
          <a:p>
            <a:pPr eaLnBrk="1" fontAlgn="auto" hangingPunct="1">
              <a:lnSpc>
                <a:spcPts val="1500"/>
              </a:lnSpc>
              <a:spcBef>
                <a:spcPts val="0"/>
              </a:spcBef>
              <a:spcAft>
                <a:spcPts val="0"/>
              </a:spcAft>
              <a:defRPr/>
            </a:pPr>
            <a:r>
              <a:rPr lang="ja-JP" altLang="en-US" sz="1200" b="0" dirty="0">
                <a:solidFill>
                  <a:prstClr val="black"/>
                </a:solidFill>
              </a:rPr>
              <a:t>○シェルター退所者や</a:t>
            </a:r>
            <a:r>
              <a:rPr lang="ja-JP" altLang="en-US" sz="1200" dirty="0">
                <a:solidFill>
                  <a:prstClr val="black"/>
                </a:solidFill>
              </a:rPr>
              <a:t>居住に困難を抱える、地域社会から孤立した状態にある</a:t>
            </a:r>
            <a:r>
              <a:rPr lang="ja-JP" altLang="en-US" sz="1200" b="0" dirty="0">
                <a:solidFill>
                  <a:prstClr val="black"/>
                </a:solidFill>
              </a:rPr>
              <a:t>生活困窮者の社会的孤立を防止するとともに、地域にお</a:t>
            </a:r>
            <a:endParaRPr lang="en-US" altLang="ja-JP" sz="1200" b="0" dirty="0">
              <a:solidFill>
                <a:prstClr val="black"/>
              </a:solidFill>
            </a:endParaRPr>
          </a:p>
          <a:p>
            <a:pPr eaLnBrk="1" fontAlgn="auto" hangingPunct="1">
              <a:lnSpc>
                <a:spcPts val="1500"/>
              </a:lnSpc>
              <a:spcBef>
                <a:spcPts val="0"/>
              </a:spcBef>
              <a:spcAft>
                <a:spcPts val="0"/>
              </a:spcAft>
              <a:defRPr/>
            </a:pPr>
            <a:r>
              <a:rPr lang="ja-JP" altLang="en-US" sz="1200" dirty="0">
                <a:solidFill>
                  <a:prstClr val="black"/>
                </a:solidFill>
              </a:rPr>
              <a:t>　</a:t>
            </a:r>
            <a:r>
              <a:rPr lang="ja-JP" altLang="en-US" sz="1200" b="0" dirty="0">
                <a:solidFill>
                  <a:prstClr val="black"/>
                </a:solidFill>
              </a:rPr>
              <a:t>いて自立した日常生活を継続</a:t>
            </a:r>
            <a:r>
              <a:rPr lang="ja-JP" altLang="en-US" sz="1200" dirty="0">
                <a:solidFill>
                  <a:prstClr val="black"/>
                </a:solidFill>
              </a:rPr>
              <a:t>で</a:t>
            </a:r>
            <a:r>
              <a:rPr lang="ja-JP" altLang="en-US" sz="1200" b="0" dirty="0">
                <a:solidFill>
                  <a:prstClr val="black"/>
                </a:solidFill>
              </a:rPr>
              <a:t>きるようになります。</a:t>
            </a:r>
            <a:endParaRPr lang="en-US" altLang="ja-JP" sz="1200" b="0" spc="-30" dirty="0">
              <a:solidFill>
                <a:prstClr val="black"/>
              </a:solidFill>
            </a:endParaRPr>
          </a:p>
        </p:txBody>
      </p:sp>
      <p:sp>
        <p:nvSpPr>
          <p:cNvPr id="8" name="角丸四角形 34">
            <a:extLst>
              <a:ext uri="{FF2B5EF4-FFF2-40B4-BE49-F238E27FC236}">
                <a16:creationId xmlns:a16="http://schemas.microsoft.com/office/drawing/2014/main" id="{2E2F9AE0-58E6-4528-8296-F9580150700F}"/>
              </a:ext>
            </a:extLst>
          </p:cNvPr>
          <p:cNvSpPr/>
          <p:nvPr/>
        </p:nvSpPr>
        <p:spPr>
          <a:xfrm>
            <a:off x="142875" y="5964948"/>
            <a:ext cx="1731962" cy="25381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b="0" dirty="0">
                <a:solidFill>
                  <a:prstClr val="black"/>
                </a:solidFill>
              </a:rPr>
              <a:t>期待される効果</a:t>
            </a:r>
          </a:p>
        </p:txBody>
      </p:sp>
      <p:sp>
        <p:nvSpPr>
          <p:cNvPr id="10" name="角丸四角形 3">
            <a:extLst>
              <a:ext uri="{FF2B5EF4-FFF2-40B4-BE49-F238E27FC236}">
                <a16:creationId xmlns:a16="http://schemas.microsoft.com/office/drawing/2014/main" id="{69C1444C-ED43-4452-9653-903F74A65F07}"/>
              </a:ext>
            </a:extLst>
          </p:cNvPr>
          <p:cNvSpPr/>
          <p:nvPr/>
        </p:nvSpPr>
        <p:spPr>
          <a:xfrm>
            <a:off x="1043452" y="3972574"/>
            <a:ext cx="733478" cy="33819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a:t>居住条件の悪化</a:t>
            </a:r>
            <a:endParaRPr kumimoji="1" lang="ja-JP" altLang="en-US" sz="1000" b="1" dirty="0"/>
          </a:p>
        </p:txBody>
      </p:sp>
      <p:sp>
        <p:nvSpPr>
          <p:cNvPr id="11" name="角丸四角形吹き出し 28">
            <a:extLst>
              <a:ext uri="{FF2B5EF4-FFF2-40B4-BE49-F238E27FC236}">
                <a16:creationId xmlns:a16="http://schemas.microsoft.com/office/drawing/2014/main" id="{F06A3BC8-42AD-4DEF-845C-9DD92211CA21}"/>
              </a:ext>
            </a:extLst>
          </p:cNvPr>
          <p:cNvSpPr/>
          <p:nvPr/>
        </p:nvSpPr>
        <p:spPr>
          <a:xfrm>
            <a:off x="3201601" y="1875077"/>
            <a:ext cx="1030259" cy="3737797"/>
          </a:xfrm>
          <a:prstGeom prst="wedgeRoundRectCallout">
            <a:avLst>
              <a:gd name="adj1" fmla="val -83837"/>
              <a:gd name="adj2" fmla="val -7687"/>
              <a:gd name="adj3" fmla="val 16667"/>
            </a:avLst>
          </a:prstGeom>
          <a:solidFill>
            <a:srgbClr val="FFFF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000" b="1" spc="-100" dirty="0">
                <a:solidFill>
                  <a:srgbClr val="FF0000"/>
                </a:solidFill>
              </a:rPr>
              <a:t>下記のような</a:t>
            </a:r>
            <a:r>
              <a:rPr kumimoji="1" lang="ja-JP" altLang="en-US" sz="1000" b="1" spc="-100" dirty="0">
                <a:solidFill>
                  <a:srgbClr val="FF0000"/>
                </a:solidFill>
              </a:rPr>
              <a:t>サービスがあれば緩和される</a:t>
            </a:r>
            <a:endParaRPr kumimoji="1" lang="en-US" altLang="ja-JP" sz="1000" b="1" spc="-100" dirty="0">
              <a:solidFill>
                <a:srgbClr val="FF0000"/>
              </a:solidFill>
            </a:endParaRPr>
          </a:p>
          <a:p>
            <a:endParaRPr lang="en-US" altLang="ja-JP" sz="1000" b="1" dirty="0">
              <a:solidFill>
                <a:srgbClr val="FF0000"/>
              </a:solidFill>
            </a:endParaRPr>
          </a:p>
          <a:p>
            <a:endParaRPr kumimoji="1" lang="ja-JP" altLang="en-US" sz="1000" b="1" dirty="0">
              <a:solidFill>
                <a:srgbClr val="FF0000"/>
              </a:solidFill>
            </a:endParaRPr>
          </a:p>
        </p:txBody>
      </p:sp>
      <p:sp>
        <p:nvSpPr>
          <p:cNvPr id="12" name="下矢印 38">
            <a:extLst>
              <a:ext uri="{FF2B5EF4-FFF2-40B4-BE49-F238E27FC236}">
                <a16:creationId xmlns:a16="http://schemas.microsoft.com/office/drawing/2014/main" id="{62A87F0D-1571-4056-B076-E7EF12FE06C5}"/>
              </a:ext>
            </a:extLst>
          </p:cNvPr>
          <p:cNvSpPr/>
          <p:nvPr/>
        </p:nvSpPr>
        <p:spPr>
          <a:xfrm rot="16200000">
            <a:off x="626891" y="3967964"/>
            <a:ext cx="194743" cy="364331"/>
          </a:xfrm>
          <a:prstGeom prst="downArrow">
            <a:avLst>
              <a:gd name="adj1" fmla="val 50000"/>
              <a:gd name="adj2" fmla="val 50000"/>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等号 4">
            <a:extLst>
              <a:ext uri="{FF2B5EF4-FFF2-40B4-BE49-F238E27FC236}">
                <a16:creationId xmlns:a16="http://schemas.microsoft.com/office/drawing/2014/main" id="{D01287CC-B892-4825-8BF4-90145345D2C8}"/>
              </a:ext>
            </a:extLst>
          </p:cNvPr>
          <p:cNvSpPr/>
          <p:nvPr/>
        </p:nvSpPr>
        <p:spPr>
          <a:xfrm>
            <a:off x="1266247" y="2702179"/>
            <a:ext cx="251985" cy="479062"/>
          </a:xfrm>
          <a:prstGeom prst="mathEqual">
            <a:avLst>
              <a:gd name="adj1" fmla="val 23520"/>
              <a:gd name="adj2" fmla="val 804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solidFill>
                <a:schemeClr val="tx1"/>
              </a:solidFill>
            </a:endParaRPr>
          </a:p>
        </p:txBody>
      </p:sp>
      <p:sp>
        <p:nvSpPr>
          <p:cNvPr id="14" name="円/楕円 6">
            <a:extLst>
              <a:ext uri="{FF2B5EF4-FFF2-40B4-BE49-F238E27FC236}">
                <a16:creationId xmlns:a16="http://schemas.microsoft.com/office/drawing/2014/main" id="{73FD97AD-10C1-4B43-BEE3-F8DF957C1E69}"/>
              </a:ext>
            </a:extLst>
          </p:cNvPr>
          <p:cNvSpPr/>
          <p:nvPr/>
        </p:nvSpPr>
        <p:spPr>
          <a:xfrm>
            <a:off x="358847" y="2521001"/>
            <a:ext cx="807344" cy="8391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1000" b="1" dirty="0">
                <a:latin typeface="+mn-ea"/>
              </a:rPr>
              <a:t>高齢者等の要配慮者が増加</a:t>
            </a:r>
            <a:endParaRPr lang="en-US" altLang="ja-JP" sz="1000" b="1" dirty="0">
              <a:latin typeface="+mn-ea"/>
            </a:endParaRPr>
          </a:p>
        </p:txBody>
      </p:sp>
      <p:sp>
        <p:nvSpPr>
          <p:cNvPr id="15" name="円/楕円 7">
            <a:extLst>
              <a:ext uri="{FF2B5EF4-FFF2-40B4-BE49-F238E27FC236}">
                <a16:creationId xmlns:a16="http://schemas.microsoft.com/office/drawing/2014/main" id="{1B73A79E-66B2-459D-98D2-22128C1D09D9}"/>
              </a:ext>
            </a:extLst>
          </p:cNvPr>
          <p:cNvSpPr/>
          <p:nvPr/>
        </p:nvSpPr>
        <p:spPr>
          <a:xfrm>
            <a:off x="1673000" y="2518872"/>
            <a:ext cx="807641" cy="838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1000" b="1" dirty="0">
                <a:latin typeface="+mn-ea"/>
              </a:rPr>
              <a:t>必要な住宅が不足</a:t>
            </a:r>
            <a:endParaRPr lang="en-US" altLang="ja-JP" sz="1000" b="1" dirty="0">
              <a:latin typeface="+mn-ea"/>
            </a:endParaRPr>
          </a:p>
        </p:txBody>
      </p:sp>
      <p:sp>
        <p:nvSpPr>
          <p:cNvPr id="16" name="角丸四角形 8">
            <a:extLst>
              <a:ext uri="{FF2B5EF4-FFF2-40B4-BE49-F238E27FC236}">
                <a16:creationId xmlns:a16="http://schemas.microsoft.com/office/drawing/2014/main" id="{DE16DF18-DDC5-44A2-9749-AED6E66A8C40}"/>
              </a:ext>
            </a:extLst>
          </p:cNvPr>
          <p:cNvSpPr/>
          <p:nvPr/>
        </p:nvSpPr>
        <p:spPr>
          <a:xfrm>
            <a:off x="228947" y="2349976"/>
            <a:ext cx="2389549" cy="114671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FCF6D60D-87B8-4A29-B49C-CD205BF97085}"/>
              </a:ext>
            </a:extLst>
          </p:cNvPr>
          <p:cNvSpPr/>
          <p:nvPr/>
        </p:nvSpPr>
        <p:spPr>
          <a:xfrm>
            <a:off x="2272957" y="3568076"/>
            <a:ext cx="857621" cy="96346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1000" b="1" spc="-100" dirty="0">
                <a:solidFill>
                  <a:schemeClr val="tx1"/>
                </a:solidFill>
              </a:rPr>
              <a:t>大家の不安</a:t>
            </a:r>
            <a:endParaRPr lang="en-US" altLang="ja-JP" sz="1000" b="1" spc="-100" dirty="0">
              <a:solidFill>
                <a:schemeClr val="tx1"/>
              </a:solidFill>
            </a:endParaRPr>
          </a:p>
          <a:p>
            <a:pPr lvl="0"/>
            <a:r>
              <a:rPr lang="ja-JP" altLang="en-US" sz="1000" b="1" spc="-100" dirty="0">
                <a:solidFill>
                  <a:schemeClr val="tx1"/>
                </a:solidFill>
              </a:rPr>
              <a:t>・ 家賃滞納</a:t>
            </a:r>
            <a:endParaRPr lang="en-US" altLang="ja-JP" sz="1000" b="1" spc="-100" dirty="0">
              <a:solidFill>
                <a:schemeClr val="tx1"/>
              </a:solidFill>
            </a:endParaRPr>
          </a:p>
          <a:p>
            <a:pPr lvl="0"/>
            <a:r>
              <a:rPr lang="ja-JP" altLang="en-US" sz="1000" b="1" spc="-100" dirty="0">
                <a:solidFill>
                  <a:schemeClr val="tx1"/>
                </a:solidFill>
              </a:rPr>
              <a:t>・ 残置物</a:t>
            </a:r>
            <a:endParaRPr lang="en-US" altLang="ja-JP" sz="1000" b="1" spc="-100" dirty="0">
              <a:solidFill>
                <a:schemeClr val="tx1"/>
              </a:solidFill>
            </a:endParaRPr>
          </a:p>
          <a:p>
            <a:r>
              <a:rPr lang="ja-JP" altLang="en-US" sz="1000" b="1" spc="-100" dirty="0">
                <a:solidFill>
                  <a:schemeClr val="tx1"/>
                </a:solidFill>
              </a:rPr>
              <a:t>・ 事故物件化</a:t>
            </a:r>
            <a:endParaRPr lang="en-US" altLang="ja-JP" sz="1000" b="1" spc="-100" dirty="0">
              <a:solidFill>
                <a:schemeClr val="tx1"/>
              </a:solidFill>
            </a:endParaRPr>
          </a:p>
        </p:txBody>
      </p:sp>
      <p:sp>
        <p:nvSpPr>
          <p:cNvPr id="18" name="正方形/長方形 17">
            <a:extLst>
              <a:ext uri="{FF2B5EF4-FFF2-40B4-BE49-F238E27FC236}">
                <a16:creationId xmlns:a16="http://schemas.microsoft.com/office/drawing/2014/main" id="{72BD36A9-FB64-4DD8-8C2A-014E6FA49937}"/>
              </a:ext>
            </a:extLst>
          </p:cNvPr>
          <p:cNvSpPr/>
          <p:nvPr/>
        </p:nvSpPr>
        <p:spPr>
          <a:xfrm>
            <a:off x="2272957" y="4598992"/>
            <a:ext cx="872960" cy="50303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1000" b="1" spc="-100" dirty="0">
                <a:solidFill>
                  <a:schemeClr val="tx1"/>
                </a:solidFill>
              </a:rPr>
              <a:t>・市営住宅の  </a:t>
            </a:r>
            <a:endParaRPr lang="en-US" altLang="ja-JP" sz="1000" b="1" spc="-100" dirty="0">
              <a:solidFill>
                <a:schemeClr val="tx1"/>
              </a:solidFill>
            </a:endParaRPr>
          </a:p>
          <a:p>
            <a:pPr lvl="0"/>
            <a:r>
              <a:rPr lang="en-US" altLang="ja-JP" sz="1000" b="1" spc="-100" dirty="0">
                <a:solidFill>
                  <a:schemeClr val="tx1"/>
                </a:solidFill>
              </a:rPr>
              <a:t>  </a:t>
            </a:r>
            <a:r>
              <a:rPr lang="ja-JP" altLang="en-US" sz="1000" b="1" spc="-100" dirty="0">
                <a:solidFill>
                  <a:schemeClr val="tx1"/>
                </a:solidFill>
              </a:rPr>
              <a:t>空  きは横ば  </a:t>
            </a:r>
            <a:endParaRPr lang="en-US" altLang="ja-JP" sz="1000" b="1" spc="-100" dirty="0">
              <a:solidFill>
                <a:schemeClr val="tx1"/>
              </a:solidFill>
            </a:endParaRPr>
          </a:p>
          <a:p>
            <a:pPr lvl="0"/>
            <a:r>
              <a:rPr lang="en-US" altLang="ja-JP" sz="1000" b="1" spc="-100" dirty="0">
                <a:solidFill>
                  <a:schemeClr val="tx1"/>
                </a:solidFill>
              </a:rPr>
              <a:t>  </a:t>
            </a:r>
            <a:r>
              <a:rPr lang="ja-JP" altLang="en-US" sz="1000" b="1" spc="-100" dirty="0">
                <a:solidFill>
                  <a:schemeClr val="tx1"/>
                </a:solidFill>
              </a:rPr>
              <a:t>い</a:t>
            </a:r>
          </a:p>
        </p:txBody>
      </p:sp>
      <p:sp>
        <p:nvSpPr>
          <p:cNvPr id="19" name="円/楕円 25">
            <a:extLst>
              <a:ext uri="{FF2B5EF4-FFF2-40B4-BE49-F238E27FC236}">
                <a16:creationId xmlns:a16="http://schemas.microsoft.com/office/drawing/2014/main" id="{0D4C4E14-2F96-46BF-B16A-942A89A0F339}"/>
              </a:ext>
            </a:extLst>
          </p:cNvPr>
          <p:cNvSpPr/>
          <p:nvPr/>
        </p:nvSpPr>
        <p:spPr>
          <a:xfrm>
            <a:off x="97544" y="2159710"/>
            <a:ext cx="651839" cy="36053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t>今後</a:t>
            </a:r>
          </a:p>
        </p:txBody>
      </p:sp>
      <p:sp>
        <p:nvSpPr>
          <p:cNvPr id="20" name="円/楕円 45">
            <a:extLst>
              <a:ext uri="{FF2B5EF4-FFF2-40B4-BE49-F238E27FC236}">
                <a16:creationId xmlns:a16="http://schemas.microsoft.com/office/drawing/2014/main" id="{F466BC5E-5346-4FB4-8856-C2A16E7CEA77}"/>
              </a:ext>
            </a:extLst>
          </p:cNvPr>
          <p:cNvSpPr/>
          <p:nvPr/>
        </p:nvSpPr>
        <p:spPr>
          <a:xfrm>
            <a:off x="87154" y="3586134"/>
            <a:ext cx="816402" cy="50800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a:t>保証人がいない</a:t>
            </a:r>
          </a:p>
        </p:txBody>
      </p:sp>
      <p:sp>
        <p:nvSpPr>
          <p:cNvPr id="21" name="円/楕円 46">
            <a:extLst>
              <a:ext uri="{FF2B5EF4-FFF2-40B4-BE49-F238E27FC236}">
                <a16:creationId xmlns:a16="http://schemas.microsoft.com/office/drawing/2014/main" id="{D6A66B7E-18E5-4459-BFF3-CC5D441FA12E}"/>
              </a:ext>
            </a:extLst>
          </p:cNvPr>
          <p:cNvSpPr/>
          <p:nvPr/>
        </p:nvSpPr>
        <p:spPr>
          <a:xfrm>
            <a:off x="99224" y="4201338"/>
            <a:ext cx="816402" cy="50094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a:t>転居費用がない</a:t>
            </a:r>
          </a:p>
        </p:txBody>
      </p:sp>
      <p:sp>
        <p:nvSpPr>
          <p:cNvPr id="22" name="角丸四角形 29">
            <a:extLst>
              <a:ext uri="{FF2B5EF4-FFF2-40B4-BE49-F238E27FC236}">
                <a16:creationId xmlns:a16="http://schemas.microsoft.com/office/drawing/2014/main" id="{B16C67F4-29EC-438B-93CD-7A26CB22CD27}"/>
              </a:ext>
            </a:extLst>
          </p:cNvPr>
          <p:cNvSpPr/>
          <p:nvPr/>
        </p:nvSpPr>
        <p:spPr>
          <a:xfrm>
            <a:off x="1624524" y="5417729"/>
            <a:ext cx="1306992" cy="25607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a:t>福祉施設の負担増</a:t>
            </a:r>
            <a:endParaRPr kumimoji="1" lang="ja-JP" altLang="en-US" sz="1000" b="1" dirty="0"/>
          </a:p>
        </p:txBody>
      </p:sp>
      <p:sp>
        <p:nvSpPr>
          <p:cNvPr id="23" name="角丸四角形 30">
            <a:extLst>
              <a:ext uri="{FF2B5EF4-FFF2-40B4-BE49-F238E27FC236}">
                <a16:creationId xmlns:a16="http://schemas.microsoft.com/office/drawing/2014/main" id="{0C5994F3-0086-4D2A-B5A8-7284E3F67212}"/>
              </a:ext>
            </a:extLst>
          </p:cNvPr>
          <p:cNvSpPr/>
          <p:nvPr/>
        </p:nvSpPr>
        <p:spPr>
          <a:xfrm>
            <a:off x="1040712" y="4786704"/>
            <a:ext cx="734648" cy="46287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spc="-100" dirty="0"/>
              <a:t>居住支援が困難</a:t>
            </a:r>
            <a:endParaRPr kumimoji="1" lang="ja-JP" altLang="en-US" sz="1000" b="1" spc="-100" dirty="0"/>
          </a:p>
        </p:txBody>
      </p:sp>
      <p:sp>
        <p:nvSpPr>
          <p:cNvPr id="26" name="テキスト ボックス 25">
            <a:extLst>
              <a:ext uri="{FF2B5EF4-FFF2-40B4-BE49-F238E27FC236}">
                <a16:creationId xmlns:a16="http://schemas.microsoft.com/office/drawing/2014/main" id="{07E541D0-F976-4B8E-A240-67713A043223}"/>
              </a:ext>
            </a:extLst>
          </p:cNvPr>
          <p:cNvSpPr txBox="1"/>
          <p:nvPr/>
        </p:nvSpPr>
        <p:spPr>
          <a:xfrm>
            <a:off x="1933622" y="5748298"/>
            <a:ext cx="2393912" cy="246221"/>
          </a:xfrm>
          <a:prstGeom prst="rect">
            <a:avLst/>
          </a:prstGeom>
          <a:noFill/>
        </p:spPr>
        <p:txBody>
          <a:bodyPr wrap="square" rtlCol="0">
            <a:spAutoFit/>
          </a:bodyPr>
          <a:lstStyle/>
          <a:p>
            <a:r>
              <a:rPr kumimoji="1" lang="en-US" altLang="ja-JP" sz="1000" b="1" dirty="0"/>
              <a:t>※</a:t>
            </a:r>
            <a:r>
              <a:rPr lang="ja-JP" altLang="en-US" sz="1000" b="1" dirty="0"/>
              <a:t>社会的状況として</a:t>
            </a:r>
            <a:r>
              <a:rPr kumimoji="1" lang="ja-JP" altLang="en-US" sz="1000" b="1" dirty="0"/>
              <a:t>空き家は増加</a:t>
            </a:r>
            <a:r>
              <a:rPr lang="ja-JP" altLang="en-US" sz="1000" b="1" dirty="0"/>
              <a:t> </a:t>
            </a:r>
            <a:r>
              <a:rPr kumimoji="1" lang="ja-JP" altLang="en-US" sz="1000" b="1" dirty="0"/>
              <a:t>傾向</a:t>
            </a:r>
          </a:p>
        </p:txBody>
      </p:sp>
      <p:sp>
        <p:nvSpPr>
          <p:cNvPr id="27" name="角丸四角形 49">
            <a:extLst>
              <a:ext uri="{FF2B5EF4-FFF2-40B4-BE49-F238E27FC236}">
                <a16:creationId xmlns:a16="http://schemas.microsoft.com/office/drawing/2014/main" id="{7AB0B8A1-149B-4371-82C3-2FA07099BE3C}"/>
              </a:ext>
            </a:extLst>
          </p:cNvPr>
          <p:cNvSpPr/>
          <p:nvPr/>
        </p:nvSpPr>
        <p:spPr>
          <a:xfrm>
            <a:off x="3253627" y="2631839"/>
            <a:ext cx="908615" cy="382158"/>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b="1" dirty="0">
                <a:solidFill>
                  <a:srgbClr val="FF0000"/>
                </a:solidFill>
                <a:latin typeface="UD デジタル 教科書体 NK-B" panose="02020700000000000000" pitchFamily="18" charset="-128"/>
                <a:ea typeface="UD デジタル 教科書体 NK-B" panose="02020700000000000000" pitchFamily="18" charset="-128"/>
              </a:rPr>
              <a:t>家賃保証</a:t>
            </a:r>
            <a:endParaRPr lang="en-US" altLang="ja-JP" sz="1000" b="1" dirty="0">
              <a:solidFill>
                <a:srgbClr val="FF0000"/>
              </a:solidFill>
              <a:latin typeface="UD デジタル 教科書体 NK-B" panose="02020700000000000000" pitchFamily="18" charset="-128"/>
              <a:ea typeface="UD デジタル 教科書体 NK-B" panose="02020700000000000000" pitchFamily="18" charset="-128"/>
            </a:endParaRPr>
          </a:p>
          <a:p>
            <a:r>
              <a:rPr lang="ja-JP" altLang="en-US" sz="1000" b="1" dirty="0">
                <a:solidFill>
                  <a:srgbClr val="FF0000"/>
                </a:solidFill>
                <a:latin typeface="UD デジタル 教科書体 NK-B" panose="02020700000000000000" pitchFamily="18" charset="-128"/>
                <a:ea typeface="UD デジタル 教科書体 NK-B" panose="02020700000000000000" pitchFamily="18" charset="-128"/>
              </a:rPr>
              <a:t>（滞納対策）</a:t>
            </a:r>
            <a:endParaRPr lang="en-US" altLang="ja-JP" sz="1000" b="1"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28" name="角丸四角形 50">
            <a:extLst>
              <a:ext uri="{FF2B5EF4-FFF2-40B4-BE49-F238E27FC236}">
                <a16:creationId xmlns:a16="http://schemas.microsoft.com/office/drawing/2014/main" id="{1A1C4E6E-2060-414A-84BA-3B40E7673893}"/>
              </a:ext>
            </a:extLst>
          </p:cNvPr>
          <p:cNvSpPr/>
          <p:nvPr/>
        </p:nvSpPr>
        <p:spPr>
          <a:xfrm>
            <a:off x="3244800" y="3084803"/>
            <a:ext cx="917689" cy="511014"/>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000" b="1" dirty="0">
                <a:solidFill>
                  <a:srgbClr val="FF0000"/>
                </a:solidFill>
                <a:latin typeface="UD デジタル 教科書体 NK-B" panose="02020700000000000000" pitchFamily="18" charset="-128"/>
                <a:ea typeface="UD デジタル 教科書体 NK-B" panose="02020700000000000000" pitchFamily="18" charset="-128"/>
              </a:rPr>
              <a:t>残置物処理</a:t>
            </a:r>
          </a:p>
          <a:p>
            <a:r>
              <a:rPr lang="zh-CN" altLang="en-US" sz="1000" b="1" dirty="0">
                <a:solidFill>
                  <a:srgbClr val="FF0000"/>
                </a:solidFill>
                <a:latin typeface="UD デジタル 教科書体 NK-B" panose="02020700000000000000" pitchFamily="18" charset="-128"/>
                <a:ea typeface="UD デジタル 教科書体 NK-B" panose="02020700000000000000" pitchFamily="18" charset="-128"/>
              </a:rPr>
              <a:t>（事故物件対策）</a:t>
            </a:r>
          </a:p>
        </p:txBody>
      </p:sp>
      <p:sp>
        <p:nvSpPr>
          <p:cNvPr id="29" name="角丸四角形 53">
            <a:extLst>
              <a:ext uri="{FF2B5EF4-FFF2-40B4-BE49-F238E27FC236}">
                <a16:creationId xmlns:a16="http://schemas.microsoft.com/office/drawing/2014/main" id="{C5310436-354C-46EC-A059-5281CAB9B365}"/>
              </a:ext>
            </a:extLst>
          </p:cNvPr>
          <p:cNvSpPr/>
          <p:nvPr/>
        </p:nvSpPr>
        <p:spPr>
          <a:xfrm>
            <a:off x="3244801" y="3669065"/>
            <a:ext cx="917689" cy="511014"/>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b="1" dirty="0">
                <a:solidFill>
                  <a:srgbClr val="FF0000"/>
                </a:solidFill>
                <a:latin typeface="UD デジタル 教科書体 NK-B" panose="02020700000000000000" pitchFamily="18" charset="-128"/>
                <a:ea typeface="UD デジタル 教科書体 NK-B" panose="02020700000000000000" pitchFamily="18" charset="-128"/>
              </a:rPr>
              <a:t>要配慮者入居者への見守り支援</a:t>
            </a:r>
            <a:endParaRPr lang="en-US" altLang="ja-JP" sz="1000" b="1"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30" name="角丸四角形 54">
            <a:extLst>
              <a:ext uri="{FF2B5EF4-FFF2-40B4-BE49-F238E27FC236}">
                <a16:creationId xmlns:a16="http://schemas.microsoft.com/office/drawing/2014/main" id="{9041CDA5-FB7E-4E98-BC37-05067F0053B6}"/>
              </a:ext>
            </a:extLst>
          </p:cNvPr>
          <p:cNvSpPr/>
          <p:nvPr/>
        </p:nvSpPr>
        <p:spPr>
          <a:xfrm>
            <a:off x="3263945" y="4280217"/>
            <a:ext cx="917688" cy="511015"/>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b="1" dirty="0">
                <a:solidFill>
                  <a:srgbClr val="FF0000"/>
                </a:solidFill>
                <a:latin typeface="UD デジタル 教科書体 NK-B" panose="02020700000000000000" pitchFamily="18" charset="-128"/>
                <a:ea typeface="UD デジタル 教科書体 NK-B" panose="02020700000000000000" pitchFamily="18" charset="-128"/>
              </a:rPr>
              <a:t>サブリース</a:t>
            </a:r>
          </a:p>
          <a:p>
            <a:r>
              <a:rPr lang="ja-JP" altLang="en-US" sz="1000" b="1" dirty="0">
                <a:solidFill>
                  <a:srgbClr val="FF0000"/>
                </a:solidFill>
                <a:latin typeface="UD デジタル 教科書体 NK-B" panose="02020700000000000000" pitchFamily="18" charset="-128"/>
                <a:ea typeface="UD デジタル 教科書体 NK-B" panose="02020700000000000000" pitchFamily="18" charset="-128"/>
              </a:rPr>
              <a:t>（保証人対策）</a:t>
            </a:r>
          </a:p>
        </p:txBody>
      </p:sp>
      <p:sp>
        <p:nvSpPr>
          <p:cNvPr id="31" name="角丸四角形 56">
            <a:extLst>
              <a:ext uri="{FF2B5EF4-FFF2-40B4-BE49-F238E27FC236}">
                <a16:creationId xmlns:a16="http://schemas.microsoft.com/office/drawing/2014/main" id="{1834547D-9ED9-4A23-83F6-B3B7AD8C9F83}"/>
              </a:ext>
            </a:extLst>
          </p:cNvPr>
          <p:cNvSpPr/>
          <p:nvPr/>
        </p:nvSpPr>
        <p:spPr>
          <a:xfrm>
            <a:off x="3244802" y="4886474"/>
            <a:ext cx="917688" cy="631535"/>
          </a:xfrm>
          <a:prstGeom prst="roundRect">
            <a:avLst/>
          </a:prstGeom>
          <a:solidFill>
            <a:schemeClr val="bg1"/>
          </a:solid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b="1" dirty="0">
                <a:solidFill>
                  <a:srgbClr val="FF0000"/>
                </a:solidFill>
                <a:latin typeface="UD デジタル 教科書体 NK-B" panose="02020700000000000000" pitchFamily="18" charset="-128"/>
                <a:ea typeface="UD デジタル 教科書体 NK-B" panose="02020700000000000000" pitchFamily="18" charset="-128"/>
              </a:rPr>
              <a:t>不動産市場（ストック）の活性化</a:t>
            </a:r>
            <a:endParaRPr lang="en-US" altLang="ja-JP" sz="1000" b="1"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32" name="テキスト ボックス 31">
            <a:extLst>
              <a:ext uri="{FF2B5EF4-FFF2-40B4-BE49-F238E27FC236}">
                <a16:creationId xmlns:a16="http://schemas.microsoft.com/office/drawing/2014/main" id="{5E65F7C4-B4D5-4151-B487-F6CC558AC599}"/>
              </a:ext>
            </a:extLst>
          </p:cNvPr>
          <p:cNvSpPr txBox="1"/>
          <p:nvPr/>
        </p:nvSpPr>
        <p:spPr>
          <a:xfrm>
            <a:off x="796827" y="3569578"/>
            <a:ext cx="338554" cy="1969152"/>
          </a:xfrm>
          <a:prstGeom prst="rect">
            <a:avLst/>
          </a:prstGeom>
          <a:noFill/>
        </p:spPr>
        <p:txBody>
          <a:bodyPr vert="eaVert" wrap="square" rtlCol="0">
            <a:spAutoFit/>
          </a:bodyPr>
          <a:lstStyle/>
          <a:p>
            <a:r>
              <a:rPr kumimoji="1" lang="ja-JP" altLang="en-US" sz="1000" b="1" dirty="0"/>
              <a:t>経済的条件が不安定</a:t>
            </a:r>
          </a:p>
        </p:txBody>
      </p:sp>
      <p:sp>
        <p:nvSpPr>
          <p:cNvPr id="34" name="下矢印 38">
            <a:extLst>
              <a:ext uri="{FF2B5EF4-FFF2-40B4-BE49-F238E27FC236}">
                <a16:creationId xmlns:a16="http://schemas.microsoft.com/office/drawing/2014/main" id="{DC8CD09B-7259-4BF9-B62F-3E9DAEE7F56E}"/>
              </a:ext>
            </a:extLst>
          </p:cNvPr>
          <p:cNvSpPr/>
          <p:nvPr/>
        </p:nvSpPr>
        <p:spPr>
          <a:xfrm>
            <a:off x="1245231" y="4317715"/>
            <a:ext cx="308456" cy="462874"/>
          </a:xfrm>
          <a:prstGeom prst="downArrow">
            <a:avLst>
              <a:gd name="adj1" fmla="val 50000"/>
              <a:gd name="adj2" fmla="val 50000"/>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9E241C21-51C9-4B05-BB21-46CDA546DDE1}"/>
              </a:ext>
            </a:extLst>
          </p:cNvPr>
          <p:cNvSpPr txBox="1"/>
          <p:nvPr/>
        </p:nvSpPr>
        <p:spPr>
          <a:xfrm>
            <a:off x="1675631" y="3574356"/>
            <a:ext cx="338554" cy="1209191"/>
          </a:xfrm>
          <a:prstGeom prst="rect">
            <a:avLst/>
          </a:prstGeom>
          <a:noFill/>
        </p:spPr>
        <p:txBody>
          <a:bodyPr vert="eaVert" wrap="square" rtlCol="0">
            <a:spAutoFit/>
          </a:bodyPr>
          <a:lstStyle/>
          <a:p>
            <a:r>
              <a:rPr lang="ja-JP" altLang="en-US" sz="1000" b="1" dirty="0"/>
              <a:t>賃貸物件が減少</a:t>
            </a:r>
            <a:endParaRPr kumimoji="1" lang="ja-JP" altLang="en-US" sz="1000" b="1" dirty="0"/>
          </a:p>
        </p:txBody>
      </p:sp>
      <p:sp>
        <p:nvSpPr>
          <p:cNvPr id="36" name="角丸四角形 5">
            <a:extLst>
              <a:ext uri="{FF2B5EF4-FFF2-40B4-BE49-F238E27FC236}">
                <a16:creationId xmlns:a16="http://schemas.microsoft.com/office/drawing/2014/main" id="{1403A9AC-EFE3-4A00-AFEC-544B3CBC4EBE}"/>
              </a:ext>
            </a:extLst>
          </p:cNvPr>
          <p:cNvSpPr/>
          <p:nvPr/>
        </p:nvSpPr>
        <p:spPr>
          <a:xfrm>
            <a:off x="312577" y="5408649"/>
            <a:ext cx="984341" cy="28877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t>職員の負担増</a:t>
            </a:r>
          </a:p>
        </p:txBody>
      </p:sp>
      <p:sp>
        <p:nvSpPr>
          <p:cNvPr id="37" name="下矢印 38">
            <a:extLst>
              <a:ext uri="{FF2B5EF4-FFF2-40B4-BE49-F238E27FC236}">
                <a16:creationId xmlns:a16="http://schemas.microsoft.com/office/drawing/2014/main" id="{E5A565DB-CA9C-435E-8827-667848BF77E2}"/>
              </a:ext>
            </a:extLst>
          </p:cNvPr>
          <p:cNvSpPr/>
          <p:nvPr/>
        </p:nvSpPr>
        <p:spPr>
          <a:xfrm>
            <a:off x="1240615" y="3510830"/>
            <a:ext cx="305334" cy="457103"/>
          </a:xfrm>
          <a:prstGeom prst="downArrow">
            <a:avLst>
              <a:gd name="adj1" fmla="val 50000"/>
              <a:gd name="adj2" fmla="val 50000"/>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タイトル 1">
            <a:extLst>
              <a:ext uri="{FF2B5EF4-FFF2-40B4-BE49-F238E27FC236}">
                <a16:creationId xmlns:a16="http://schemas.microsoft.com/office/drawing/2014/main" id="{69702114-125D-4C5B-8BA3-5C45625AF169}"/>
              </a:ext>
            </a:extLst>
          </p:cNvPr>
          <p:cNvSpPr>
            <a:spLocks noGrp="1"/>
          </p:cNvSpPr>
          <p:nvPr>
            <p:ph type="title"/>
          </p:nvPr>
        </p:nvSpPr>
        <p:spPr>
          <a:xfrm>
            <a:off x="23013" y="1717189"/>
            <a:ext cx="2793619" cy="453598"/>
          </a:xfrm>
        </p:spPr>
        <p:txBody>
          <a:bodyPr>
            <a:normAutofit fontScale="90000"/>
          </a:bodyPr>
          <a:lstStyle/>
          <a:p>
            <a:r>
              <a:rPr lang="ja-JP" altLang="en-US" sz="1800" dirty="0"/>
              <a:t>居住支援における現在の</a:t>
            </a:r>
            <a:r>
              <a:rPr kumimoji="1" lang="ja-JP" altLang="en-US" sz="1800" dirty="0"/>
              <a:t>課題</a:t>
            </a:r>
          </a:p>
        </p:txBody>
      </p:sp>
      <p:sp>
        <p:nvSpPr>
          <p:cNvPr id="191" name="テキスト ボックス 190">
            <a:extLst>
              <a:ext uri="{FF2B5EF4-FFF2-40B4-BE49-F238E27FC236}">
                <a16:creationId xmlns:a16="http://schemas.microsoft.com/office/drawing/2014/main" id="{3A06774B-4BEC-423E-8A5C-B5ED70DF73A9}"/>
              </a:ext>
            </a:extLst>
          </p:cNvPr>
          <p:cNvSpPr txBox="1"/>
          <p:nvPr/>
        </p:nvSpPr>
        <p:spPr>
          <a:xfrm>
            <a:off x="5949046" y="3809156"/>
            <a:ext cx="2071769" cy="1874529"/>
          </a:xfrm>
          <a:prstGeom prst="rect">
            <a:avLst/>
          </a:prstGeom>
          <a:solidFill>
            <a:schemeClr val="bg1"/>
          </a:solidFill>
          <a:ln>
            <a:solidFill>
              <a:schemeClr val="bg2">
                <a:lumMod val="50000"/>
              </a:schemeClr>
            </a:solidFill>
          </a:ln>
        </p:spPr>
        <p:txBody>
          <a:bodyPr wrap="square" tIns="90000" bIns="90000" rtlCol="0" anchor="ctr" anchorCtr="0">
            <a:spAutoFit/>
          </a:bodyPr>
          <a:lstStyle/>
          <a:p>
            <a:pPr>
              <a:lnSpc>
                <a:spcPts val="1200"/>
              </a:lnSpc>
            </a:pPr>
            <a:r>
              <a:rPr lang="ja-JP" altLang="en-US" sz="1000" b="1" dirty="0">
                <a:solidFill>
                  <a:schemeClr val="bg2">
                    <a:lumMod val="50000"/>
                  </a:schemeClr>
                </a:solidFill>
                <a:latin typeface="+mj-ea"/>
                <a:ea typeface="+mj-ea"/>
              </a:rPr>
              <a:t>子育て家庭支援課</a:t>
            </a:r>
            <a:endParaRPr lang="en-US" altLang="ja-JP" sz="1000" b="1" dirty="0">
              <a:solidFill>
                <a:schemeClr val="bg2">
                  <a:lumMod val="50000"/>
                </a:schemeClr>
              </a:solidFill>
              <a:latin typeface="+mj-ea"/>
              <a:ea typeface="+mj-ea"/>
            </a:endParaRPr>
          </a:p>
          <a:p>
            <a:pPr>
              <a:lnSpc>
                <a:spcPts val="1200"/>
              </a:lnSpc>
            </a:pPr>
            <a:r>
              <a:rPr lang="ja-JP" altLang="en-US" sz="1000" b="1" dirty="0">
                <a:solidFill>
                  <a:schemeClr val="bg2">
                    <a:lumMod val="50000"/>
                  </a:schemeClr>
                </a:solidFill>
                <a:latin typeface="+mj-ea"/>
                <a:ea typeface="+mj-ea"/>
              </a:rPr>
              <a:t>地域生活支援室</a:t>
            </a:r>
            <a:endParaRPr lang="en-US" altLang="ja-JP" sz="1000" b="1" dirty="0">
              <a:solidFill>
                <a:schemeClr val="bg2">
                  <a:lumMod val="50000"/>
                </a:schemeClr>
              </a:solidFill>
              <a:latin typeface="+mj-ea"/>
              <a:ea typeface="+mj-ea"/>
            </a:endParaRPr>
          </a:p>
          <a:p>
            <a:pPr>
              <a:lnSpc>
                <a:spcPts val="1200"/>
              </a:lnSpc>
            </a:pPr>
            <a:r>
              <a:rPr lang="ja-JP" altLang="en-US" sz="1000" b="1" dirty="0">
                <a:solidFill>
                  <a:schemeClr val="bg2">
                    <a:lumMod val="50000"/>
                  </a:schemeClr>
                </a:solidFill>
                <a:latin typeface="+mj-ea"/>
                <a:ea typeface="+mj-ea"/>
              </a:rPr>
              <a:t>健康推進課</a:t>
            </a:r>
            <a:endParaRPr lang="en-US" altLang="ja-JP" sz="1000" b="1" dirty="0">
              <a:solidFill>
                <a:schemeClr val="bg2">
                  <a:lumMod val="50000"/>
                </a:schemeClr>
              </a:solidFill>
              <a:latin typeface="+mj-ea"/>
              <a:ea typeface="+mj-ea"/>
            </a:endParaRPr>
          </a:p>
          <a:p>
            <a:pPr>
              <a:lnSpc>
                <a:spcPts val="1200"/>
              </a:lnSpc>
            </a:pPr>
            <a:r>
              <a:rPr lang="ja-JP" altLang="en-US" sz="1000" b="1" dirty="0">
                <a:solidFill>
                  <a:schemeClr val="bg2">
                    <a:lumMod val="50000"/>
                  </a:schemeClr>
                </a:solidFill>
                <a:latin typeface="+mj-ea"/>
                <a:ea typeface="+mj-ea"/>
              </a:rPr>
              <a:t>発達支援センター</a:t>
            </a:r>
            <a:endParaRPr lang="en-US" altLang="ja-JP" sz="1000" b="1" dirty="0">
              <a:solidFill>
                <a:schemeClr val="bg2">
                  <a:lumMod val="50000"/>
                </a:schemeClr>
              </a:solidFill>
              <a:latin typeface="+mj-ea"/>
              <a:ea typeface="+mj-ea"/>
            </a:endParaRPr>
          </a:p>
          <a:p>
            <a:pPr>
              <a:lnSpc>
                <a:spcPts val="1200"/>
              </a:lnSpc>
            </a:pPr>
            <a:r>
              <a:rPr lang="ja-JP" altLang="en-US" sz="1000" b="1" dirty="0">
                <a:solidFill>
                  <a:schemeClr val="bg2">
                    <a:lumMod val="50000"/>
                  </a:schemeClr>
                </a:solidFill>
                <a:latin typeface="+mj-ea"/>
                <a:ea typeface="+mj-ea"/>
              </a:rPr>
              <a:t>地域包括支援センター</a:t>
            </a:r>
            <a:endParaRPr lang="en-US" altLang="ja-JP" sz="1000" b="1" dirty="0">
              <a:solidFill>
                <a:schemeClr val="bg2">
                  <a:lumMod val="50000"/>
                </a:schemeClr>
              </a:solidFill>
              <a:latin typeface="+mj-ea"/>
              <a:ea typeface="+mj-ea"/>
            </a:endParaRPr>
          </a:p>
          <a:p>
            <a:pPr>
              <a:lnSpc>
                <a:spcPts val="1200"/>
              </a:lnSpc>
            </a:pPr>
            <a:r>
              <a:rPr lang="ja-JP" altLang="en-US" sz="1000" b="1" dirty="0">
                <a:solidFill>
                  <a:schemeClr val="bg2">
                    <a:lumMod val="50000"/>
                  </a:schemeClr>
                </a:solidFill>
                <a:latin typeface="+mj-ea"/>
                <a:ea typeface="+mj-ea"/>
              </a:rPr>
              <a:t>社会福祉課</a:t>
            </a:r>
            <a:endParaRPr lang="en-US" altLang="ja-JP" sz="1000" b="1" dirty="0">
              <a:solidFill>
                <a:schemeClr val="bg2">
                  <a:lumMod val="50000"/>
                </a:schemeClr>
              </a:solidFill>
              <a:latin typeface="+mj-ea"/>
              <a:ea typeface="+mj-ea"/>
            </a:endParaRPr>
          </a:p>
          <a:p>
            <a:pPr>
              <a:lnSpc>
                <a:spcPts val="1200"/>
              </a:lnSpc>
            </a:pPr>
            <a:r>
              <a:rPr lang="ja-JP" altLang="en-US" sz="1000" b="1" dirty="0">
                <a:solidFill>
                  <a:schemeClr val="bg2">
                    <a:lumMod val="50000"/>
                  </a:schemeClr>
                </a:solidFill>
                <a:latin typeface="+mj-ea"/>
                <a:ea typeface="+mj-ea"/>
              </a:rPr>
              <a:t>社会福祉協議会</a:t>
            </a:r>
            <a:endParaRPr lang="en-US" altLang="ja-JP" sz="1000" b="1" dirty="0">
              <a:solidFill>
                <a:schemeClr val="bg2">
                  <a:lumMod val="50000"/>
                </a:schemeClr>
              </a:solidFill>
              <a:latin typeface="+mj-ea"/>
              <a:ea typeface="+mj-ea"/>
            </a:endParaRPr>
          </a:p>
          <a:p>
            <a:pPr>
              <a:lnSpc>
                <a:spcPts val="1200"/>
              </a:lnSpc>
            </a:pPr>
            <a:r>
              <a:rPr lang="ja-JP" altLang="en-US" sz="1000" b="1" dirty="0">
                <a:solidFill>
                  <a:schemeClr val="bg2">
                    <a:lumMod val="50000"/>
                  </a:schemeClr>
                </a:solidFill>
                <a:latin typeface="+mj-ea"/>
                <a:ea typeface="+mj-ea"/>
              </a:rPr>
              <a:t>市民生活相談課</a:t>
            </a:r>
            <a:endParaRPr lang="en-US" altLang="ja-JP" sz="1000" b="1" dirty="0">
              <a:solidFill>
                <a:schemeClr val="bg2">
                  <a:lumMod val="50000"/>
                </a:schemeClr>
              </a:solidFill>
              <a:latin typeface="+mj-ea"/>
              <a:ea typeface="+mj-ea"/>
            </a:endParaRPr>
          </a:p>
          <a:p>
            <a:pPr>
              <a:lnSpc>
                <a:spcPts val="1200"/>
              </a:lnSpc>
            </a:pPr>
            <a:r>
              <a:rPr lang="ja-JP" altLang="en-US" sz="1000" b="1" dirty="0">
                <a:solidFill>
                  <a:schemeClr val="bg2">
                    <a:lumMod val="50000"/>
                  </a:schemeClr>
                </a:solidFill>
                <a:latin typeface="+mj-ea"/>
                <a:ea typeface="+mj-ea"/>
              </a:rPr>
              <a:t>　</a:t>
            </a:r>
            <a:r>
              <a:rPr lang="en-US" altLang="ja-JP" sz="1000" b="1" dirty="0">
                <a:solidFill>
                  <a:schemeClr val="bg2">
                    <a:lumMod val="50000"/>
                  </a:schemeClr>
                </a:solidFill>
                <a:latin typeface="+mj-ea"/>
                <a:ea typeface="+mj-ea"/>
              </a:rPr>
              <a:t>(</a:t>
            </a:r>
            <a:r>
              <a:rPr lang="ja-JP" altLang="en-US" sz="1000" b="1" dirty="0">
                <a:solidFill>
                  <a:schemeClr val="bg2">
                    <a:lumMod val="50000"/>
                  </a:schemeClr>
                </a:solidFill>
                <a:latin typeface="+mj-ea"/>
                <a:ea typeface="+mj-ea"/>
              </a:rPr>
              <a:t>住居確保給付金</a:t>
            </a:r>
            <a:r>
              <a:rPr lang="en-US" altLang="ja-JP" sz="1000" b="1" dirty="0">
                <a:solidFill>
                  <a:schemeClr val="bg2">
                    <a:lumMod val="50000"/>
                  </a:schemeClr>
                </a:solidFill>
                <a:latin typeface="+mj-ea"/>
                <a:ea typeface="+mj-ea"/>
              </a:rPr>
              <a:t>)</a:t>
            </a:r>
          </a:p>
          <a:p>
            <a:pPr>
              <a:lnSpc>
                <a:spcPts val="1200"/>
              </a:lnSpc>
            </a:pPr>
            <a:r>
              <a:rPr lang="ja-JP" altLang="en-US" sz="1000" b="1" dirty="0">
                <a:solidFill>
                  <a:schemeClr val="bg2">
                    <a:lumMod val="50000"/>
                  </a:schemeClr>
                </a:solidFill>
                <a:latin typeface="+mj-ea"/>
                <a:ea typeface="+mj-ea"/>
              </a:rPr>
              <a:t>建築住宅課</a:t>
            </a:r>
            <a:endParaRPr lang="en-US" altLang="ja-JP" sz="1000" b="1" dirty="0">
              <a:solidFill>
                <a:schemeClr val="bg2">
                  <a:lumMod val="50000"/>
                </a:schemeClr>
              </a:solidFill>
              <a:latin typeface="+mj-ea"/>
              <a:ea typeface="+mj-ea"/>
            </a:endParaRPr>
          </a:p>
          <a:p>
            <a:pPr>
              <a:lnSpc>
                <a:spcPts val="1200"/>
              </a:lnSpc>
            </a:pPr>
            <a:r>
              <a:rPr lang="ja-JP" altLang="en-US" sz="1000" b="1" dirty="0">
                <a:solidFill>
                  <a:schemeClr val="bg2">
                    <a:lumMod val="50000"/>
                  </a:schemeClr>
                </a:solidFill>
                <a:latin typeface="+mj-ea"/>
                <a:ea typeface="+mj-ea"/>
              </a:rPr>
              <a:t>　（すまい相談員）</a:t>
            </a:r>
          </a:p>
        </p:txBody>
      </p:sp>
      <p:sp>
        <p:nvSpPr>
          <p:cNvPr id="192" name="角丸四角形 47">
            <a:extLst>
              <a:ext uri="{FF2B5EF4-FFF2-40B4-BE49-F238E27FC236}">
                <a16:creationId xmlns:a16="http://schemas.microsoft.com/office/drawing/2014/main" id="{000A111F-A423-429A-A447-7FF55DB65485}"/>
              </a:ext>
            </a:extLst>
          </p:cNvPr>
          <p:cNvSpPr/>
          <p:nvPr/>
        </p:nvSpPr>
        <p:spPr>
          <a:xfrm>
            <a:off x="6879430" y="2763759"/>
            <a:ext cx="866079" cy="338962"/>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900" b="1" spc="-100" dirty="0">
                <a:solidFill>
                  <a:srgbClr val="FF0000"/>
                </a:solidFill>
                <a:latin typeface="ＭＳ Ｐゴシック" panose="020B0600070205080204" pitchFamily="50" charset="-128"/>
                <a:ea typeface="ＭＳ Ｐゴシック" panose="020B0600070205080204" pitchFamily="50" charset="-128"/>
              </a:rPr>
              <a:t>残置物処（事故物件対策）</a:t>
            </a:r>
          </a:p>
        </p:txBody>
      </p:sp>
      <p:sp>
        <p:nvSpPr>
          <p:cNvPr id="193" name="角丸四角形 104">
            <a:extLst>
              <a:ext uri="{FF2B5EF4-FFF2-40B4-BE49-F238E27FC236}">
                <a16:creationId xmlns:a16="http://schemas.microsoft.com/office/drawing/2014/main" id="{66213196-E1DD-4F4B-B220-F09D6C9135D0}"/>
              </a:ext>
            </a:extLst>
          </p:cNvPr>
          <p:cNvSpPr/>
          <p:nvPr/>
        </p:nvSpPr>
        <p:spPr>
          <a:xfrm>
            <a:off x="4475741" y="2264382"/>
            <a:ext cx="806193" cy="447748"/>
          </a:xfrm>
          <a:prstGeom prst="roundRect">
            <a:avLst/>
          </a:prstGeom>
          <a:solidFill>
            <a:schemeClr val="bg1"/>
          </a:solid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r"/>
            <a:r>
              <a:rPr lang="ja-JP" altLang="en-US" sz="1000" b="1" dirty="0">
                <a:latin typeface="+mn-ea"/>
              </a:rPr>
              <a:t>住宅確保</a:t>
            </a:r>
            <a:endParaRPr lang="en-US" altLang="ja-JP" sz="1000" b="1" dirty="0">
              <a:latin typeface="+mn-ea"/>
            </a:endParaRPr>
          </a:p>
          <a:p>
            <a:pPr algn="r"/>
            <a:r>
              <a:rPr kumimoji="1" lang="ja-JP" altLang="en-US" sz="1000" b="1" dirty="0">
                <a:latin typeface="+mn-ea"/>
              </a:rPr>
              <a:t>要配慮者</a:t>
            </a:r>
          </a:p>
        </p:txBody>
      </p:sp>
      <p:sp>
        <p:nvSpPr>
          <p:cNvPr id="194" name="左矢印 93">
            <a:extLst>
              <a:ext uri="{FF2B5EF4-FFF2-40B4-BE49-F238E27FC236}">
                <a16:creationId xmlns:a16="http://schemas.microsoft.com/office/drawing/2014/main" id="{FE47BAFE-A70B-4F43-8F15-F03A788DD7B9}"/>
              </a:ext>
            </a:extLst>
          </p:cNvPr>
          <p:cNvSpPr/>
          <p:nvPr/>
        </p:nvSpPr>
        <p:spPr>
          <a:xfrm>
            <a:off x="5287200" y="2112214"/>
            <a:ext cx="563913" cy="722803"/>
          </a:xfrm>
          <a:prstGeom prst="leftArrow">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5" name="テキスト ボックス 194">
            <a:extLst>
              <a:ext uri="{FF2B5EF4-FFF2-40B4-BE49-F238E27FC236}">
                <a16:creationId xmlns:a16="http://schemas.microsoft.com/office/drawing/2014/main" id="{980543CE-9622-4E40-90F6-8993AA2388BC}"/>
              </a:ext>
            </a:extLst>
          </p:cNvPr>
          <p:cNvSpPr txBox="1"/>
          <p:nvPr/>
        </p:nvSpPr>
        <p:spPr>
          <a:xfrm>
            <a:off x="5010096" y="2301357"/>
            <a:ext cx="1242897" cy="338554"/>
          </a:xfrm>
          <a:prstGeom prst="rect">
            <a:avLst/>
          </a:prstGeom>
          <a:noFill/>
        </p:spPr>
        <p:txBody>
          <a:bodyPr wrap="square" rtlCol="0">
            <a:spAutoFit/>
          </a:bodyPr>
          <a:lstStyle/>
          <a:p>
            <a:pPr algn="ctr"/>
            <a:r>
              <a:rPr lang="ja-JP" altLang="en-US" sz="800" b="1" dirty="0">
                <a:solidFill>
                  <a:schemeClr val="bg1"/>
                </a:solidFill>
                <a:latin typeface="+mj-ea"/>
                <a:ea typeface="+mj-ea"/>
              </a:rPr>
              <a:t>住まいの</a:t>
            </a:r>
            <a:endParaRPr lang="en-US" altLang="ja-JP" sz="800" b="1" dirty="0">
              <a:solidFill>
                <a:schemeClr val="bg1"/>
              </a:solidFill>
              <a:latin typeface="+mj-ea"/>
              <a:ea typeface="+mj-ea"/>
            </a:endParaRPr>
          </a:p>
          <a:p>
            <a:pPr algn="ctr"/>
            <a:r>
              <a:rPr lang="ja-JP" altLang="en-US" sz="800" b="1" dirty="0">
                <a:solidFill>
                  <a:schemeClr val="bg1"/>
                </a:solidFill>
                <a:latin typeface="+mj-ea"/>
                <a:ea typeface="+mj-ea"/>
              </a:rPr>
              <a:t>確保支援</a:t>
            </a:r>
            <a:endParaRPr kumimoji="1" lang="ja-JP" altLang="en-US" sz="800" b="1" dirty="0">
              <a:solidFill>
                <a:schemeClr val="bg1"/>
              </a:solidFill>
              <a:latin typeface="+mj-ea"/>
              <a:ea typeface="+mj-ea"/>
            </a:endParaRPr>
          </a:p>
        </p:txBody>
      </p:sp>
      <p:sp>
        <p:nvSpPr>
          <p:cNvPr id="196" name="左右矢印 51">
            <a:extLst>
              <a:ext uri="{FF2B5EF4-FFF2-40B4-BE49-F238E27FC236}">
                <a16:creationId xmlns:a16="http://schemas.microsoft.com/office/drawing/2014/main" id="{6F52FCBB-37D0-4D4A-A663-FFF0F6DE7206}"/>
              </a:ext>
            </a:extLst>
          </p:cNvPr>
          <p:cNvSpPr/>
          <p:nvPr/>
        </p:nvSpPr>
        <p:spPr>
          <a:xfrm rot="5400000">
            <a:off x="6548279" y="4414563"/>
            <a:ext cx="1839834" cy="629020"/>
          </a:xfrm>
          <a:prstGeom prst="lef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rgbClr val="FF0000"/>
              </a:solidFill>
            </a:endParaRPr>
          </a:p>
        </p:txBody>
      </p:sp>
      <p:sp>
        <p:nvSpPr>
          <p:cNvPr id="197" name="テキスト ボックス 196">
            <a:extLst>
              <a:ext uri="{FF2B5EF4-FFF2-40B4-BE49-F238E27FC236}">
                <a16:creationId xmlns:a16="http://schemas.microsoft.com/office/drawing/2014/main" id="{482C9FC8-534B-4795-9E26-59EA2A681728}"/>
              </a:ext>
            </a:extLst>
          </p:cNvPr>
          <p:cNvSpPr txBox="1"/>
          <p:nvPr/>
        </p:nvSpPr>
        <p:spPr>
          <a:xfrm>
            <a:off x="7298533" y="3630742"/>
            <a:ext cx="353943" cy="2225562"/>
          </a:xfrm>
          <a:prstGeom prst="rect">
            <a:avLst/>
          </a:prstGeom>
          <a:noFill/>
        </p:spPr>
        <p:txBody>
          <a:bodyPr vert="eaVert" wrap="square" rtlCol="0" anchor="ctr">
            <a:spAutoFit/>
          </a:bodyPr>
          <a:lstStyle/>
          <a:p>
            <a:pPr algn="ctr"/>
            <a:r>
              <a:rPr lang="ja-JP" altLang="en-US" sz="1100" b="1" spc="-100" dirty="0">
                <a:solidFill>
                  <a:srgbClr val="FF0000"/>
                </a:solidFill>
                <a:latin typeface="+mj-ea"/>
                <a:ea typeface="+mj-ea"/>
              </a:rPr>
              <a:t>重層的支援会議</a:t>
            </a:r>
            <a:r>
              <a:rPr kumimoji="1" lang="ja-JP" altLang="en-US" sz="1100" b="1" spc="-100" dirty="0">
                <a:solidFill>
                  <a:srgbClr val="FF0000"/>
                </a:solidFill>
                <a:latin typeface="+mj-ea"/>
                <a:ea typeface="+mj-ea"/>
              </a:rPr>
              <a:t>を通じた連携</a:t>
            </a:r>
          </a:p>
        </p:txBody>
      </p:sp>
      <p:sp>
        <p:nvSpPr>
          <p:cNvPr id="198" name="正方形/長方形 197">
            <a:extLst>
              <a:ext uri="{FF2B5EF4-FFF2-40B4-BE49-F238E27FC236}">
                <a16:creationId xmlns:a16="http://schemas.microsoft.com/office/drawing/2014/main" id="{560E07D6-C0BC-4314-B088-87F7407FC384}"/>
              </a:ext>
            </a:extLst>
          </p:cNvPr>
          <p:cNvSpPr/>
          <p:nvPr/>
        </p:nvSpPr>
        <p:spPr>
          <a:xfrm>
            <a:off x="5951342" y="2689718"/>
            <a:ext cx="2902161" cy="1044872"/>
          </a:xfrm>
          <a:prstGeom prst="rect">
            <a:avLst/>
          </a:pr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9" name="角丸四角形 48">
            <a:extLst>
              <a:ext uri="{FF2B5EF4-FFF2-40B4-BE49-F238E27FC236}">
                <a16:creationId xmlns:a16="http://schemas.microsoft.com/office/drawing/2014/main" id="{603585D9-A5EB-4E4A-9D3D-B3C50ED2AB03}"/>
              </a:ext>
            </a:extLst>
          </p:cNvPr>
          <p:cNvSpPr/>
          <p:nvPr/>
        </p:nvSpPr>
        <p:spPr>
          <a:xfrm>
            <a:off x="6890264" y="3168519"/>
            <a:ext cx="865745" cy="490061"/>
          </a:xfrm>
          <a:prstGeom prst="roundRect">
            <a:avLst/>
          </a:prstGeom>
          <a:solidFill>
            <a:schemeClr val="bg1"/>
          </a:solid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0" b="1" spc="-100" dirty="0">
                <a:solidFill>
                  <a:srgbClr val="FF0000"/>
                </a:solidFill>
                <a:latin typeface="+mj-ea"/>
                <a:ea typeface="+mj-ea"/>
              </a:rPr>
              <a:t>不動産市場（ストック）の活性化</a:t>
            </a:r>
            <a:endParaRPr lang="en-US" altLang="ja-JP" sz="900" b="1" spc="-100" dirty="0">
              <a:solidFill>
                <a:srgbClr val="FF0000"/>
              </a:solidFill>
              <a:latin typeface="+mj-ea"/>
              <a:ea typeface="+mj-ea"/>
            </a:endParaRPr>
          </a:p>
        </p:txBody>
      </p:sp>
      <p:sp>
        <p:nvSpPr>
          <p:cNvPr id="200" name="上矢印 44">
            <a:extLst>
              <a:ext uri="{FF2B5EF4-FFF2-40B4-BE49-F238E27FC236}">
                <a16:creationId xmlns:a16="http://schemas.microsoft.com/office/drawing/2014/main" id="{2000AFC2-0A52-420F-9D89-2D9090DD189A}"/>
              </a:ext>
            </a:extLst>
          </p:cNvPr>
          <p:cNvSpPr/>
          <p:nvPr/>
        </p:nvSpPr>
        <p:spPr>
          <a:xfrm rot="7128826">
            <a:off x="7693565" y="5100373"/>
            <a:ext cx="405392" cy="492068"/>
          </a:xfrm>
          <a:prstGeom prst="up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1" name="直線コネクタ 200">
            <a:extLst>
              <a:ext uri="{FF2B5EF4-FFF2-40B4-BE49-F238E27FC236}">
                <a16:creationId xmlns:a16="http://schemas.microsoft.com/office/drawing/2014/main" id="{7E43404E-BA4F-482F-A80E-264A2C92169D}"/>
              </a:ext>
            </a:extLst>
          </p:cNvPr>
          <p:cNvCxnSpPr>
            <a:cxnSpLocks/>
            <a:stCxn id="214" idx="3"/>
          </p:cNvCxnSpPr>
          <p:nvPr/>
        </p:nvCxnSpPr>
        <p:spPr>
          <a:xfrm flipV="1">
            <a:off x="5401672" y="4803309"/>
            <a:ext cx="547374" cy="904362"/>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2" name="直線コネクタ 201">
            <a:extLst>
              <a:ext uri="{FF2B5EF4-FFF2-40B4-BE49-F238E27FC236}">
                <a16:creationId xmlns:a16="http://schemas.microsoft.com/office/drawing/2014/main" id="{D92489B0-FDA5-4BB5-B740-E42796CC7EE4}"/>
              </a:ext>
            </a:extLst>
          </p:cNvPr>
          <p:cNvCxnSpPr>
            <a:cxnSpLocks/>
            <a:stCxn id="213" idx="3"/>
          </p:cNvCxnSpPr>
          <p:nvPr/>
        </p:nvCxnSpPr>
        <p:spPr>
          <a:xfrm flipV="1">
            <a:off x="5401673" y="4803308"/>
            <a:ext cx="547373" cy="195024"/>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3" name="直線コネクタ 202">
            <a:extLst>
              <a:ext uri="{FF2B5EF4-FFF2-40B4-BE49-F238E27FC236}">
                <a16:creationId xmlns:a16="http://schemas.microsoft.com/office/drawing/2014/main" id="{B98536E0-F131-4724-838E-C4237DB9ABE6}"/>
              </a:ext>
            </a:extLst>
          </p:cNvPr>
          <p:cNvCxnSpPr>
            <a:cxnSpLocks/>
            <a:stCxn id="212" idx="3"/>
          </p:cNvCxnSpPr>
          <p:nvPr/>
        </p:nvCxnSpPr>
        <p:spPr>
          <a:xfrm>
            <a:off x="5401673" y="4274673"/>
            <a:ext cx="547373" cy="528635"/>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4" name="直線コネクタ 203">
            <a:extLst>
              <a:ext uri="{FF2B5EF4-FFF2-40B4-BE49-F238E27FC236}">
                <a16:creationId xmlns:a16="http://schemas.microsoft.com/office/drawing/2014/main" id="{639DB87C-DE78-4DA0-A248-3812862B3935}"/>
              </a:ext>
            </a:extLst>
          </p:cNvPr>
          <p:cNvCxnSpPr>
            <a:cxnSpLocks/>
            <a:stCxn id="211" idx="3"/>
          </p:cNvCxnSpPr>
          <p:nvPr/>
        </p:nvCxnSpPr>
        <p:spPr>
          <a:xfrm>
            <a:off x="5402225" y="3666864"/>
            <a:ext cx="546821" cy="1136444"/>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5" name="直線コネクタ 204">
            <a:extLst>
              <a:ext uri="{FF2B5EF4-FFF2-40B4-BE49-F238E27FC236}">
                <a16:creationId xmlns:a16="http://schemas.microsoft.com/office/drawing/2014/main" id="{846FA822-7110-49BC-B57F-9AAD271847CA}"/>
              </a:ext>
            </a:extLst>
          </p:cNvPr>
          <p:cNvCxnSpPr>
            <a:cxnSpLocks/>
            <a:stCxn id="210" idx="3"/>
          </p:cNvCxnSpPr>
          <p:nvPr/>
        </p:nvCxnSpPr>
        <p:spPr>
          <a:xfrm>
            <a:off x="5402225" y="3092876"/>
            <a:ext cx="546821" cy="1710432"/>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06" name="角丸四角形 28">
            <a:extLst>
              <a:ext uri="{FF2B5EF4-FFF2-40B4-BE49-F238E27FC236}">
                <a16:creationId xmlns:a16="http://schemas.microsoft.com/office/drawing/2014/main" id="{8F423D7F-F3B1-4D00-8F80-02E5EB629E07}"/>
              </a:ext>
            </a:extLst>
          </p:cNvPr>
          <p:cNvSpPr/>
          <p:nvPr/>
        </p:nvSpPr>
        <p:spPr>
          <a:xfrm>
            <a:off x="8140735" y="3968042"/>
            <a:ext cx="656089" cy="459620"/>
          </a:xfrm>
          <a:prstGeom prst="roundRect">
            <a:avLst/>
          </a:prstGeom>
          <a:noFill/>
          <a:ln>
            <a:solidFill>
              <a:schemeClr val="bg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b="1" spc="-100" dirty="0">
                <a:solidFill>
                  <a:schemeClr val="bg2">
                    <a:lumMod val="50000"/>
                  </a:schemeClr>
                </a:solidFill>
                <a:latin typeface="+mj-ea"/>
                <a:ea typeface="+mj-ea"/>
              </a:rPr>
              <a:t>民間</a:t>
            </a:r>
            <a:endParaRPr kumimoji="1" lang="en-US" altLang="ja-JP" sz="1000" b="1" spc="-100" dirty="0">
              <a:solidFill>
                <a:schemeClr val="bg2">
                  <a:lumMod val="50000"/>
                </a:schemeClr>
              </a:solidFill>
              <a:latin typeface="+mj-ea"/>
              <a:ea typeface="+mj-ea"/>
            </a:endParaRPr>
          </a:p>
          <a:p>
            <a:pPr algn="ctr"/>
            <a:r>
              <a:rPr kumimoji="1" lang="ja-JP" altLang="en-US" sz="1000" b="1" spc="-100" dirty="0">
                <a:solidFill>
                  <a:schemeClr val="bg2">
                    <a:lumMod val="50000"/>
                  </a:schemeClr>
                </a:solidFill>
                <a:latin typeface="+mj-ea"/>
                <a:ea typeface="+mj-ea"/>
              </a:rPr>
              <a:t>住宅</a:t>
            </a:r>
          </a:p>
        </p:txBody>
      </p:sp>
      <p:sp>
        <p:nvSpPr>
          <p:cNvPr id="207" name="テキスト ボックス 206">
            <a:extLst>
              <a:ext uri="{FF2B5EF4-FFF2-40B4-BE49-F238E27FC236}">
                <a16:creationId xmlns:a16="http://schemas.microsoft.com/office/drawing/2014/main" id="{E9FA808E-31C8-4145-901A-437186C4B64F}"/>
              </a:ext>
            </a:extLst>
          </p:cNvPr>
          <p:cNvSpPr txBox="1"/>
          <p:nvPr/>
        </p:nvSpPr>
        <p:spPr>
          <a:xfrm>
            <a:off x="4409650" y="1751547"/>
            <a:ext cx="2989006" cy="338554"/>
          </a:xfrm>
          <a:prstGeom prst="rect">
            <a:avLst/>
          </a:prstGeom>
          <a:noFill/>
        </p:spPr>
        <p:txBody>
          <a:bodyPr wrap="square" rtlCol="0">
            <a:spAutoFit/>
          </a:bodyPr>
          <a:lstStyle/>
          <a:p>
            <a:r>
              <a:rPr lang="ja-JP" altLang="en-US" sz="1600" dirty="0">
                <a:latin typeface="+mj-ea"/>
                <a:ea typeface="+mj-ea"/>
              </a:rPr>
              <a:t>野洲市における居住支援体制</a:t>
            </a:r>
          </a:p>
        </p:txBody>
      </p:sp>
      <p:sp>
        <p:nvSpPr>
          <p:cNvPr id="208" name="角丸四角形 59">
            <a:extLst>
              <a:ext uri="{FF2B5EF4-FFF2-40B4-BE49-F238E27FC236}">
                <a16:creationId xmlns:a16="http://schemas.microsoft.com/office/drawing/2014/main" id="{E1D7A906-658A-4188-9399-21BB56D36194}"/>
              </a:ext>
            </a:extLst>
          </p:cNvPr>
          <p:cNvSpPr/>
          <p:nvPr/>
        </p:nvSpPr>
        <p:spPr>
          <a:xfrm>
            <a:off x="8157488" y="4577420"/>
            <a:ext cx="626530" cy="459620"/>
          </a:xfrm>
          <a:prstGeom prst="roundRect">
            <a:avLst/>
          </a:prstGeom>
          <a:noFill/>
          <a:ln>
            <a:solidFill>
              <a:schemeClr val="bg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b="1" spc="-100" dirty="0">
                <a:solidFill>
                  <a:schemeClr val="bg2">
                    <a:lumMod val="50000"/>
                  </a:schemeClr>
                </a:solidFill>
                <a:latin typeface="+mj-ea"/>
                <a:ea typeface="+mj-ea"/>
              </a:rPr>
              <a:t>公営　住宅</a:t>
            </a:r>
          </a:p>
        </p:txBody>
      </p:sp>
      <p:sp>
        <p:nvSpPr>
          <p:cNvPr id="209" name="角丸四角形 60">
            <a:extLst>
              <a:ext uri="{FF2B5EF4-FFF2-40B4-BE49-F238E27FC236}">
                <a16:creationId xmlns:a16="http://schemas.microsoft.com/office/drawing/2014/main" id="{2F601727-DACD-455F-A8C6-CC9B6BBB75B7}"/>
              </a:ext>
            </a:extLst>
          </p:cNvPr>
          <p:cNvSpPr/>
          <p:nvPr/>
        </p:nvSpPr>
        <p:spPr>
          <a:xfrm>
            <a:off x="8157487" y="5260878"/>
            <a:ext cx="639337" cy="448406"/>
          </a:xfrm>
          <a:prstGeom prst="roundRect">
            <a:avLst/>
          </a:prstGeom>
          <a:noFill/>
          <a:ln>
            <a:solidFill>
              <a:schemeClr val="bg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b="1" spc="-100" dirty="0">
                <a:solidFill>
                  <a:schemeClr val="bg2">
                    <a:lumMod val="50000"/>
                  </a:schemeClr>
                </a:solidFill>
                <a:latin typeface="+mj-ea"/>
                <a:ea typeface="+mj-ea"/>
              </a:rPr>
              <a:t>施設</a:t>
            </a:r>
          </a:p>
        </p:txBody>
      </p:sp>
      <p:sp>
        <p:nvSpPr>
          <p:cNvPr id="210" name="角丸四角形 3">
            <a:extLst>
              <a:ext uri="{FF2B5EF4-FFF2-40B4-BE49-F238E27FC236}">
                <a16:creationId xmlns:a16="http://schemas.microsoft.com/office/drawing/2014/main" id="{6E1CC6BC-24C8-4828-996E-146DBE2AC2BC}"/>
              </a:ext>
            </a:extLst>
          </p:cNvPr>
          <p:cNvSpPr/>
          <p:nvPr/>
        </p:nvSpPr>
        <p:spPr>
          <a:xfrm>
            <a:off x="4391506" y="2850174"/>
            <a:ext cx="1010719" cy="48540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900" b="1" spc="-100" dirty="0">
                <a:solidFill>
                  <a:schemeClr val="tx1"/>
                </a:solidFill>
                <a:latin typeface="+mn-ea"/>
              </a:rPr>
              <a:t>高齢が理由で住宅が借りられない</a:t>
            </a:r>
          </a:p>
        </p:txBody>
      </p:sp>
      <p:sp>
        <p:nvSpPr>
          <p:cNvPr id="211" name="角丸四角形 32">
            <a:extLst>
              <a:ext uri="{FF2B5EF4-FFF2-40B4-BE49-F238E27FC236}">
                <a16:creationId xmlns:a16="http://schemas.microsoft.com/office/drawing/2014/main" id="{974AC789-B46E-413D-95F5-6C54249C3A7D}"/>
              </a:ext>
            </a:extLst>
          </p:cNvPr>
          <p:cNvSpPr/>
          <p:nvPr/>
        </p:nvSpPr>
        <p:spPr>
          <a:xfrm>
            <a:off x="4371966" y="3425308"/>
            <a:ext cx="1030259" cy="483111"/>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900" b="1" spc="-100" dirty="0">
                <a:solidFill>
                  <a:schemeClr val="tx1"/>
                </a:solidFill>
                <a:latin typeface="+mn-ea"/>
              </a:rPr>
              <a:t>障がいが理由で住宅が借りられない</a:t>
            </a:r>
          </a:p>
        </p:txBody>
      </p:sp>
      <p:sp>
        <p:nvSpPr>
          <p:cNvPr id="212" name="角丸四角形 34">
            <a:extLst>
              <a:ext uri="{FF2B5EF4-FFF2-40B4-BE49-F238E27FC236}">
                <a16:creationId xmlns:a16="http://schemas.microsoft.com/office/drawing/2014/main" id="{A1AAE7B8-0EC8-4B18-B7E5-4519F4E646F2}"/>
              </a:ext>
            </a:extLst>
          </p:cNvPr>
          <p:cNvSpPr/>
          <p:nvPr/>
        </p:nvSpPr>
        <p:spPr>
          <a:xfrm>
            <a:off x="4361542" y="3978596"/>
            <a:ext cx="1040131" cy="59215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0" b="1" spc="-100" dirty="0">
                <a:solidFill>
                  <a:schemeClr val="tx1"/>
                </a:solidFill>
                <a:latin typeface="+mn-ea"/>
              </a:rPr>
              <a:t>経済的困窮が理由で</a:t>
            </a:r>
            <a:r>
              <a:rPr kumimoji="1" lang="ja-JP" altLang="en-US" sz="900" b="1" spc="-100" dirty="0">
                <a:solidFill>
                  <a:schemeClr val="tx1"/>
                </a:solidFill>
                <a:latin typeface="+mn-ea"/>
              </a:rPr>
              <a:t>住宅が借りられない</a:t>
            </a:r>
          </a:p>
        </p:txBody>
      </p:sp>
      <p:sp>
        <p:nvSpPr>
          <p:cNvPr id="213" name="角丸四角形 35">
            <a:extLst>
              <a:ext uri="{FF2B5EF4-FFF2-40B4-BE49-F238E27FC236}">
                <a16:creationId xmlns:a16="http://schemas.microsoft.com/office/drawing/2014/main" id="{4CDD6B7E-5661-4F5F-AA25-910247148B61}"/>
              </a:ext>
            </a:extLst>
          </p:cNvPr>
          <p:cNvSpPr/>
          <p:nvPr/>
        </p:nvSpPr>
        <p:spPr>
          <a:xfrm>
            <a:off x="4371414" y="4663011"/>
            <a:ext cx="1030259" cy="670642"/>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900" b="1" spc="-100" dirty="0">
                <a:solidFill>
                  <a:schemeClr val="tx1"/>
                </a:solidFill>
                <a:latin typeface="+mn-ea"/>
              </a:rPr>
              <a:t>DV</a:t>
            </a:r>
            <a:r>
              <a:rPr lang="ja-JP" altLang="en-US" sz="900" b="1" spc="-100" dirty="0">
                <a:solidFill>
                  <a:schemeClr val="tx1"/>
                </a:solidFill>
                <a:latin typeface="+mn-ea"/>
              </a:rPr>
              <a:t>等で緊急の転居を要するが住宅が借りられない</a:t>
            </a:r>
            <a:endParaRPr kumimoji="1" lang="ja-JP" altLang="en-US" sz="900" b="1" spc="-100" dirty="0">
              <a:solidFill>
                <a:schemeClr val="tx1"/>
              </a:solidFill>
              <a:latin typeface="+mn-ea"/>
            </a:endParaRPr>
          </a:p>
        </p:txBody>
      </p:sp>
      <p:sp>
        <p:nvSpPr>
          <p:cNvPr id="214" name="角丸四角形 36">
            <a:extLst>
              <a:ext uri="{FF2B5EF4-FFF2-40B4-BE49-F238E27FC236}">
                <a16:creationId xmlns:a16="http://schemas.microsoft.com/office/drawing/2014/main" id="{884C30A4-7F60-4B2D-A8A2-077CAB85D906}"/>
              </a:ext>
            </a:extLst>
          </p:cNvPr>
          <p:cNvSpPr/>
          <p:nvPr/>
        </p:nvSpPr>
        <p:spPr>
          <a:xfrm>
            <a:off x="4383217" y="5404383"/>
            <a:ext cx="1018455" cy="606576"/>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0" b="1" spc="-100" dirty="0">
                <a:solidFill>
                  <a:schemeClr val="tx1"/>
                </a:solidFill>
                <a:latin typeface="+mn-ea"/>
              </a:rPr>
              <a:t>保証人が出せないため住宅が借りられない</a:t>
            </a:r>
            <a:endParaRPr kumimoji="1" lang="ja-JP" altLang="en-US" sz="900" b="1" spc="-100" dirty="0">
              <a:solidFill>
                <a:schemeClr val="tx1"/>
              </a:solidFill>
              <a:latin typeface="+mn-ea"/>
            </a:endParaRPr>
          </a:p>
        </p:txBody>
      </p:sp>
      <p:sp>
        <p:nvSpPr>
          <p:cNvPr id="215" name="楕円 214">
            <a:extLst>
              <a:ext uri="{FF2B5EF4-FFF2-40B4-BE49-F238E27FC236}">
                <a16:creationId xmlns:a16="http://schemas.microsoft.com/office/drawing/2014/main" id="{2837E29C-8AA4-4982-8358-F26420D33758}"/>
              </a:ext>
            </a:extLst>
          </p:cNvPr>
          <p:cNvSpPr/>
          <p:nvPr/>
        </p:nvSpPr>
        <p:spPr>
          <a:xfrm>
            <a:off x="5476415" y="2979837"/>
            <a:ext cx="265255" cy="3020968"/>
          </a:xfrm>
          <a:prstGeom prst="ellipse">
            <a:avLst/>
          </a:prstGeom>
          <a:solidFill>
            <a:schemeClr val="bg2"/>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00" b="1" dirty="0">
                <a:solidFill>
                  <a:srgbClr val="FF0000"/>
                </a:solidFill>
                <a:latin typeface="+mj-ea"/>
                <a:ea typeface="+mj-ea"/>
              </a:rPr>
              <a:t>居住支援が必要</a:t>
            </a:r>
            <a:endParaRPr kumimoji="1" lang="ja-JP" altLang="en-US" sz="1400" b="1" dirty="0">
              <a:solidFill>
                <a:srgbClr val="FF0000"/>
              </a:solidFill>
              <a:latin typeface="+mj-ea"/>
              <a:ea typeface="+mj-ea"/>
            </a:endParaRPr>
          </a:p>
        </p:txBody>
      </p:sp>
      <p:sp>
        <p:nvSpPr>
          <p:cNvPr id="216" name="角丸四角形 42">
            <a:extLst>
              <a:ext uri="{FF2B5EF4-FFF2-40B4-BE49-F238E27FC236}">
                <a16:creationId xmlns:a16="http://schemas.microsoft.com/office/drawing/2014/main" id="{ABE96DF4-E3EB-4986-9F79-C8E8BB30DA42}"/>
              </a:ext>
            </a:extLst>
          </p:cNvPr>
          <p:cNvSpPr/>
          <p:nvPr/>
        </p:nvSpPr>
        <p:spPr>
          <a:xfrm>
            <a:off x="6024027" y="3172628"/>
            <a:ext cx="786247" cy="490061"/>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0" b="1" spc="-120" dirty="0">
                <a:solidFill>
                  <a:srgbClr val="FF0000"/>
                </a:solidFill>
                <a:latin typeface="+mj-ea"/>
                <a:ea typeface="+mj-ea"/>
              </a:rPr>
              <a:t>サブリース（保証人対策）</a:t>
            </a:r>
          </a:p>
        </p:txBody>
      </p:sp>
      <p:sp>
        <p:nvSpPr>
          <p:cNvPr id="217" name="角丸四角形 45">
            <a:extLst>
              <a:ext uri="{FF2B5EF4-FFF2-40B4-BE49-F238E27FC236}">
                <a16:creationId xmlns:a16="http://schemas.microsoft.com/office/drawing/2014/main" id="{77F77B77-E0AC-48F0-8234-FC8779AE7D56}"/>
              </a:ext>
            </a:extLst>
          </p:cNvPr>
          <p:cNvSpPr/>
          <p:nvPr/>
        </p:nvSpPr>
        <p:spPr>
          <a:xfrm>
            <a:off x="6030999" y="2781355"/>
            <a:ext cx="768774" cy="318774"/>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0" b="1" spc="-100" dirty="0">
                <a:solidFill>
                  <a:srgbClr val="FF0000"/>
                </a:solidFill>
                <a:latin typeface="+mj-ea"/>
                <a:ea typeface="+mj-ea"/>
              </a:rPr>
              <a:t>家賃保証</a:t>
            </a:r>
            <a:endParaRPr lang="en-US" altLang="ja-JP" sz="900" b="1" spc="-100" dirty="0">
              <a:solidFill>
                <a:srgbClr val="FF0000"/>
              </a:solidFill>
              <a:latin typeface="+mj-ea"/>
              <a:ea typeface="+mj-ea"/>
            </a:endParaRPr>
          </a:p>
          <a:p>
            <a:r>
              <a:rPr lang="ja-JP" altLang="en-US" sz="900" b="1" spc="-100" dirty="0">
                <a:solidFill>
                  <a:srgbClr val="FF0000"/>
                </a:solidFill>
                <a:latin typeface="+mj-ea"/>
                <a:ea typeface="+mj-ea"/>
              </a:rPr>
              <a:t>（滞納対策）</a:t>
            </a:r>
            <a:endParaRPr lang="en-US" altLang="ja-JP" sz="900" b="1" spc="-100" dirty="0">
              <a:solidFill>
                <a:srgbClr val="FF0000"/>
              </a:solidFill>
              <a:latin typeface="+mj-ea"/>
              <a:ea typeface="+mj-ea"/>
            </a:endParaRPr>
          </a:p>
        </p:txBody>
      </p:sp>
      <p:sp>
        <p:nvSpPr>
          <p:cNvPr id="218" name="角丸四角形 49">
            <a:extLst>
              <a:ext uri="{FF2B5EF4-FFF2-40B4-BE49-F238E27FC236}">
                <a16:creationId xmlns:a16="http://schemas.microsoft.com/office/drawing/2014/main" id="{3F016F8A-12C9-4425-8EDC-210BB97C01ED}"/>
              </a:ext>
            </a:extLst>
          </p:cNvPr>
          <p:cNvSpPr/>
          <p:nvPr/>
        </p:nvSpPr>
        <p:spPr>
          <a:xfrm>
            <a:off x="7825166" y="2763064"/>
            <a:ext cx="945176" cy="338962"/>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0" b="1" spc="-100" dirty="0">
                <a:solidFill>
                  <a:srgbClr val="FF0000"/>
                </a:solidFill>
                <a:latin typeface="+mj-ea"/>
                <a:ea typeface="+mj-ea"/>
              </a:rPr>
              <a:t>要配慮者入居者への見守り支援</a:t>
            </a:r>
            <a:endParaRPr lang="en-US" altLang="ja-JP" sz="900" b="1" spc="-100" dirty="0">
              <a:solidFill>
                <a:srgbClr val="FF0000"/>
              </a:solidFill>
              <a:latin typeface="+mj-ea"/>
              <a:ea typeface="+mj-ea"/>
            </a:endParaRPr>
          </a:p>
        </p:txBody>
      </p:sp>
      <p:sp>
        <p:nvSpPr>
          <p:cNvPr id="219" name="正方形/長方形 218">
            <a:extLst>
              <a:ext uri="{FF2B5EF4-FFF2-40B4-BE49-F238E27FC236}">
                <a16:creationId xmlns:a16="http://schemas.microsoft.com/office/drawing/2014/main" id="{6F68ABB5-363C-4BBF-A749-F81D09A7CEE4}"/>
              </a:ext>
            </a:extLst>
          </p:cNvPr>
          <p:cNvSpPr/>
          <p:nvPr/>
        </p:nvSpPr>
        <p:spPr>
          <a:xfrm>
            <a:off x="5871352" y="2127158"/>
            <a:ext cx="3043700" cy="3821245"/>
          </a:xfrm>
          <a:prstGeom prst="rect">
            <a:avLst/>
          </a:prstGeom>
          <a:noFill/>
          <a:ln w="63500">
            <a:solidFill>
              <a:srgbClr val="006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0" name="角丸四角形 14">
            <a:extLst>
              <a:ext uri="{FF2B5EF4-FFF2-40B4-BE49-F238E27FC236}">
                <a16:creationId xmlns:a16="http://schemas.microsoft.com/office/drawing/2014/main" id="{CDD67A0C-1C50-41B3-883A-B27364B9253E}"/>
              </a:ext>
            </a:extLst>
          </p:cNvPr>
          <p:cNvSpPr/>
          <p:nvPr/>
        </p:nvSpPr>
        <p:spPr>
          <a:xfrm>
            <a:off x="5871352" y="2118831"/>
            <a:ext cx="2278491" cy="255009"/>
          </a:xfrm>
          <a:prstGeom prst="round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rgbClr val="FFC000"/>
                </a:solidFill>
                <a:latin typeface="+mj-ea"/>
                <a:ea typeface="+mj-ea"/>
              </a:rPr>
              <a:t>重層的支援会議（住宅部会）</a:t>
            </a:r>
            <a:endParaRPr kumimoji="1" lang="en-US" altLang="ja-JP" sz="1200" b="1" dirty="0">
              <a:solidFill>
                <a:srgbClr val="FFC000"/>
              </a:solidFill>
              <a:latin typeface="+mj-ea"/>
              <a:ea typeface="+mj-ea"/>
            </a:endParaRPr>
          </a:p>
        </p:txBody>
      </p:sp>
      <p:sp>
        <p:nvSpPr>
          <p:cNvPr id="221" name="角丸四角形 77">
            <a:extLst>
              <a:ext uri="{FF2B5EF4-FFF2-40B4-BE49-F238E27FC236}">
                <a16:creationId xmlns:a16="http://schemas.microsoft.com/office/drawing/2014/main" id="{7FACBAA7-6C56-4E8F-9169-6ADF3542EFFC}"/>
              </a:ext>
            </a:extLst>
          </p:cNvPr>
          <p:cNvSpPr/>
          <p:nvPr/>
        </p:nvSpPr>
        <p:spPr>
          <a:xfrm>
            <a:off x="5913140" y="2410897"/>
            <a:ext cx="1899145" cy="270494"/>
          </a:xfrm>
          <a:prstGeom prst="roundRect">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mj-ea"/>
                <a:ea typeface="+mj-ea"/>
              </a:rPr>
              <a:t>居住支援法人</a:t>
            </a:r>
            <a:r>
              <a:rPr lang="ja-JP" altLang="en-US" sz="1200" b="1" dirty="0">
                <a:solidFill>
                  <a:schemeClr val="tx1"/>
                </a:solidFill>
                <a:latin typeface="+mj-ea"/>
                <a:ea typeface="+mj-ea"/>
              </a:rPr>
              <a:t>（委託</a:t>
            </a:r>
            <a:r>
              <a:rPr lang="ja-JP" altLang="en-US" sz="1400" b="1" dirty="0">
                <a:solidFill>
                  <a:schemeClr val="tx1"/>
                </a:solidFill>
                <a:latin typeface="+mj-ea"/>
                <a:ea typeface="+mj-ea"/>
              </a:rPr>
              <a:t>）</a:t>
            </a:r>
            <a:endParaRPr kumimoji="1" lang="en-US" altLang="ja-JP" sz="1400" b="1" dirty="0">
              <a:solidFill>
                <a:schemeClr val="tx1"/>
              </a:solidFill>
              <a:latin typeface="+mj-ea"/>
              <a:ea typeface="+mj-ea"/>
            </a:endParaRPr>
          </a:p>
        </p:txBody>
      </p:sp>
      <p:grpSp>
        <p:nvGrpSpPr>
          <p:cNvPr id="222" name="Group 51">
            <a:extLst>
              <a:ext uri="{FF2B5EF4-FFF2-40B4-BE49-F238E27FC236}">
                <a16:creationId xmlns:a16="http://schemas.microsoft.com/office/drawing/2014/main" id="{675A1360-A322-42B4-88D5-51AEAA0E47A5}"/>
              </a:ext>
            </a:extLst>
          </p:cNvPr>
          <p:cNvGrpSpPr>
            <a:grpSpLocks/>
          </p:cNvGrpSpPr>
          <p:nvPr/>
        </p:nvGrpSpPr>
        <p:grpSpPr bwMode="auto">
          <a:xfrm>
            <a:off x="4371414" y="2226075"/>
            <a:ext cx="280656" cy="585593"/>
            <a:chOff x="1911" y="3114"/>
            <a:chExt cx="144" cy="242"/>
          </a:xfrm>
        </p:grpSpPr>
        <p:sp>
          <p:nvSpPr>
            <p:cNvPr id="223" name="Oval 52">
              <a:extLst>
                <a:ext uri="{FF2B5EF4-FFF2-40B4-BE49-F238E27FC236}">
                  <a16:creationId xmlns:a16="http://schemas.microsoft.com/office/drawing/2014/main" id="{C2962D23-EF27-4D13-8CAA-230321A1DBEF}"/>
                </a:ext>
              </a:extLst>
            </p:cNvPr>
            <p:cNvSpPr>
              <a:spLocks noChangeArrowheads="1"/>
            </p:cNvSpPr>
            <p:nvPr/>
          </p:nvSpPr>
          <p:spPr bwMode="auto">
            <a:xfrm>
              <a:off x="1935" y="3114"/>
              <a:ext cx="96" cy="96"/>
            </a:xfrm>
            <a:prstGeom prst="ellipse">
              <a:avLst/>
            </a:prstGeom>
            <a:solidFill>
              <a:srgbClr val="FFCC00"/>
            </a:solidFill>
            <a:ln w="9525">
              <a:solidFill>
                <a:schemeClr val="tx1"/>
              </a:solidFill>
              <a:round/>
              <a:headEnd/>
              <a:tailEnd/>
            </a:ln>
          </p:spPr>
          <p:txBody>
            <a:bodyPr wrap="none" anchor="ctr"/>
            <a:lstStyle/>
            <a:p>
              <a:pPr defTabSz="779095">
                <a:defRPr/>
              </a:pPr>
              <a:endParaRPr lang="ja-JP" altLang="en-US" sz="1533">
                <a:solidFill>
                  <a:srgbClr val="000000"/>
                </a:solidFill>
                <a:latin typeface="Meiryo UI" panose="020B0604030504040204" pitchFamily="50" charset="-128"/>
                <a:ea typeface="Meiryo UI" panose="020B0604030504040204" pitchFamily="50" charset="-128"/>
              </a:endParaRPr>
            </a:p>
          </p:txBody>
        </p:sp>
        <p:sp>
          <p:nvSpPr>
            <p:cNvPr id="224" name="AutoShape 53">
              <a:extLst>
                <a:ext uri="{FF2B5EF4-FFF2-40B4-BE49-F238E27FC236}">
                  <a16:creationId xmlns:a16="http://schemas.microsoft.com/office/drawing/2014/main" id="{1EB9A5C1-3C1F-41E6-B356-A36C77DB2F68}"/>
                </a:ext>
              </a:extLst>
            </p:cNvPr>
            <p:cNvSpPr>
              <a:spLocks noChangeArrowheads="1"/>
            </p:cNvSpPr>
            <p:nvPr/>
          </p:nvSpPr>
          <p:spPr bwMode="auto">
            <a:xfrm rot="16200000">
              <a:off x="1911" y="3212"/>
              <a:ext cx="144" cy="144"/>
            </a:xfrm>
            <a:prstGeom prst="flowChartDelay">
              <a:avLst/>
            </a:prstGeom>
            <a:solidFill>
              <a:srgbClr val="FFCC00"/>
            </a:solidFill>
            <a:ln w="9525">
              <a:solidFill>
                <a:schemeClr val="tx1"/>
              </a:solidFill>
              <a:miter lim="800000"/>
              <a:headEnd/>
              <a:tailEnd/>
            </a:ln>
          </p:spPr>
          <p:txBody>
            <a:bodyPr wrap="none" anchor="ctr"/>
            <a:lstStyle/>
            <a:p>
              <a:pPr defTabSz="779095">
                <a:defRPr/>
              </a:pPr>
              <a:endParaRPr lang="ja-JP" altLang="en-US" sz="1533" dirty="0">
                <a:solidFill>
                  <a:srgbClr val="000000"/>
                </a:solidFill>
                <a:latin typeface="Meiryo UI" panose="020B0604030504040204" pitchFamily="50" charset="-128"/>
                <a:ea typeface="Meiryo UI" panose="020B0604030504040204" pitchFamily="50" charset="-128"/>
              </a:endParaRPr>
            </a:p>
          </p:txBody>
        </p:sp>
      </p:grpSp>
      <p:sp>
        <p:nvSpPr>
          <p:cNvPr id="225" name="下矢印 56">
            <a:extLst>
              <a:ext uri="{FF2B5EF4-FFF2-40B4-BE49-F238E27FC236}">
                <a16:creationId xmlns:a16="http://schemas.microsoft.com/office/drawing/2014/main" id="{B6E224DF-B2B2-420A-882B-71D3426DB79B}"/>
              </a:ext>
            </a:extLst>
          </p:cNvPr>
          <p:cNvSpPr/>
          <p:nvPr/>
        </p:nvSpPr>
        <p:spPr>
          <a:xfrm>
            <a:off x="7690837" y="3698945"/>
            <a:ext cx="518366" cy="39382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 name="角丸四角形 52">
            <a:extLst>
              <a:ext uri="{FF2B5EF4-FFF2-40B4-BE49-F238E27FC236}">
                <a16:creationId xmlns:a16="http://schemas.microsoft.com/office/drawing/2014/main" id="{1BDB0582-D69E-4745-B2EF-B6A00EC2FD39}"/>
              </a:ext>
            </a:extLst>
          </p:cNvPr>
          <p:cNvSpPr/>
          <p:nvPr/>
        </p:nvSpPr>
        <p:spPr>
          <a:xfrm>
            <a:off x="7847606" y="3180804"/>
            <a:ext cx="922736" cy="449938"/>
          </a:xfrm>
          <a:prstGeom prst="roundRect">
            <a:avLst/>
          </a:prstGeom>
          <a:solidFill>
            <a:schemeClr val="bg1"/>
          </a:solid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0" b="1" spc="-100" dirty="0">
                <a:solidFill>
                  <a:srgbClr val="FF0000"/>
                </a:solidFill>
                <a:latin typeface="+mj-ea"/>
                <a:ea typeface="+mj-ea"/>
              </a:rPr>
              <a:t>地域住宅事情の分析・評価</a:t>
            </a:r>
            <a:endParaRPr lang="en-US" altLang="ja-JP" sz="900" b="1" spc="-100" dirty="0">
              <a:solidFill>
                <a:srgbClr val="FF0000"/>
              </a:solidFill>
              <a:latin typeface="+mj-ea"/>
              <a:ea typeface="+mj-ea"/>
            </a:endParaRPr>
          </a:p>
        </p:txBody>
      </p:sp>
      <p:sp>
        <p:nvSpPr>
          <p:cNvPr id="227" name="正方形/長方形 226">
            <a:extLst>
              <a:ext uri="{FF2B5EF4-FFF2-40B4-BE49-F238E27FC236}">
                <a16:creationId xmlns:a16="http://schemas.microsoft.com/office/drawing/2014/main" id="{1011DDE0-E9D1-443C-874D-53245E091661}"/>
              </a:ext>
            </a:extLst>
          </p:cNvPr>
          <p:cNvSpPr/>
          <p:nvPr/>
        </p:nvSpPr>
        <p:spPr>
          <a:xfrm>
            <a:off x="7068583" y="5968742"/>
            <a:ext cx="2014165" cy="246221"/>
          </a:xfrm>
          <a:prstGeom prst="rect">
            <a:avLst/>
          </a:prstGeom>
          <a:noFill/>
        </p:spPr>
        <p:txBody>
          <a:bodyPr wrap="square" lIns="91440" tIns="45720" rIns="91440" bIns="45720">
            <a:spAutoFit/>
          </a:bodyPr>
          <a:lstStyle/>
          <a:p>
            <a:pPr algn="ctr"/>
            <a:r>
              <a:rPr lang="ja-JP" altLang="en-US" sz="1000" dirty="0">
                <a:solidFill>
                  <a:srgbClr val="00B050"/>
                </a:solidFill>
                <a:latin typeface="UD デジタル 教科書体 N-B" panose="02020700000000000000" pitchFamily="17" charset="-128"/>
                <a:ea typeface="UD デジタル 教科書体 N-B" panose="02020700000000000000" pitchFamily="17" charset="-128"/>
              </a:rPr>
              <a:t>居住支援協議会設置の検討</a:t>
            </a:r>
            <a:endParaRPr lang="en-US" altLang="ja-JP" sz="1000" dirty="0">
              <a:solidFill>
                <a:srgbClr val="00B050"/>
              </a:solidFill>
              <a:latin typeface="UD デジタル 教科書体 N-B" panose="02020700000000000000" pitchFamily="17" charset="-128"/>
              <a:ea typeface="UD デジタル 教科書体 N-B" panose="02020700000000000000" pitchFamily="17" charset="-128"/>
            </a:endParaRPr>
          </a:p>
        </p:txBody>
      </p:sp>
      <p:sp>
        <p:nvSpPr>
          <p:cNvPr id="228" name="上矢印 44">
            <a:extLst>
              <a:ext uri="{FF2B5EF4-FFF2-40B4-BE49-F238E27FC236}">
                <a16:creationId xmlns:a16="http://schemas.microsoft.com/office/drawing/2014/main" id="{6E5A1789-06F6-405B-BF77-B9C7BB31B855}"/>
              </a:ext>
            </a:extLst>
          </p:cNvPr>
          <p:cNvSpPr/>
          <p:nvPr/>
        </p:nvSpPr>
        <p:spPr>
          <a:xfrm rot="5400000">
            <a:off x="7688709" y="4599511"/>
            <a:ext cx="405392" cy="440478"/>
          </a:xfrm>
          <a:prstGeom prst="up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9" name="上矢印 44">
            <a:extLst>
              <a:ext uri="{FF2B5EF4-FFF2-40B4-BE49-F238E27FC236}">
                <a16:creationId xmlns:a16="http://schemas.microsoft.com/office/drawing/2014/main" id="{5EA8B3EC-BAD9-491C-AEBA-08409E2F9468}"/>
              </a:ext>
            </a:extLst>
          </p:cNvPr>
          <p:cNvSpPr/>
          <p:nvPr/>
        </p:nvSpPr>
        <p:spPr>
          <a:xfrm rot="3800311">
            <a:off x="7701936" y="4060553"/>
            <a:ext cx="405392" cy="469508"/>
          </a:xfrm>
          <a:prstGeom prst="up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0" name="AutoShape 9">
            <a:extLst>
              <a:ext uri="{FF2B5EF4-FFF2-40B4-BE49-F238E27FC236}">
                <a16:creationId xmlns:a16="http://schemas.microsoft.com/office/drawing/2014/main" id="{151CE5F7-A8D5-4007-9208-54CD08AE8018}"/>
              </a:ext>
            </a:extLst>
          </p:cNvPr>
          <p:cNvSpPr>
            <a:spLocks noChangeArrowheads="1"/>
          </p:cNvSpPr>
          <p:nvPr/>
        </p:nvSpPr>
        <p:spPr bwMode="auto">
          <a:xfrm>
            <a:off x="6769463" y="6033435"/>
            <a:ext cx="447822" cy="9183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CCFF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231" name="下矢印 38">
            <a:extLst>
              <a:ext uri="{FF2B5EF4-FFF2-40B4-BE49-F238E27FC236}">
                <a16:creationId xmlns:a16="http://schemas.microsoft.com/office/drawing/2014/main" id="{A227B1BA-B75A-40AC-B0DA-3D2D8587BEA3}"/>
              </a:ext>
            </a:extLst>
          </p:cNvPr>
          <p:cNvSpPr/>
          <p:nvPr/>
        </p:nvSpPr>
        <p:spPr>
          <a:xfrm rot="5400000">
            <a:off x="1980933" y="3965016"/>
            <a:ext cx="194743" cy="364331"/>
          </a:xfrm>
          <a:prstGeom prst="downArrow">
            <a:avLst>
              <a:gd name="adj1" fmla="val 50000"/>
              <a:gd name="adj2" fmla="val 50000"/>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5"/>
          <p:cNvSpPr>
            <a:spLocks noGrp="1"/>
          </p:cNvSpPr>
          <p:nvPr>
            <p:ph type="sldNum" sz="quarter" idx="12"/>
          </p:nvPr>
        </p:nvSpPr>
        <p:spPr>
          <a:xfrm>
            <a:off x="7010400" y="6415087"/>
            <a:ext cx="2133600" cy="365125"/>
          </a:xfrm>
        </p:spPr>
        <p:txBody>
          <a:bodyPr/>
          <a:lstStyle/>
          <a:p>
            <a:fld id="{F2C10E03-493B-4EF5-97BB-FB91A5A8D49C}" type="slidenum">
              <a:rPr kumimoji="1" lang="ja-JP" altLang="en-US" sz="1600" smtClean="0">
                <a:latin typeface="游ゴシック" panose="020B0400000000000000" pitchFamily="50" charset="-128"/>
                <a:ea typeface="游ゴシック" panose="020B0400000000000000" pitchFamily="50" charset="-128"/>
              </a:rPr>
              <a:t>11</a:t>
            </a:fld>
            <a:endParaRPr kumimoji="1" lang="ja-JP" altLang="en-US" sz="16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334151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42875" y="71438"/>
            <a:ext cx="8858250" cy="428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0" dirty="0">
                <a:solidFill>
                  <a:srgbClr val="FFFF00"/>
                </a:solidFill>
              </a:rPr>
              <a:t>令和８年度 家計改善支援事業について</a:t>
            </a:r>
          </a:p>
        </p:txBody>
      </p:sp>
      <p:sp>
        <p:nvSpPr>
          <p:cNvPr id="6" name="正方形/長方形 5"/>
          <p:cNvSpPr/>
          <p:nvPr/>
        </p:nvSpPr>
        <p:spPr>
          <a:xfrm>
            <a:off x="142875" y="785813"/>
            <a:ext cx="8858250" cy="1428750"/>
          </a:xfrm>
          <a:prstGeom prst="rect">
            <a:avLst/>
          </a:prstGeom>
          <a:solidFill>
            <a:schemeClr val="accent6">
              <a:lumMod val="20000"/>
              <a:lumOff val="80000"/>
            </a:schemeClr>
          </a:solidFill>
          <a:ln w="76200" cmpd="dbl">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1200" b="0" dirty="0">
                <a:solidFill>
                  <a:prstClr val="black"/>
                </a:solidFill>
              </a:rPr>
              <a:t>○ 家計改善支援事業は、家計の見える化を進めます。</a:t>
            </a:r>
          </a:p>
          <a:p>
            <a:pPr eaLnBrk="1" fontAlgn="auto" hangingPunct="1">
              <a:spcBef>
                <a:spcPts val="0"/>
              </a:spcBef>
              <a:spcAft>
                <a:spcPts val="0"/>
              </a:spcAft>
              <a:defRPr/>
            </a:pPr>
            <a:r>
              <a:rPr lang="ja-JP" altLang="en-US" sz="1200" b="0" dirty="0">
                <a:solidFill>
                  <a:prstClr val="black"/>
                </a:solidFill>
              </a:rPr>
              <a:t>　① 家計収支等に関する課題の評価・分析（アセスメント）し、相談者の状況に応じた支援計画を作成します。</a:t>
            </a:r>
          </a:p>
          <a:p>
            <a:pPr eaLnBrk="1" fontAlgn="auto" hangingPunct="1">
              <a:spcBef>
                <a:spcPts val="0"/>
              </a:spcBef>
              <a:spcAft>
                <a:spcPts val="0"/>
              </a:spcAft>
              <a:defRPr/>
            </a:pPr>
            <a:r>
              <a:rPr lang="ja-JP" altLang="en-US" sz="1200" b="0" dirty="0">
                <a:solidFill>
                  <a:prstClr val="black"/>
                </a:solidFill>
              </a:rPr>
              <a:t>　② 生活困窮者の家計の再生に向けたきめの細かい支援を行います。（公的制度の利用支援、家計表の作成等）</a:t>
            </a:r>
          </a:p>
          <a:p>
            <a:pPr eaLnBrk="1" fontAlgn="auto" hangingPunct="1">
              <a:spcBef>
                <a:spcPts val="0"/>
              </a:spcBef>
              <a:spcAft>
                <a:spcPts val="0"/>
              </a:spcAft>
              <a:defRPr/>
            </a:pPr>
            <a:r>
              <a:rPr lang="ja-JP" altLang="en-US" sz="1200" b="0" dirty="0">
                <a:solidFill>
                  <a:prstClr val="black"/>
                </a:solidFill>
              </a:rPr>
              <a:t>　③ 多重債務等については、弁護士・司法書士の法律家等の専門家への</a:t>
            </a:r>
            <a:r>
              <a:rPr lang="ja-JP" altLang="en-US" sz="1200" dirty="0">
                <a:solidFill>
                  <a:prstClr val="black"/>
                </a:solidFill>
              </a:rPr>
              <a:t>繋ぎを検討します。</a:t>
            </a:r>
            <a:endParaRPr lang="ja-JP" altLang="en-US" sz="1200" b="0" dirty="0">
              <a:solidFill>
                <a:prstClr val="black"/>
              </a:solidFill>
            </a:endParaRPr>
          </a:p>
          <a:p>
            <a:pPr eaLnBrk="1" fontAlgn="auto" hangingPunct="1">
              <a:spcBef>
                <a:spcPts val="0"/>
              </a:spcBef>
              <a:spcAft>
                <a:spcPts val="0"/>
              </a:spcAft>
              <a:defRPr/>
            </a:pPr>
            <a:r>
              <a:rPr lang="ja-JP" altLang="en-US" sz="1200" b="0" dirty="0">
                <a:solidFill>
                  <a:prstClr val="black"/>
                </a:solidFill>
              </a:rPr>
              <a:t>　④ 必要に応じて社会福祉協議会が実施する生活福祉資金貸付のあっせん等</a:t>
            </a:r>
            <a:r>
              <a:rPr lang="ja-JP" altLang="en-US" sz="1200" dirty="0">
                <a:solidFill>
                  <a:prstClr val="black"/>
                </a:solidFill>
              </a:rPr>
              <a:t>を行います。</a:t>
            </a:r>
            <a:endParaRPr lang="ja-JP" altLang="en-US" sz="1200" b="0" dirty="0">
              <a:solidFill>
                <a:prstClr val="black"/>
              </a:solidFill>
            </a:endParaRPr>
          </a:p>
          <a:p>
            <a:pPr eaLnBrk="1" fontAlgn="auto" hangingPunct="1">
              <a:spcBef>
                <a:spcPts val="0"/>
              </a:spcBef>
              <a:spcAft>
                <a:spcPts val="0"/>
              </a:spcAft>
              <a:defRPr/>
            </a:pPr>
            <a:r>
              <a:rPr lang="ja-JP" altLang="en-US" sz="1200" b="0" dirty="0">
                <a:solidFill>
                  <a:prstClr val="black"/>
                </a:solidFill>
              </a:rPr>
              <a:t>○ 市が直営で実施していることから、納付にかかる減免・免除申請、各種手当等の申請等庁内の各種制度等の情報提供をします。</a:t>
            </a:r>
            <a:endParaRPr lang="en-US" altLang="ja-JP" sz="1200" b="0" dirty="0">
              <a:solidFill>
                <a:prstClr val="black"/>
              </a:solidFill>
            </a:endParaRPr>
          </a:p>
          <a:p>
            <a:pPr eaLnBrk="1" fontAlgn="auto" hangingPunct="1">
              <a:spcBef>
                <a:spcPts val="0"/>
              </a:spcBef>
              <a:spcAft>
                <a:spcPts val="0"/>
              </a:spcAft>
              <a:defRPr/>
            </a:pPr>
            <a:r>
              <a:rPr lang="ja-JP" altLang="en-US" sz="1200" b="0" dirty="0">
                <a:solidFill>
                  <a:prstClr val="black"/>
                </a:solidFill>
              </a:rPr>
              <a:t>〇 自立相談支援事業と一体的に実施し、より一層の家計改善支援の事業効果</a:t>
            </a:r>
            <a:r>
              <a:rPr lang="ja-JP" altLang="en-US" sz="1200" dirty="0">
                <a:solidFill>
                  <a:prstClr val="black"/>
                </a:solidFill>
              </a:rPr>
              <a:t>が期待されます。</a:t>
            </a:r>
            <a:endParaRPr lang="en-US" altLang="ja-JP" sz="1200" b="0" dirty="0">
              <a:solidFill>
                <a:prstClr val="black"/>
              </a:solidFill>
            </a:endParaRPr>
          </a:p>
        </p:txBody>
      </p:sp>
      <p:sp>
        <p:nvSpPr>
          <p:cNvPr id="8" name="角丸四角形 7"/>
          <p:cNvSpPr/>
          <p:nvPr/>
        </p:nvSpPr>
        <p:spPr>
          <a:xfrm>
            <a:off x="142875" y="566737"/>
            <a:ext cx="1209270" cy="25558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b="0" dirty="0">
                <a:solidFill>
                  <a:prstClr val="black"/>
                </a:solidFill>
              </a:rPr>
              <a:t>事業概要</a:t>
            </a:r>
          </a:p>
        </p:txBody>
      </p:sp>
      <p:sp>
        <p:nvSpPr>
          <p:cNvPr id="34" name="正方形/長方形 33"/>
          <p:cNvSpPr/>
          <p:nvPr/>
        </p:nvSpPr>
        <p:spPr>
          <a:xfrm>
            <a:off x="142875" y="5953125"/>
            <a:ext cx="8715375" cy="644525"/>
          </a:xfrm>
          <a:prstGeom prst="rect">
            <a:avLst/>
          </a:prstGeom>
          <a:solidFill>
            <a:srgbClr val="FDDCD7"/>
          </a:solidFill>
          <a:ln/>
        </p:spPr>
        <p:style>
          <a:lnRef idx="1">
            <a:schemeClr val="accent6"/>
          </a:lnRef>
          <a:fillRef idx="2">
            <a:schemeClr val="accent6"/>
          </a:fillRef>
          <a:effectRef idx="1">
            <a:schemeClr val="accent6"/>
          </a:effectRef>
          <a:fontRef idx="minor">
            <a:schemeClr val="dk1"/>
          </a:fontRef>
        </p:style>
        <p:txBody>
          <a:bodyPr anchor="ctr"/>
          <a:lstStyle/>
          <a:p>
            <a:pPr eaLnBrk="1" fontAlgn="auto" hangingPunct="1">
              <a:spcBef>
                <a:spcPts val="0"/>
              </a:spcBef>
              <a:spcAft>
                <a:spcPts val="0"/>
              </a:spcAft>
              <a:defRPr/>
            </a:pPr>
            <a:r>
              <a:rPr lang="ja-JP" altLang="en-US" sz="1200" b="0" dirty="0">
                <a:solidFill>
                  <a:prstClr val="black"/>
                </a:solidFill>
              </a:rPr>
              <a:t>○ 家計収支の改善、家計管理能力の向上等により、自立した生活の定着を支援します。</a:t>
            </a:r>
            <a:endParaRPr lang="en-US" altLang="ja-JP" sz="1200" b="0" dirty="0">
              <a:solidFill>
                <a:prstClr val="black"/>
              </a:solidFill>
            </a:endParaRPr>
          </a:p>
          <a:p>
            <a:pPr eaLnBrk="1" fontAlgn="auto" hangingPunct="1">
              <a:spcBef>
                <a:spcPts val="0"/>
              </a:spcBef>
              <a:spcAft>
                <a:spcPts val="0"/>
              </a:spcAft>
              <a:defRPr/>
            </a:pPr>
            <a:r>
              <a:rPr lang="ja-JP" altLang="en-US" sz="1200" b="0" dirty="0">
                <a:solidFill>
                  <a:prstClr val="black"/>
                </a:solidFill>
              </a:rPr>
              <a:t>○ 自立相談支援事業と一体的に実施することで、家計改善支援の事業効果が得られます。</a:t>
            </a:r>
            <a:endParaRPr lang="en-US" altLang="ja-JP" sz="1200" b="0" dirty="0">
              <a:solidFill>
                <a:prstClr val="black"/>
              </a:solidFill>
            </a:endParaRPr>
          </a:p>
          <a:p>
            <a:pPr eaLnBrk="1" fontAlgn="auto" hangingPunct="1">
              <a:spcBef>
                <a:spcPts val="0"/>
              </a:spcBef>
              <a:spcAft>
                <a:spcPts val="0"/>
              </a:spcAft>
              <a:defRPr/>
            </a:pPr>
            <a:r>
              <a:rPr lang="ja-JP" altLang="en-US" sz="1200" b="0" dirty="0">
                <a:solidFill>
                  <a:prstClr val="black"/>
                </a:solidFill>
              </a:rPr>
              <a:t>〇 就労支援における、必要額の把握などが具体的に行え、具体的な就労支援活動にも役立てられます。</a:t>
            </a:r>
          </a:p>
        </p:txBody>
      </p:sp>
      <p:sp>
        <p:nvSpPr>
          <p:cNvPr id="35" name="角丸四角形 34"/>
          <p:cNvSpPr/>
          <p:nvPr/>
        </p:nvSpPr>
        <p:spPr>
          <a:xfrm>
            <a:off x="142875" y="5667375"/>
            <a:ext cx="1785937" cy="2857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b="0" dirty="0">
                <a:solidFill>
                  <a:prstClr val="black"/>
                </a:solidFill>
              </a:rPr>
              <a:t>期待される効果</a:t>
            </a:r>
          </a:p>
        </p:txBody>
      </p:sp>
      <p:pic>
        <p:nvPicPr>
          <p:cNvPr id="1075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8225"/>
            <a:ext cx="91440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スライド番号プレースホルダー 5"/>
          <p:cNvSpPr>
            <a:spLocks noGrp="1"/>
          </p:cNvSpPr>
          <p:nvPr>
            <p:ph type="sldNum" sz="quarter" idx="12"/>
          </p:nvPr>
        </p:nvSpPr>
        <p:spPr>
          <a:xfrm>
            <a:off x="7010400" y="6415087"/>
            <a:ext cx="2133600" cy="365125"/>
          </a:xfrm>
        </p:spPr>
        <p:txBody>
          <a:bodyPr/>
          <a:lstStyle/>
          <a:p>
            <a:fld id="{F2C10E03-493B-4EF5-97BB-FB91A5A8D49C}" type="slidenum">
              <a:rPr kumimoji="1" lang="ja-JP" altLang="en-US" sz="1600" smtClean="0">
                <a:latin typeface="游ゴシック" panose="020B0400000000000000" pitchFamily="50" charset="-128"/>
                <a:ea typeface="游ゴシック" panose="020B0400000000000000" pitchFamily="50" charset="-128"/>
              </a:rPr>
              <a:t>12</a:t>
            </a:fld>
            <a:endParaRPr kumimoji="1" lang="ja-JP" altLang="en-US" sz="16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696508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L 字 24"/>
          <p:cNvSpPr/>
          <p:nvPr/>
        </p:nvSpPr>
        <p:spPr>
          <a:xfrm>
            <a:off x="2668588" y="5194302"/>
            <a:ext cx="428625" cy="428625"/>
          </a:xfrm>
          <a:prstGeom prst="corner">
            <a:avLst>
              <a:gd name="adj1" fmla="val 37070"/>
              <a:gd name="adj2" fmla="val 50000"/>
            </a:avLst>
          </a:prstGeom>
          <a:ln w="38100"/>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endParaRPr lang="ja-JP" altLang="en-US" b="0">
              <a:solidFill>
                <a:prstClr val="black"/>
              </a:solidFill>
            </a:endParaRPr>
          </a:p>
        </p:txBody>
      </p:sp>
      <p:sp>
        <p:nvSpPr>
          <p:cNvPr id="26" name="L 字 25"/>
          <p:cNvSpPr/>
          <p:nvPr/>
        </p:nvSpPr>
        <p:spPr>
          <a:xfrm flipH="1">
            <a:off x="3419475" y="5213352"/>
            <a:ext cx="517525" cy="428625"/>
          </a:xfrm>
          <a:prstGeom prst="corner">
            <a:avLst/>
          </a:prstGeom>
          <a:ln w="38100"/>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endParaRPr lang="ja-JP" altLang="en-US" b="0">
              <a:solidFill>
                <a:prstClr val="black"/>
              </a:solidFill>
            </a:endParaRPr>
          </a:p>
        </p:txBody>
      </p:sp>
      <p:sp>
        <p:nvSpPr>
          <p:cNvPr id="4" name="正方形/長方形 3"/>
          <p:cNvSpPr/>
          <p:nvPr/>
        </p:nvSpPr>
        <p:spPr>
          <a:xfrm>
            <a:off x="142875" y="71438"/>
            <a:ext cx="8858250" cy="428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dirty="0">
                <a:solidFill>
                  <a:srgbClr val="FFFF00"/>
                </a:solidFill>
              </a:rPr>
              <a:t>令和８年度 子どもの学習・生活支援事業について</a:t>
            </a:r>
            <a:endParaRPr lang="ja-JP" altLang="en-US" sz="2400" b="0" dirty="0">
              <a:solidFill>
                <a:srgbClr val="FFFF00"/>
              </a:solidFill>
            </a:endParaRPr>
          </a:p>
        </p:txBody>
      </p:sp>
      <p:sp>
        <p:nvSpPr>
          <p:cNvPr id="6" name="正方形/長方形 5"/>
          <p:cNvSpPr/>
          <p:nvPr/>
        </p:nvSpPr>
        <p:spPr>
          <a:xfrm>
            <a:off x="214313" y="785814"/>
            <a:ext cx="8786812" cy="912812"/>
          </a:xfrm>
          <a:prstGeom prst="rect">
            <a:avLst/>
          </a:prstGeom>
          <a:solidFill>
            <a:schemeClr val="accent6">
              <a:lumMod val="20000"/>
              <a:lumOff val="80000"/>
            </a:schemeClr>
          </a:solidFill>
          <a:ln w="76200" cmpd="dbl">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1200" b="0" dirty="0">
                <a:solidFill>
                  <a:prstClr val="black"/>
                </a:solidFill>
              </a:rPr>
              <a:t>○ 生活困窮世帯の子どもを取り巻く課題に対し総合的に対応するため、子どもの学習・生活支援事業を実施します。</a:t>
            </a:r>
            <a:endParaRPr lang="en-US" altLang="ja-JP" sz="1200" b="0" dirty="0">
              <a:solidFill>
                <a:prstClr val="black"/>
              </a:solidFill>
            </a:endParaRPr>
          </a:p>
          <a:p>
            <a:pPr eaLnBrk="1" fontAlgn="auto" hangingPunct="1">
              <a:spcBef>
                <a:spcPts val="0"/>
              </a:spcBef>
              <a:spcAft>
                <a:spcPts val="0"/>
              </a:spcAft>
              <a:defRPr/>
            </a:pPr>
            <a:r>
              <a:rPr lang="ja-JP" altLang="en-US" sz="1200" b="0" dirty="0">
                <a:solidFill>
                  <a:prstClr val="black"/>
                </a:solidFill>
              </a:rPr>
              <a:t>○ 学習支援</a:t>
            </a:r>
            <a:r>
              <a:rPr lang="ja-JP" altLang="en-US" sz="1200" b="0">
                <a:solidFill>
                  <a:prstClr val="black"/>
                </a:solidFill>
              </a:rPr>
              <a:t>を行う</a:t>
            </a:r>
            <a:r>
              <a:rPr lang="ja-JP" altLang="en-US" sz="1200" b="0" dirty="0">
                <a:solidFill>
                  <a:prstClr val="black"/>
                </a:solidFill>
              </a:rPr>
              <a:t>団体（委託）と生活支援</a:t>
            </a:r>
            <a:r>
              <a:rPr lang="ja-JP" altLang="en-US" sz="1200" b="0">
                <a:solidFill>
                  <a:prstClr val="black"/>
                </a:solidFill>
              </a:rPr>
              <a:t>を行う</a:t>
            </a:r>
            <a:r>
              <a:rPr lang="ja-JP" altLang="en-US" sz="1200" b="0" dirty="0">
                <a:solidFill>
                  <a:prstClr val="black"/>
                </a:solidFill>
              </a:rPr>
              <a:t>市民生活相談課が一体的に事業を実施し、生活困窮状態からの脱却を図</a:t>
            </a:r>
            <a:r>
              <a:rPr lang="ja-JP" altLang="en-US" sz="1200" dirty="0">
                <a:solidFill>
                  <a:prstClr val="black"/>
                </a:solidFill>
              </a:rPr>
              <a:t>ります</a:t>
            </a:r>
            <a:r>
              <a:rPr lang="ja-JP" altLang="en-US" sz="1200" b="0" dirty="0">
                <a:solidFill>
                  <a:prstClr val="black"/>
                </a:solidFill>
              </a:rPr>
              <a:t>。</a:t>
            </a:r>
            <a:endParaRPr lang="en-US" altLang="ja-JP" sz="1200" b="0" dirty="0">
              <a:solidFill>
                <a:prstClr val="black"/>
              </a:solidFill>
            </a:endParaRPr>
          </a:p>
          <a:p>
            <a:pPr eaLnBrk="1" fontAlgn="auto" hangingPunct="1">
              <a:spcBef>
                <a:spcPts val="0"/>
              </a:spcBef>
              <a:spcAft>
                <a:spcPts val="0"/>
              </a:spcAft>
              <a:defRPr/>
            </a:pPr>
            <a:r>
              <a:rPr lang="ja-JP" altLang="en-US" sz="1200" b="0" dirty="0">
                <a:solidFill>
                  <a:prstClr val="black"/>
                </a:solidFill>
              </a:rPr>
              <a:t>○ 高校中退防止として本事業の卒業生等に対し居場所等の支援を行います。</a:t>
            </a:r>
            <a:endParaRPr lang="en-US" altLang="ja-JP" sz="1200" b="0" dirty="0">
              <a:solidFill>
                <a:prstClr val="black"/>
              </a:solidFill>
            </a:endParaRPr>
          </a:p>
          <a:p>
            <a:pPr eaLnBrk="1" fontAlgn="auto" hangingPunct="1">
              <a:spcBef>
                <a:spcPts val="0"/>
              </a:spcBef>
              <a:spcAft>
                <a:spcPts val="0"/>
              </a:spcAft>
              <a:defRPr/>
            </a:pPr>
            <a:r>
              <a:rPr lang="ja-JP" altLang="en-US" sz="1200" b="0" dirty="0">
                <a:solidFill>
                  <a:prstClr val="black"/>
                </a:solidFill>
              </a:rPr>
              <a:t>○ 本事業が地域の拠点となり、食育支援や学習ボランティアの協力を得て地域の子どもを地域で育てる体制を構築</a:t>
            </a:r>
            <a:r>
              <a:rPr lang="ja-JP" altLang="en-US" sz="1200" dirty="0">
                <a:solidFill>
                  <a:prstClr val="black"/>
                </a:solidFill>
              </a:rPr>
              <a:t>します。</a:t>
            </a:r>
            <a:endParaRPr lang="en-US" altLang="ja-JP" sz="1200" b="0" dirty="0">
              <a:solidFill>
                <a:prstClr val="black"/>
              </a:solidFill>
            </a:endParaRPr>
          </a:p>
        </p:txBody>
      </p:sp>
      <p:sp>
        <p:nvSpPr>
          <p:cNvPr id="8" name="角丸四角形 7"/>
          <p:cNvSpPr/>
          <p:nvPr/>
        </p:nvSpPr>
        <p:spPr>
          <a:xfrm>
            <a:off x="214313" y="557213"/>
            <a:ext cx="1215653" cy="2857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b="0" dirty="0">
                <a:solidFill>
                  <a:prstClr val="black"/>
                </a:solidFill>
              </a:rPr>
              <a:t>事業概要</a:t>
            </a:r>
          </a:p>
        </p:txBody>
      </p:sp>
      <p:sp>
        <p:nvSpPr>
          <p:cNvPr id="34" name="正方形/長方形 33"/>
          <p:cNvSpPr/>
          <p:nvPr/>
        </p:nvSpPr>
        <p:spPr>
          <a:xfrm>
            <a:off x="142875" y="5883276"/>
            <a:ext cx="8858250" cy="803275"/>
          </a:xfrm>
          <a:prstGeom prst="rect">
            <a:avLst/>
          </a:prstGeom>
          <a:solidFill>
            <a:srgbClr val="FDDCD7"/>
          </a:solidFill>
          <a:ln/>
        </p:spPr>
        <p:style>
          <a:lnRef idx="1">
            <a:schemeClr val="accent6"/>
          </a:lnRef>
          <a:fillRef idx="2">
            <a:schemeClr val="accent6"/>
          </a:fillRef>
          <a:effectRef idx="1">
            <a:schemeClr val="accent6"/>
          </a:effectRef>
          <a:fontRef idx="minor">
            <a:schemeClr val="dk1"/>
          </a:fontRef>
        </p:style>
        <p:txBody>
          <a:bodyPr anchor="ctr"/>
          <a:lstStyle/>
          <a:p>
            <a:pPr eaLnBrk="1" fontAlgn="auto" hangingPunct="1">
              <a:lnSpc>
                <a:spcPts val="1400"/>
              </a:lnSpc>
              <a:spcBef>
                <a:spcPts val="0"/>
              </a:spcBef>
              <a:spcAft>
                <a:spcPts val="0"/>
              </a:spcAft>
              <a:defRPr/>
            </a:pPr>
            <a:r>
              <a:rPr lang="ja-JP" altLang="en-US" sz="1200" b="0" dirty="0">
                <a:solidFill>
                  <a:prstClr val="black"/>
                </a:solidFill>
              </a:rPr>
              <a:t>○ 教育と一体的に支援を行うことで、子どもから生活困窮世帯へのアプローチが可能となり、生活支援が充実します。</a:t>
            </a:r>
            <a:endParaRPr lang="en-US" altLang="ja-JP" sz="1200" b="0" dirty="0">
              <a:solidFill>
                <a:prstClr val="black"/>
              </a:solidFill>
            </a:endParaRPr>
          </a:p>
          <a:p>
            <a:pPr eaLnBrk="1" fontAlgn="auto" hangingPunct="1">
              <a:lnSpc>
                <a:spcPts val="1400"/>
              </a:lnSpc>
              <a:spcBef>
                <a:spcPts val="0"/>
              </a:spcBef>
              <a:spcAft>
                <a:spcPts val="0"/>
              </a:spcAft>
              <a:defRPr/>
            </a:pPr>
            <a:r>
              <a:rPr lang="ja-JP" altLang="en-US" sz="1200" b="0" dirty="0">
                <a:solidFill>
                  <a:prstClr val="black"/>
                </a:solidFill>
              </a:rPr>
              <a:t>○ 学習機会の保障を行うことで、子どもの学力が向上し、貧困の連鎖防止、予防が行えます。</a:t>
            </a:r>
            <a:endParaRPr lang="en-US" altLang="ja-JP" sz="1200" b="0" dirty="0">
              <a:solidFill>
                <a:prstClr val="black"/>
              </a:solidFill>
            </a:endParaRPr>
          </a:p>
          <a:p>
            <a:pPr eaLnBrk="1" fontAlgn="auto" hangingPunct="1">
              <a:lnSpc>
                <a:spcPts val="1400"/>
              </a:lnSpc>
              <a:spcBef>
                <a:spcPts val="0"/>
              </a:spcBef>
              <a:spcAft>
                <a:spcPts val="0"/>
              </a:spcAft>
              <a:defRPr/>
            </a:pPr>
            <a:r>
              <a:rPr lang="ja-JP" altLang="en-US" sz="1200" b="0" dirty="0">
                <a:solidFill>
                  <a:prstClr val="black"/>
                </a:solidFill>
              </a:rPr>
              <a:t>○ さまざまな職業の大人と触れ合うことで、子どもの進路選択などに幅が広がります。</a:t>
            </a:r>
            <a:endParaRPr lang="en-US" altLang="ja-JP" sz="1200" b="0" dirty="0">
              <a:solidFill>
                <a:prstClr val="black"/>
              </a:solidFill>
            </a:endParaRPr>
          </a:p>
          <a:p>
            <a:pPr eaLnBrk="1" fontAlgn="auto" hangingPunct="1">
              <a:lnSpc>
                <a:spcPts val="1400"/>
              </a:lnSpc>
              <a:spcBef>
                <a:spcPts val="0"/>
              </a:spcBef>
              <a:spcAft>
                <a:spcPts val="0"/>
              </a:spcAft>
              <a:defRPr/>
            </a:pPr>
            <a:r>
              <a:rPr lang="ja-JP" altLang="en-US" sz="1200" b="0" dirty="0">
                <a:solidFill>
                  <a:prstClr val="black"/>
                </a:solidFill>
              </a:rPr>
              <a:t>○ 本事業が地域の拠点となり、地域で地域の子どもを育てる体制が構築されます。</a:t>
            </a:r>
            <a:endParaRPr lang="en-US" altLang="ja-JP" sz="1200" b="0" dirty="0">
              <a:solidFill>
                <a:prstClr val="black"/>
              </a:solidFill>
            </a:endParaRPr>
          </a:p>
        </p:txBody>
      </p:sp>
      <p:sp>
        <p:nvSpPr>
          <p:cNvPr id="35" name="角丸四角形 34"/>
          <p:cNvSpPr/>
          <p:nvPr/>
        </p:nvSpPr>
        <p:spPr>
          <a:xfrm>
            <a:off x="142875" y="5610227"/>
            <a:ext cx="1785937" cy="2857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b="0" dirty="0">
                <a:solidFill>
                  <a:prstClr val="black"/>
                </a:solidFill>
              </a:rPr>
              <a:t>期待される効果</a:t>
            </a:r>
          </a:p>
        </p:txBody>
      </p:sp>
      <p:sp>
        <p:nvSpPr>
          <p:cNvPr id="18" name="角丸四角形 17"/>
          <p:cNvSpPr/>
          <p:nvPr/>
        </p:nvSpPr>
        <p:spPr>
          <a:xfrm>
            <a:off x="214313" y="1782764"/>
            <a:ext cx="3132002" cy="33932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b="0" dirty="0">
                <a:solidFill>
                  <a:prstClr val="black"/>
                </a:solidFill>
              </a:rPr>
              <a:t>野洲市学習支援事業</a:t>
            </a:r>
            <a:r>
              <a:rPr lang="en-US" altLang="ja-JP" b="0" dirty="0" err="1">
                <a:solidFill>
                  <a:prstClr val="black"/>
                </a:solidFill>
              </a:rPr>
              <a:t>YaSchool</a:t>
            </a:r>
            <a:endParaRPr lang="ja-JP" altLang="en-US" b="0" dirty="0">
              <a:solidFill>
                <a:prstClr val="black"/>
              </a:solidFill>
            </a:endParaRPr>
          </a:p>
        </p:txBody>
      </p:sp>
      <p:sp>
        <p:nvSpPr>
          <p:cNvPr id="105483" name="テキスト ボックス 18"/>
          <p:cNvSpPr txBox="1">
            <a:spLocks noChangeArrowheads="1"/>
          </p:cNvSpPr>
          <p:nvPr/>
        </p:nvSpPr>
        <p:spPr bwMode="auto">
          <a:xfrm>
            <a:off x="71438" y="2125664"/>
            <a:ext cx="586898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200" b="0" dirty="0">
                <a:solidFill>
                  <a:srgbClr val="000000"/>
                </a:solidFill>
              </a:rPr>
              <a:t>・目的：</a:t>
            </a:r>
            <a:r>
              <a:rPr lang="ja-JP" altLang="en-US" sz="1200" u="sng" dirty="0">
                <a:solidFill>
                  <a:srgbClr val="000000"/>
                </a:solidFill>
              </a:rPr>
              <a:t>生き抜く力を身につける</a:t>
            </a:r>
            <a:endParaRPr lang="en-US" altLang="ja-JP" sz="1200" u="sng" dirty="0">
              <a:solidFill>
                <a:srgbClr val="000000"/>
              </a:solidFill>
            </a:endParaRPr>
          </a:p>
          <a:p>
            <a:pPr eaLnBrk="1" hangingPunct="1">
              <a:spcBef>
                <a:spcPct val="0"/>
              </a:spcBef>
              <a:buFontTx/>
              <a:buNone/>
            </a:pPr>
            <a:r>
              <a:rPr lang="ja-JP" altLang="en-US" sz="1200" b="0" dirty="0">
                <a:solidFill>
                  <a:srgbClr val="000000"/>
                </a:solidFill>
              </a:rPr>
              <a:t>　　　　  ①子どもたちに対し、貧困連鎖を断ち切ること、貧困に陥ることを防ぐために、</a:t>
            </a:r>
            <a:br>
              <a:rPr lang="en-US" altLang="ja-JP" sz="1200" b="0" dirty="0">
                <a:solidFill>
                  <a:srgbClr val="000000"/>
                </a:solidFill>
              </a:rPr>
            </a:br>
            <a:r>
              <a:rPr lang="ja-JP" altLang="en-US" sz="1200" b="0" dirty="0">
                <a:solidFill>
                  <a:srgbClr val="000000"/>
                </a:solidFill>
              </a:rPr>
              <a:t>　　　　　　学習習慣を身につけます。</a:t>
            </a:r>
          </a:p>
          <a:p>
            <a:pPr eaLnBrk="1" hangingPunct="1">
              <a:spcBef>
                <a:spcPct val="0"/>
              </a:spcBef>
              <a:buFontTx/>
              <a:buNone/>
            </a:pPr>
            <a:r>
              <a:rPr lang="ja-JP" altLang="en-US" sz="1200" b="0" dirty="0">
                <a:solidFill>
                  <a:srgbClr val="000000"/>
                </a:solidFill>
              </a:rPr>
              <a:t>　　　　  ②生活支援を届け生活困窮状態からの脱却を図ります。</a:t>
            </a:r>
          </a:p>
          <a:p>
            <a:pPr eaLnBrk="1" hangingPunct="1">
              <a:spcBef>
                <a:spcPct val="0"/>
              </a:spcBef>
              <a:buFontTx/>
              <a:buNone/>
            </a:pPr>
            <a:r>
              <a:rPr lang="ja-JP" altLang="en-US" sz="1200" b="0" dirty="0">
                <a:solidFill>
                  <a:srgbClr val="000000"/>
                </a:solidFill>
              </a:rPr>
              <a:t>　　　　  ③本事業が地域の拠点となり、地域の子どもを地域で育てる体制を構築します。</a:t>
            </a:r>
          </a:p>
          <a:p>
            <a:pPr eaLnBrk="1" hangingPunct="1">
              <a:spcBef>
                <a:spcPct val="0"/>
              </a:spcBef>
              <a:buFontTx/>
              <a:buNone/>
            </a:pPr>
            <a:r>
              <a:rPr lang="ja-JP" altLang="en-US" sz="1200" b="0" dirty="0">
                <a:solidFill>
                  <a:srgbClr val="000000"/>
                </a:solidFill>
              </a:rPr>
              <a:t>・対象：市内に在住する中学校１～３年の子どもがいる生活困窮世帯</a:t>
            </a:r>
          </a:p>
          <a:p>
            <a:pPr eaLnBrk="1" hangingPunct="1">
              <a:spcBef>
                <a:spcPct val="0"/>
              </a:spcBef>
              <a:buFontTx/>
              <a:buNone/>
            </a:pPr>
            <a:r>
              <a:rPr lang="ja-JP" altLang="en-US" sz="1200" b="0" dirty="0">
                <a:solidFill>
                  <a:srgbClr val="000000"/>
                </a:solidFill>
              </a:rPr>
              <a:t>　　　　  原則的に、生活保護世帯、児童扶養手当受給世帯</a:t>
            </a:r>
          </a:p>
          <a:p>
            <a:pPr eaLnBrk="1" hangingPunct="1">
              <a:spcBef>
                <a:spcPct val="0"/>
              </a:spcBef>
              <a:buFontTx/>
              <a:buNone/>
            </a:pPr>
            <a:r>
              <a:rPr lang="ja-JP" altLang="en-US" sz="1200" b="0" dirty="0">
                <a:solidFill>
                  <a:srgbClr val="000000"/>
                </a:solidFill>
              </a:rPr>
              <a:t>・方法：学習支援に関する経験を有する民間団体に委託し、実施</a:t>
            </a:r>
          </a:p>
          <a:p>
            <a:pPr eaLnBrk="1" hangingPunct="1">
              <a:spcBef>
                <a:spcPct val="0"/>
              </a:spcBef>
              <a:buFontTx/>
              <a:buNone/>
            </a:pPr>
            <a:r>
              <a:rPr lang="ja-JP" altLang="en-US" sz="1200" b="0" dirty="0">
                <a:solidFill>
                  <a:srgbClr val="000000"/>
                </a:solidFill>
              </a:rPr>
              <a:t>　　　　　コミセンを活用し原則週</a:t>
            </a:r>
            <a:r>
              <a:rPr lang="en-US" altLang="ja-JP" sz="1200" b="0" dirty="0">
                <a:solidFill>
                  <a:srgbClr val="000000"/>
                </a:solidFill>
              </a:rPr>
              <a:t>1</a:t>
            </a:r>
            <a:r>
              <a:rPr lang="ja-JP" altLang="en-US" sz="1200" b="0" dirty="0">
                <a:solidFill>
                  <a:srgbClr val="000000"/>
                </a:solidFill>
              </a:rPr>
              <a:t>日夜間に開校</a:t>
            </a:r>
          </a:p>
        </p:txBody>
      </p:sp>
      <p:pic>
        <p:nvPicPr>
          <p:cNvPr id="10548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8363" y="3952877"/>
            <a:ext cx="229552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角丸四角形 100"/>
          <p:cNvSpPr/>
          <p:nvPr/>
        </p:nvSpPr>
        <p:spPr>
          <a:xfrm>
            <a:off x="5572125" y="1784352"/>
            <a:ext cx="3429000" cy="422276"/>
          </a:xfrm>
          <a:prstGeom prst="roundRect">
            <a:avLst/>
          </a:prstGeom>
        </p:spPr>
        <p:style>
          <a:lnRef idx="1">
            <a:schemeClr val="accent3"/>
          </a:lnRef>
          <a:fillRef idx="2">
            <a:schemeClr val="accent3"/>
          </a:fillRef>
          <a:effectRef idx="1">
            <a:schemeClr val="accent3"/>
          </a:effectRef>
          <a:fontRef idx="minor">
            <a:schemeClr val="dk1"/>
          </a:fontRef>
        </p:style>
        <p:txBody>
          <a:bodyPr anchor="ctr" anchorCtr="1"/>
          <a:lstStyle/>
          <a:p>
            <a:pPr algn="ctr" eaLnBrk="1" fontAlgn="auto" hangingPunct="1">
              <a:spcBef>
                <a:spcPts val="0"/>
              </a:spcBef>
              <a:spcAft>
                <a:spcPts val="0"/>
              </a:spcAft>
              <a:defRPr/>
            </a:pPr>
            <a:r>
              <a:rPr lang="ja-JP" altLang="en-US" sz="1050" dirty="0">
                <a:solidFill>
                  <a:prstClr val="black"/>
                </a:solidFill>
              </a:rPr>
              <a:t>学習支援⇒ＮＰＯ団体</a:t>
            </a:r>
            <a:endParaRPr lang="en-US" altLang="ja-JP" sz="1050" dirty="0">
              <a:solidFill>
                <a:prstClr val="black"/>
              </a:solidFill>
            </a:endParaRPr>
          </a:p>
          <a:p>
            <a:pPr algn="ctr" eaLnBrk="1" fontAlgn="auto" hangingPunct="1">
              <a:spcBef>
                <a:spcPts val="0"/>
              </a:spcBef>
              <a:spcAft>
                <a:spcPts val="0"/>
              </a:spcAft>
              <a:defRPr/>
            </a:pPr>
            <a:r>
              <a:rPr lang="ja-JP" altLang="en-US" sz="1050" dirty="0">
                <a:solidFill>
                  <a:prstClr val="black"/>
                </a:solidFill>
              </a:rPr>
              <a:t>生活支援⇒市民生活相談課</a:t>
            </a:r>
          </a:p>
        </p:txBody>
      </p:sp>
      <p:pic>
        <p:nvPicPr>
          <p:cNvPr id="10548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875" y="2284414"/>
            <a:ext cx="4357687" cy="356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フローチャート: 結合子 1"/>
          <p:cNvSpPr/>
          <p:nvPr/>
        </p:nvSpPr>
        <p:spPr>
          <a:xfrm>
            <a:off x="3046413" y="5068889"/>
            <a:ext cx="479425" cy="501650"/>
          </a:xfrm>
          <a:prstGeom prst="flowChartConnector">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5" name="フローチャート: 手作業 4"/>
          <p:cNvSpPr/>
          <p:nvPr/>
        </p:nvSpPr>
        <p:spPr>
          <a:xfrm rot="10800000">
            <a:off x="3041650" y="5551489"/>
            <a:ext cx="479425" cy="319088"/>
          </a:xfrm>
          <a:prstGeom prst="flowChartManualOperatio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16" name="スライド番号プレースホルダー 5"/>
          <p:cNvSpPr>
            <a:spLocks noGrp="1"/>
          </p:cNvSpPr>
          <p:nvPr>
            <p:ph type="sldNum" sz="quarter" idx="12"/>
          </p:nvPr>
        </p:nvSpPr>
        <p:spPr>
          <a:xfrm>
            <a:off x="7010400" y="6443662"/>
            <a:ext cx="2133600" cy="384175"/>
          </a:xfrm>
        </p:spPr>
        <p:txBody>
          <a:bodyPr/>
          <a:lstStyle/>
          <a:p>
            <a:fld id="{F2C10E03-493B-4EF5-97BB-FB91A5A8D49C}" type="slidenum">
              <a:rPr kumimoji="1" lang="ja-JP" altLang="en-US" sz="1600" smtClean="0">
                <a:latin typeface="游ゴシック" panose="020B0400000000000000" pitchFamily="50" charset="-128"/>
                <a:ea typeface="游ゴシック" panose="020B0400000000000000" pitchFamily="50" charset="-128"/>
              </a:rPr>
              <a:t>13</a:t>
            </a:fld>
            <a:endParaRPr kumimoji="1" lang="ja-JP" altLang="en-US" sz="16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294199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7B4374C-1AB6-44EB-8D49-1CE223A4E50B}"/>
              </a:ext>
            </a:extLst>
          </p:cNvPr>
          <p:cNvPicPr>
            <a:picLocks noChangeAspect="1"/>
          </p:cNvPicPr>
          <p:nvPr/>
        </p:nvPicPr>
        <p:blipFill>
          <a:blip r:embed="rId3"/>
          <a:stretch>
            <a:fillRect/>
          </a:stretch>
        </p:blipFill>
        <p:spPr>
          <a:xfrm>
            <a:off x="3672514" y="4208394"/>
            <a:ext cx="1602368" cy="1155837"/>
          </a:xfrm>
          <a:prstGeom prst="rect">
            <a:avLst/>
          </a:prstGeom>
        </p:spPr>
      </p:pic>
      <p:pic>
        <p:nvPicPr>
          <p:cNvPr id="7" name="図 6">
            <a:extLst>
              <a:ext uri="{FF2B5EF4-FFF2-40B4-BE49-F238E27FC236}">
                <a16:creationId xmlns:a16="http://schemas.microsoft.com/office/drawing/2014/main" id="{94513FB1-3F39-48FE-8F2B-4ADDD917D9FC}"/>
              </a:ext>
            </a:extLst>
          </p:cNvPr>
          <p:cNvPicPr>
            <a:picLocks noChangeAspect="1"/>
          </p:cNvPicPr>
          <p:nvPr/>
        </p:nvPicPr>
        <p:blipFill>
          <a:blip r:embed="rId4"/>
          <a:stretch>
            <a:fillRect/>
          </a:stretch>
        </p:blipFill>
        <p:spPr>
          <a:xfrm>
            <a:off x="5439022" y="4181949"/>
            <a:ext cx="1623766" cy="1144854"/>
          </a:xfrm>
          <a:prstGeom prst="rect">
            <a:avLst/>
          </a:prstGeom>
        </p:spPr>
      </p:pic>
      <p:pic>
        <p:nvPicPr>
          <p:cNvPr id="3" name="図 2">
            <a:extLst>
              <a:ext uri="{FF2B5EF4-FFF2-40B4-BE49-F238E27FC236}">
                <a16:creationId xmlns:a16="http://schemas.microsoft.com/office/drawing/2014/main" id="{08561F1B-836B-4191-8888-480A012D9BD3}"/>
              </a:ext>
            </a:extLst>
          </p:cNvPr>
          <p:cNvPicPr>
            <a:picLocks noChangeAspect="1"/>
          </p:cNvPicPr>
          <p:nvPr/>
        </p:nvPicPr>
        <p:blipFill>
          <a:blip r:embed="rId5"/>
          <a:stretch>
            <a:fillRect/>
          </a:stretch>
        </p:blipFill>
        <p:spPr>
          <a:xfrm>
            <a:off x="274485" y="4219887"/>
            <a:ext cx="1533767" cy="1119292"/>
          </a:xfrm>
          <a:prstGeom prst="rect">
            <a:avLst/>
          </a:prstGeom>
        </p:spPr>
      </p:pic>
      <p:pic>
        <p:nvPicPr>
          <p:cNvPr id="44" name="図 43">
            <a:extLst>
              <a:ext uri="{FF2B5EF4-FFF2-40B4-BE49-F238E27FC236}">
                <a16:creationId xmlns:a16="http://schemas.microsoft.com/office/drawing/2014/main" id="{AD1467EA-2A25-4E63-9A52-CAE54AE7BC6A}"/>
              </a:ext>
            </a:extLst>
          </p:cNvPr>
          <p:cNvPicPr>
            <a:picLocks noChangeAspect="1"/>
          </p:cNvPicPr>
          <p:nvPr/>
        </p:nvPicPr>
        <p:blipFill>
          <a:blip r:embed="rId6"/>
          <a:stretch>
            <a:fillRect/>
          </a:stretch>
        </p:blipFill>
        <p:spPr>
          <a:xfrm>
            <a:off x="1964143" y="4225301"/>
            <a:ext cx="1544232" cy="1307760"/>
          </a:xfrm>
          <a:prstGeom prst="rect">
            <a:avLst/>
          </a:prstGeom>
        </p:spPr>
      </p:pic>
      <p:pic>
        <p:nvPicPr>
          <p:cNvPr id="27" name="図 26">
            <a:extLst>
              <a:ext uri="{FF2B5EF4-FFF2-40B4-BE49-F238E27FC236}">
                <a16:creationId xmlns:a16="http://schemas.microsoft.com/office/drawing/2014/main" id="{77EC11F8-B967-4568-94E2-12F269744D8C}"/>
              </a:ext>
            </a:extLst>
          </p:cNvPr>
          <p:cNvPicPr>
            <a:picLocks noChangeAspect="1"/>
          </p:cNvPicPr>
          <p:nvPr/>
        </p:nvPicPr>
        <p:blipFill>
          <a:blip r:embed="rId7"/>
          <a:stretch>
            <a:fillRect/>
          </a:stretch>
        </p:blipFill>
        <p:spPr>
          <a:xfrm>
            <a:off x="7108627" y="4181949"/>
            <a:ext cx="1652785" cy="1251031"/>
          </a:xfrm>
          <a:prstGeom prst="rect">
            <a:avLst/>
          </a:prstGeom>
        </p:spPr>
      </p:pic>
      <p:sp>
        <p:nvSpPr>
          <p:cNvPr id="4" name="正方形/長方形 3"/>
          <p:cNvSpPr/>
          <p:nvPr/>
        </p:nvSpPr>
        <p:spPr>
          <a:xfrm>
            <a:off x="142875" y="71438"/>
            <a:ext cx="8858250" cy="428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FF00"/>
                </a:solidFill>
                <a:effectLst/>
                <a:uLnTx/>
                <a:uFillTx/>
                <a:latin typeface="ＭＳ Ｐゴシック" panose="020B0600070205080204" pitchFamily="50" charset="-128"/>
                <a:ea typeface="ＭＳ Ｐゴシック" panose="020B0600070205080204" pitchFamily="50" charset="-128"/>
                <a:cs typeface="+mn-cs"/>
              </a:rPr>
              <a:t>令和８年度 就労準備支援事業について</a:t>
            </a:r>
          </a:p>
        </p:txBody>
      </p:sp>
      <p:sp>
        <p:nvSpPr>
          <p:cNvPr id="6" name="正方形/長方形 5"/>
          <p:cNvSpPr/>
          <p:nvPr/>
        </p:nvSpPr>
        <p:spPr>
          <a:xfrm>
            <a:off x="142875" y="881063"/>
            <a:ext cx="8858250" cy="1428750"/>
          </a:xfrm>
          <a:prstGeom prst="rect">
            <a:avLst/>
          </a:prstGeom>
          <a:solidFill>
            <a:schemeClr val="accent6">
              <a:lumMod val="20000"/>
              <a:lumOff val="80000"/>
            </a:schemeClr>
          </a:solidFill>
          <a:ln w="76200" cmpd="dbl">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「社会との関わりに不安がある」「他の人とのコミュニケーションがうまくとれない」「ひきこもり状態にある」等、直ちに就労が困難な方</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に対し、生活リズムを整える、適切なコミュニケーションを図ることができるようにするなどといった日常生活自立・社会生活自立に関す</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る支援を行います。</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就労体験の利用の機会の提供等</a:t>
            </a:r>
            <a:r>
              <a:rPr kumimoji="1" lang="ja-JP" altLang="en-US" sz="1200" b="0" i="0" u="none" strike="noStrike" kern="1200" cap="none" spc="-3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を行いながら、就労</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自立に関する支援を</a:t>
            </a:r>
            <a:r>
              <a:rPr kumimoji="1" lang="ja-JP" altLang="en-US" sz="1200" b="0" i="0" u="none" strike="noStrike" kern="1200" cap="none" spc="-3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計画的に行います。</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また一般</a:t>
            </a:r>
            <a:r>
              <a:rPr kumimoji="1" lang="ja-JP" altLang="en-US" sz="1200" b="0" i="0" u="none" strike="noStrike" kern="1200" cap="none" spc="-3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就労に向けての支援は、就労</a:t>
            </a:r>
            <a:endParaRPr kumimoji="1" lang="en-US" altLang="ja-JP" sz="1200" b="0" i="0" u="none" strike="noStrike" kern="1200" cap="none" spc="-3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支援事業であるやすワークの機能を活用し連携して提供します。</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野洲市社会福祉協議会と連携し、参加支援事業を機能的に活用して相談者に積極的なアウトリーチを行うなど包括的</a:t>
            </a:r>
            <a:r>
              <a:rPr kumimoji="1" lang="ja-JP" altLang="en-US" sz="1200" b="0" i="0" u="none" strike="noStrike" kern="1200" cap="none" spc="-3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に運用します</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 name="角丸四角形 7"/>
          <p:cNvSpPr/>
          <p:nvPr/>
        </p:nvSpPr>
        <p:spPr>
          <a:xfrm>
            <a:off x="150018" y="630238"/>
            <a:ext cx="1175545" cy="30304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事業概要</a:t>
            </a:r>
          </a:p>
        </p:txBody>
      </p:sp>
      <p:sp>
        <p:nvSpPr>
          <p:cNvPr id="34" name="正方形/長方形 33"/>
          <p:cNvSpPr/>
          <p:nvPr/>
        </p:nvSpPr>
        <p:spPr>
          <a:xfrm>
            <a:off x="142875" y="6049963"/>
            <a:ext cx="8739868" cy="644525"/>
          </a:xfrm>
          <a:prstGeom prst="rect">
            <a:avLst/>
          </a:prstGeom>
          <a:solidFill>
            <a:srgbClr val="FDDCD7"/>
          </a:solidFill>
          <a:ln/>
        </p:spPr>
        <p:style>
          <a:lnRef idx="1">
            <a:schemeClr val="accent6"/>
          </a:lnRef>
          <a:fillRef idx="2">
            <a:schemeClr val="accent6"/>
          </a:fillRef>
          <a:effectRef idx="1">
            <a:schemeClr val="accent6"/>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自立相談支援事業と就労準備支援事業を連動することで、ひきこもり状態にある相談者へのアプローチが効果的にできます。</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発達障がい等が疑われるケースに対し、発達支援センターの資源を活用できることから、適切なアセスメントやその後の障がい福祉</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サービス等につなぐことができます。</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35" name="角丸四角形 34"/>
          <p:cNvSpPr/>
          <p:nvPr/>
        </p:nvSpPr>
        <p:spPr>
          <a:xfrm>
            <a:off x="142875" y="5775325"/>
            <a:ext cx="1725613" cy="28733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期待される効果</a:t>
            </a:r>
          </a:p>
        </p:txBody>
      </p:sp>
      <p:sp>
        <p:nvSpPr>
          <p:cNvPr id="11" name="角丸四角形 10"/>
          <p:cNvSpPr/>
          <p:nvPr/>
        </p:nvSpPr>
        <p:spPr>
          <a:xfrm>
            <a:off x="142875" y="2768601"/>
            <a:ext cx="4276726" cy="121443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〇市民生活相談課（自立相談支援機関）と発達支援センターが連携し事業を実施</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〇発達支援センターに配置する就労準備支援員と就労準備支援指導員が発達支援センターの資源を活用して実施</a:t>
            </a:r>
          </a:p>
        </p:txBody>
      </p:sp>
      <p:sp>
        <p:nvSpPr>
          <p:cNvPr id="12" name="角丸四角形 11"/>
          <p:cNvSpPr/>
          <p:nvPr/>
        </p:nvSpPr>
        <p:spPr>
          <a:xfrm>
            <a:off x="4878388" y="2879725"/>
            <a:ext cx="1319212" cy="738188"/>
          </a:xfrm>
          <a:prstGeom prst="roundRect">
            <a:avLst/>
          </a:prstGeom>
          <a:solidFill>
            <a:srgbClr val="6FF5A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市民生活相談課</a:t>
            </a:r>
          </a:p>
        </p:txBody>
      </p:sp>
      <p:sp>
        <p:nvSpPr>
          <p:cNvPr id="23" name="角丸四角形 22"/>
          <p:cNvSpPr/>
          <p:nvPr/>
        </p:nvSpPr>
        <p:spPr>
          <a:xfrm>
            <a:off x="7248525" y="2892425"/>
            <a:ext cx="1319213" cy="704850"/>
          </a:xfrm>
          <a:prstGeom prst="roundRect">
            <a:avLst/>
          </a:prstGeom>
          <a:solidFill>
            <a:srgbClr val="6FF5A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発達支援センター</a:t>
            </a:r>
          </a:p>
        </p:txBody>
      </p:sp>
      <p:sp>
        <p:nvSpPr>
          <p:cNvPr id="24" name="角丸四角形 23"/>
          <p:cNvSpPr/>
          <p:nvPr/>
        </p:nvSpPr>
        <p:spPr>
          <a:xfrm>
            <a:off x="4724400" y="3651249"/>
            <a:ext cx="1569396" cy="28845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事務局</a:t>
            </a:r>
          </a:p>
        </p:txBody>
      </p:sp>
      <p:sp>
        <p:nvSpPr>
          <p:cNvPr id="25" name="角丸四角形 24"/>
          <p:cNvSpPr/>
          <p:nvPr/>
        </p:nvSpPr>
        <p:spPr>
          <a:xfrm>
            <a:off x="7107236" y="3625848"/>
            <a:ext cx="1654176" cy="31908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支援実施</a:t>
            </a:r>
          </a:p>
        </p:txBody>
      </p:sp>
      <p:sp>
        <p:nvSpPr>
          <p:cNvPr id="13" name="左右矢印 12"/>
          <p:cNvSpPr/>
          <p:nvPr/>
        </p:nvSpPr>
        <p:spPr>
          <a:xfrm>
            <a:off x="5940425" y="3298825"/>
            <a:ext cx="1511300" cy="527050"/>
          </a:xfrm>
          <a:prstGeom prst="leftRight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連携</a:t>
            </a:r>
          </a:p>
        </p:txBody>
      </p:sp>
      <p:sp>
        <p:nvSpPr>
          <p:cNvPr id="15" name="台形 14"/>
          <p:cNvSpPr/>
          <p:nvPr/>
        </p:nvSpPr>
        <p:spPr>
          <a:xfrm flipH="1">
            <a:off x="6407150" y="2833688"/>
            <a:ext cx="584200" cy="552450"/>
          </a:xfrm>
          <a:prstGeom prst="trapezoid">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4" name="楕円 13"/>
          <p:cNvSpPr/>
          <p:nvPr/>
        </p:nvSpPr>
        <p:spPr>
          <a:xfrm>
            <a:off x="6381750" y="2484438"/>
            <a:ext cx="635000" cy="574675"/>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利用者</a:t>
            </a:r>
          </a:p>
        </p:txBody>
      </p:sp>
      <p:sp>
        <p:nvSpPr>
          <p:cNvPr id="18" name="楕円 17"/>
          <p:cNvSpPr/>
          <p:nvPr/>
        </p:nvSpPr>
        <p:spPr>
          <a:xfrm>
            <a:off x="7881938" y="2378077"/>
            <a:ext cx="1206500" cy="504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就労準備</a:t>
            </a:r>
            <a:endParaRPr kumimoji="1" lang="en-US" altLang="ja-JP" sz="105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支援指導員</a:t>
            </a:r>
            <a:endParaRPr kumimoji="1" lang="en-US" altLang="ja-JP" sz="105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2" name="楕円 31"/>
          <p:cNvSpPr/>
          <p:nvPr/>
        </p:nvSpPr>
        <p:spPr>
          <a:xfrm>
            <a:off x="7062788" y="2352676"/>
            <a:ext cx="1052009" cy="504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就労準備</a:t>
            </a:r>
            <a:endParaRPr kumimoji="1" lang="en-US" altLang="ja-JP" sz="105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支援員</a:t>
            </a:r>
            <a:endParaRPr kumimoji="1" lang="en-US" altLang="ja-JP" sz="105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9" name="角丸四角形 18"/>
          <p:cNvSpPr/>
          <p:nvPr/>
        </p:nvSpPr>
        <p:spPr>
          <a:xfrm>
            <a:off x="215900" y="5254625"/>
            <a:ext cx="1654175" cy="3111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市役所の仕事</a:t>
            </a:r>
          </a:p>
        </p:txBody>
      </p:sp>
      <p:sp>
        <p:nvSpPr>
          <p:cNvPr id="36" name="角丸四角形 35"/>
          <p:cNvSpPr/>
          <p:nvPr/>
        </p:nvSpPr>
        <p:spPr>
          <a:xfrm>
            <a:off x="1933575" y="5259388"/>
            <a:ext cx="1574800" cy="3111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散策</a:t>
            </a:r>
          </a:p>
        </p:txBody>
      </p:sp>
      <p:sp>
        <p:nvSpPr>
          <p:cNvPr id="37" name="角丸四角形 36"/>
          <p:cNvSpPr/>
          <p:nvPr/>
        </p:nvSpPr>
        <p:spPr>
          <a:xfrm>
            <a:off x="3660775" y="5262563"/>
            <a:ext cx="1654175" cy="3111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調理実習</a:t>
            </a:r>
          </a:p>
        </p:txBody>
      </p:sp>
      <p:sp>
        <p:nvSpPr>
          <p:cNvPr id="39" name="角丸四角形 38"/>
          <p:cNvSpPr/>
          <p:nvPr/>
        </p:nvSpPr>
        <p:spPr>
          <a:xfrm>
            <a:off x="7107238" y="5259388"/>
            <a:ext cx="1654175" cy="3111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軽スポーツ</a:t>
            </a:r>
          </a:p>
        </p:txBody>
      </p:sp>
      <p:sp>
        <p:nvSpPr>
          <p:cNvPr id="22" name="楕円 21"/>
          <p:cNvSpPr/>
          <p:nvPr/>
        </p:nvSpPr>
        <p:spPr>
          <a:xfrm>
            <a:off x="30163" y="3994150"/>
            <a:ext cx="1077912" cy="595313"/>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体験例</a:t>
            </a:r>
          </a:p>
        </p:txBody>
      </p:sp>
      <p:sp>
        <p:nvSpPr>
          <p:cNvPr id="40" name="楕円 39"/>
          <p:cNvSpPr/>
          <p:nvPr/>
        </p:nvSpPr>
        <p:spPr>
          <a:xfrm>
            <a:off x="4882204" y="2408238"/>
            <a:ext cx="1206500" cy="454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相談支援員</a:t>
            </a:r>
            <a:endParaRPr kumimoji="1" lang="en-US" altLang="ja-JP" sz="105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8" name="角丸四角形 37"/>
          <p:cNvSpPr/>
          <p:nvPr/>
        </p:nvSpPr>
        <p:spPr>
          <a:xfrm>
            <a:off x="5408613" y="5259388"/>
            <a:ext cx="1654175" cy="3111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陶芸教室</a:t>
            </a:r>
          </a:p>
        </p:txBody>
      </p:sp>
      <p:sp>
        <p:nvSpPr>
          <p:cNvPr id="9" name="スライド番号プレースホルダー 8"/>
          <p:cNvSpPr>
            <a:spLocks noGrp="1"/>
          </p:cNvSpPr>
          <p:nvPr>
            <p:ph type="sldNum" sz="quarter" idx="12"/>
          </p:nvPr>
        </p:nvSpPr>
        <p:spPr>
          <a:xfrm>
            <a:off x="7107236" y="6396038"/>
            <a:ext cx="2036763" cy="365125"/>
          </a:xfrm>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3932D07F-EEBA-4CEC-B661-463E2B6FD9D4}" type="slidenum">
              <a:rPr kumimoji="1" lang="ja-JP" altLang="en-US" sz="1600" b="1" i="0" u="none" strike="noStrike" kern="1200" cap="none" spc="0" normalizeH="0" baseline="0" noProof="0" smtClean="0">
                <a:ln>
                  <a:noFill/>
                </a:ln>
                <a:solidFill>
                  <a:srgbClr val="898989"/>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0" fontAlgn="auto" latinLnBrk="0" hangingPunct="0">
                <a:lnSpc>
                  <a:spcPct val="100000"/>
                </a:lnSpc>
                <a:spcBef>
                  <a:spcPts val="0"/>
                </a:spcBef>
                <a:spcAft>
                  <a:spcPts val="0"/>
                </a:spcAft>
                <a:buClrTx/>
                <a:buSzTx/>
                <a:buFontTx/>
                <a:buNone/>
                <a:tabLst/>
                <a:defRPr/>
              </a:pPr>
              <a:t>14</a:t>
            </a:fld>
            <a:endParaRPr kumimoji="1" lang="ja-JP" altLang="en-US" sz="1600" b="1" i="0" u="none" strike="noStrike" kern="1200" cap="none" spc="0" normalizeH="0" baseline="0" noProof="0" dirty="0">
              <a:ln>
                <a:noFill/>
              </a:ln>
              <a:solidFill>
                <a:srgbClr val="898989"/>
              </a:solidFill>
              <a:effectLst/>
              <a:uLnTx/>
              <a:uFillTx/>
              <a:latin typeface="游ゴシック" panose="020B0400000000000000" pitchFamily="50" charset="-128"/>
              <a:ea typeface="游ゴシック" panose="020B0400000000000000" pitchFamily="50" charset="-128"/>
              <a:cs typeface="+mn-cs"/>
            </a:endParaRPr>
          </a:p>
        </p:txBody>
      </p:sp>
      <p:sp>
        <p:nvSpPr>
          <p:cNvPr id="20" name="角丸四角形 19"/>
          <p:cNvSpPr/>
          <p:nvPr/>
        </p:nvSpPr>
        <p:spPr>
          <a:xfrm>
            <a:off x="168275" y="2543175"/>
            <a:ext cx="1206500" cy="30003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実施方法</a:t>
            </a:r>
          </a:p>
        </p:txBody>
      </p:sp>
    </p:spTree>
    <p:extLst>
      <p:ext uri="{BB962C8B-B14F-4D97-AF65-F5344CB8AC3E}">
        <p14:creationId xmlns:p14="http://schemas.microsoft.com/office/powerpoint/2010/main" val="3106030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949569" y="504093"/>
            <a:ext cx="7244862" cy="52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4406" tIns="42203" rIns="84406" bIns="42203"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defTabSz="844083" eaLnBrk="1" hangingPunct="1">
              <a:defRPr/>
            </a:pPr>
            <a:r>
              <a:rPr lang="ja-JP" altLang="en-US" sz="4431" b="1" kern="0">
                <a:solidFill>
                  <a:srgbClr val="0000FF"/>
                </a:solidFill>
                <a:latin typeface="UD デジタル 教科書体 NK-R" panose="02020400000000000000" pitchFamily="18" charset="-128"/>
                <a:ea typeface="UD デジタル 教科書体 NK-R" panose="02020400000000000000" pitchFamily="18" charset="-128"/>
              </a:rPr>
              <a:t>生活困窮</a:t>
            </a:r>
            <a:endParaRPr lang="ja-JP" altLang="en-US" sz="4431" b="1" kern="0" dirty="0">
              <a:solidFill>
                <a:srgbClr val="0000FF"/>
              </a:solidFill>
              <a:latin typeface="UD デジタル 教科書体 NK-R" panose="02020400000000000000" pitchFamily="18" charset="-128"/>
              <a:ea typeface="UD デジタル 教科書体 NK-R" panose="02020400000000000000" pitchFamily="18" charset="-128"/>
            </a:endParaRPr>
          </a:p>
        </p:txBody>
      </p:sp>
      <p:pic>
        <p:nvPicPr>
          <p:cNvPr id="3" name="Picture 5" descr="コーラス,人,合唱,合唱団,娯楽,子供,歌手,聖歌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9390" y="1092582"/>
            <a:ext cx="2923443" cy="2923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2"/>
          <p:cNvSpPr>
            <a:spLocks noChangeArrowheads="1"/>
          </p:cNvSpPr>
          <p:nvPr/>
        </p:nvSpPr>
        <p:spPr bwMode="auto">
          <a:xfrm>
            <a:off x="483577" y="4093689"/>
            <a:ext cx="8176846" cy="2365391"/>
          </a:xfrm>
          <a:prstGeom prst="rect">
            <a:avLst/>
          </a:prstGeom>
          <a:noFill/>
          <a:ln w="444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422041" indent="-422041" defTabSz="844083" eaLnBrk="0" fontAlgn="base" hangingPunct="0">
              <a:spcBef>
                <a:spcPct val="0"/>
              </a:spcBef>
              <a:spcAft>
                <a:spcPct val="0"/>
              </a:spcAft>
              <a:buFont typeface="Wingdings" panose="05000000000000000000" pitchFamily="2" charset="2"/>
              <a:buChar char="u"/>
              <a:defRPr/>
            </a:pPr>
            <a:r>
              <a:rPr lang="ja-JP" altLang="en-US" sz="2585" kern="0" dirty="0">
                <a:solidFill>
                  <a:srgbClr val="000000"/>
                </a:solidFill>
                <a:latin typeface="UD デジタル 教科書体 NK-R" panose="02020400000000000000" pitchFamily="18" charset="-128"/>
                <a:ea typeface="UD デジタル 教科書体 NK-R" panose="02020400000000000000" pitchFamily="18" charset="-128"/>
              </a:rPr>
              <a:t>「生活困窮者」とは、</a:t>
            </a:r>
            <a:r>
              <a:rPr lang="ja-JP" altLang="en-US" sz="2585" kern="0" dirty="0">
                <a:solidFill>
                  <a:srgbClr val="FF0000"/>
                </a:solidFill>
                <a:latin typeface="UD デジタル 教科書体 NK-R" panose="02020400000000000000" pitchFamily="18" charset="-128"/>
                <a:ea typeface="UD デジタル 教科書体 NK-R" panose="02020400000000000000" pitchFamily="18" charset="-128"/>
              </a:rPr>
              <a:t>現に経済的に困窮し</a:t>
            </a:r>
            <a:r>
              <a:rPr lang="ja-JP" altLang="en-US" sz="2585" kern="0" dirty="0">
                <a:solidFill>
                  <a:srgbClr val="000000"/>
                </a:solidFill>
                <a:latin typeface="UD デジタル 教科書体 NK-R" panose="02020400000000000000" pitchFamily="18" charset="-128"/>
                <a:ea typeface="UD デジタル 教科書体 NK-R" panose="02020400000000000000" pitchFamily="18" charset="-128"/>
              </a:rPr>
              <a:t>、</a:t>
            </a:r>
            <a:r>
              <a:rPr lang="ja-JP" altLang="en-US" sz="2585" kern="0" dirty="0">
                <a:solidFill>
                  <a:srgbClr val="FF0000"/>
                </a:solidFill>
                <a:latin typeface="UD デジタル 教科書体 NK-R" panose="02020400000000000000" pitchFamily="18" charset="-128"/>
                <a:ea typeface="UD デジタル 教科書体 NK-R" panose="02020400000000000000" pitchFamily="18" charset="-128"/>
              </a:rPr>
              <a:t>最低限度の生活を維持</a:t>
            </a:r>
            <a:r>
              <a:rPr lang="ja-JP" altLang="en-US" sz="2585" kern="0" dirty="0">
                <a:solidFill>
                  <a:srgbClr val="000000"/>
                </a:solidFill>
                <a:latin typeface="UD デジタル 教科書体 NK-R" panose="02020400000000000000" pitchFamily="18" charset="-128"/>
                <a:ea typeface="UD デジタル 教科書体 NK-R" panose="02020400000000000000" pitchFamily="18" charset="-128"/>
              </a:rPr>
              <a:t>することができなくなる</a:t>
            </a:r>
            <a:r>
              <a:rPr lang="ja-JP" altLang="en-US" sz="2585" kern="0" dirty="0">
                <a:solidFill>
                  <a:srgbClr val="FF0000"/>
                </a:solidFill>
                <a:latin typeface="UD デジタル 教科書体 NK-R" panose="02020400000000000000" pitchFamily="18" charset="-128"/>
                <a:ea typeface="UD デジタル 教科書体 NK-R" panose="02020400000000000000" pitchFamily="18" charset="-128"/>
              </a:rPr>
              <a:t>おそれのある者</a:t>
            </a:r>
            <a:r>
              <a:rPr lang="ja-JP" altLang="en-US" sz="2585" kern="0" dirty="0">
                <a:solidFill>
                  <a:srgbClr val="000000"/>
                </a:solidFill>
                <a:latin typeface="UD デジタル 教科書体 NK-R" panose="02020400000000000000" pitchFamily="18" charset="-128"/>
                <a:ea typeface="UD デジタル 教科書体 NK-R" panose="02020400000000000000" pitchFamily="18" charset="-128"/>
              </a:rPr>
              <a:t>をいう。</a:t>
            </a:r>
            <a:r>
              <a:rPr lang="ja-JP" altLang="en-US" sz="1846" b="1" kern="0" dirty="0">
                <a:solidFill>
                  <a:srgbClr val="000000"/>
                </a:solidFill>
                <a:latin typeface="UD デジタル 教科書体 NK-R" panose="02020400000000000000" pitchFamily="18" charset="-128"/>
                <a:ea typeface="UD デジタル 教科書体 NK-R" panose="02020400000000000000" pitchFamily="18" charset="-128"/>
              </a:rPr>
              <a:t>（</a:t>
            </a:r>
            <a:r>
              <a:rPr lang="zh-TW" altLang="en-US" sz="1846" b="1" kern="0" dirty="0">
                <a:solidFill>
                  <a:srgbClr val="000000"/>
                </a:solidFill>
                <a:latin typeface="UD デジタル 教科書体 NK-R" panose="02020400000000000000" pitchFamily="18" charset="-128"/>
                <a:ea typeface="UD デジタル 教科書体 NK-R" panose="02020400000000000000" pitchFamily="18" charset="-128"/>
              </a:rPr>
              <a:t>生活困窮者自立支援法第</a:t>
            </a:r>
            <a:r>
              <a:rPr lang="ja-JP" altLang="en-US" sz="1846" b="1" kern="0" dirty="0">
                <a:solidFill>
                  <a:srgbClr val="000000"/>
                </a:solidFill>
                <a:latin typeface="UD デジタル 教科書体 NK-R" panose="02020400000000000000" pitchFamily="18" charset="-128"/>
                <a:ea typeface="UD デジタル 教科書体 NK-R" panose="02020400000000000000" pitchFamily="18" charset="-128"/>
              </a:rPr>
              <a:t>３</a:t>
            </a:r>
            <a:r>
              <a:rPr lang="zh-TW" altLang="en-US" sz="1846" b="1" kern="0" dirty="0">
                <a:solidFill>
                  <a:srgbClr val="000000"/>
                </a:solidFill>
                <a:latin typeface="UD デジタル 教科書体 NK-R" panose="02020400000000000000" pitchFamily="18" charset="-128"/>
                <a:ea typeface="UD デジタル 教科書体 NK-R" panose="02020400000000000000" pitchFamily="18" charset="-128"/>
              </a:rPr>
              <a:t>条</a:t>
            </a:r>
            <a:r>
              <a:rPr lang="ja-JP" altLang="en-US" sz="1846" b="1" kern="0" dirty="0">
                <a:solidFill>
                  <a:srgbClr val="000000"/>
                </a:solidFill>
                <a:latin typeface="UD デジタル 教科書体 NK-R" panose="02020400000000000000" pitchFamily="18" charset="-128"/>
                <a:ea typeface="UD デジタル 教科書体 NK-R" panose="02020400000000000000" pitchFamily="18" charset="-128"/>
              </a:rPr>
              <a:t>第１項）</a:t>
            </a:r>
            <a:endParaRPr lang="en-US" altLang="ja-JP" sz="1846" b="1" kern="0" dirty="0">
              <a:solidFill>
                <a:srgbClr val="000000"/>
              </a:solidFill>
              <a:latin typeface="UD デジタル 教科書体 NK-R" panose="02020400000000000000" pitchFamily="18" charset="-128"/>
              <a:ea typeface="UD デジタル 教科書体 NK-R" panose="02020400000000000000" pitchFamily="18" charset="-128"/>
            </a:endParaRPr>
          </a:p>
          <a:p>
            <a:pPr marL="422041" indent="-422041" defTabSz="844083" eaLnBrk="0" fontAlgn="base" hangingPunct="0">
              <a:spcBef>
                <a:spcPct val="0"/>
              </a:spcBef>
              <a:spcAft>
                <a:spcPct val="0"/>
              </a:spcAft>
              <a:buFont typeface="Wingdings" panose="05000000000000000000" pitchFamily="2" charset="2"/>
              <a:buChar char="u"/>
              <a:defRPr/>
            </a:pPr>
            <a:r>
              <a:rPr lang="ja-JP" altLang="en-US" sz="2585" b="1" kern="0" dirty="0">
                <a:solidFill>
                  <a:srgbClr val="000000"/>
                </a:solidFill>
                <a:latin typeface="UD デジタル 教科書体 NK-R" panose="02020400000000000000" pitchFamily="18" charset="-128"/>
                <a:ea typeface="UD デジタル 教科書体 NK-R" panose="02020400000000000000" pitchFamily="18" charset="-128"/>
              </a:rPr>
              <a:t>生活困窮者等　</a:t>
            </a:r>
            <a:r>
              <a:rPr lang="ja-JP" altLang="en-US" sz="2585" kern="0" dirty="0">
                <a:solidFill>
                  <a:srgbClr val="000000"/>
                </a:solidFill>
                <a:latin typeface="UD デジタル 教科書体 NK-R" panose="02020400000000000000" pitchFamily="18" charset="-128"/>
                <a:ea typeface="UD デジタル 教科書体 NK-R" panose="02020400000000000000" pitchFamily="18" charset="-128"/>
              </a:rPr>
              <a:t>経済的困窮、</a:t>
            </a:r>
            <a:r>
              <a:rPr lang="ja-JP" altLang="en-US" sz="2585" b="1" kern="0" dirty="0">
                <a:solidFill>
                  <a:srgbClr val="FF0000"/>
                </a:solidFill>
                <a:latin typeface="UD デジタル 教科書体 NK-R" panose="02020400000000000000" pitchFamily="18" charset="-128"/>
                <a:ea typeface="UD デジタル 教科書体 NK-R" panose="02020400000000000000" pitchFamily="18" charset="-128"/>
              </a:rPr>
              <a:t>地域社会からの孤立その他の生活上の諸課題を抱える市民</a:t>
            </a:r>
            <a:r>
              <a:rPr lang="ja-JP" altLang="en-US" sz="2585" kern="0" dirty="0">
                <a:solidFill>
                  <a:srgbClr val="000000"/>
                </a:solidFill>
                <a:latin typeface="UD デジタル 教科書体 NK-R" panose="02020400000000000000" pitchFamily="18" charset="-128"/>
                <a:ea typeface="UD デジタル 教科書体 NK-R" panose="02020400000000000000" pitchFamily="18" charset="-128"/>
              </a:rPr>
              <a:t>をいう。</a:t>
            </a:r>
            <a:br>
              <a:rPr lang="en-US" altLang="ja-JP" sz="2585" kern="0" dirty="0">
                <a:solidFill>
                  <a:srgbClr val="000000"/>
                </a:solidFill>
                <a:latin typeface="UD デジタル 教科書体 NK-R" panose="02020400000000000000" pitchFamily="18" charset="-128"/>
                <a:ea typeface="UD デジタル 教科書体 NK-R" panose="02020400000000000000" pitchFamily="18" charset="-128"/>
              </a:rPr>
            </a:br>
            <a:r>
              <a:rPr lang="ja-JP" altLang="en-US" sz="1846" b="1" kern="0" dirty="0">
                <a:solidFill>
                  <a:srgbClr val="000000"/>
                </a:solidFill>
                <a:latin typeface="UD デジタル 教科書体 NK-R" panose="02020400000000000000" pitchFamily="18" charset="-128"/>
                <a:ea typeface="UD デジタル 教科書体 NK-R" panose="02020400000000000000" pitchFamily="18" charset="-128"/>
              </a:rPr>
              <a:t>（野洲市くらし支えあい条例第２条第２項第４号）</a:t>
            </a:r>
            <a:endParaRPr lang="ja-JP" altLang="en-US" sz="2585" b="1" kern="0" dirty="0">
              <a:solidFill>
                <a:srgbClr val="000000"/>
              </a:solidFill>
              <a:latin typeface="UD デジタル 教科書体 NK-R" panose="02020400000000000000" pitchFamily="18" charset="-128"/>
              <a:ea typeface="UD デジタル 教科書体 NK-R" panose="02020400000000000000" pitchFamily="18" charset="-128"/>
            </a:endParaRPr>
          </a:p>
        </p:txBody>
      </p:sp>
      <p:sp>
        <p:nvSpPr>
          <p:cNvPr id="5" name="Rectangle 13"/>
          <p:cNvSpPr txBox="1">
            <a:spLocks noChangeArrowheads="1"/>
          </p:cNvSpPr>
          <p:nvPr/>
        </p:nvSpPr>
        <p:spPr bwMode="auto">
          <a:xfrm>
            <a:off x="915387" y="1167912"/>
            <a:ext cx="4997374" cy="2857500"/>
          </a:xfrm>
          <a:prstGeom prst="rect">
            <a:avLst/>
          </a:prstGeom>
          <a:noFill/>
          <a:ln>
            <a:noFill/>
          </a:ln>
          <a:effectLst/>
        </p:spPr>
        <p:txBody>
          <a:bodyPr anchor="ctr" anchorCtr="1"/>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eaLnBrk="1" hangingPunct="1">
              <a:spcBef>
                <a:spcPts val="0"/>
              </a:spcBef>
              <a:buNone/>
              <a:defRPr/>
            </a:pPr>
            <a:r>
              <a:rPr lang="ja-JP" altLang="en-US" sz="3692" b="1" kern="0" dirty="0">
                <a:solidFill>
                  <a:srgbClr val="0000FF"/>
                </a:solidFill>
                <a:latin typeface="UD デジタル 教科書体 NK-R" panose="02020400000000000000" pitchFamily="18" charset="-128"/>
                <a:ea typeface="UD デジタル 教科書体 NK-R" panose="02020400000000000000" pitchFamily="18" charset="-128"/>
              </a:rPr>
              <a:t>市民は</a:t>
            </a:r>
            <a:endParaRPr lang="en-US" altLang="ja-JP" sz="3692" b="1" kern="0" dirty="0">
              <a:solidFill>
                <a:srgbClr val="0000FF"/>
              </a:solidFill>
              <a:latin typeface="UD デジタル 教科書体 NK-R" panose="02020400000000000000" pitchFamily="18" charset="-128"/>
              <a:ea typeface="UD デジタル 教科書体 NK-R" panose="02020400000000000000" pitchFamily="18" charset="-128"/>
            </a:endParaRPr>
          </a:p>
          <a:p>
            <a:pPr marL="0" indent="0" eaLnBrk="1" hangingPunct="1">
              <a:spcBef>
                <a:spcPts val="0"/>
              </a:spcBef>
              <a:buNone/>
              <a:defRPr/>
            </a:pPr>
            <a:r>
              <a:rPr lang="ja-JP" altLang="en-US" sz="3692" b="1" kern="0" dirty="0">
                <a:solidFill>
                  <a:srgbClr val="0000FF"/>
                </a:solidFill>
                <a:latin typeface="UD デジタル 教科書体 NK-R" panose="02020400000000000000" pitchFamily="18" charset="-128"/>
                <a:ea typeface="UD デジタル 教科書体 NK-R" panose="02020400000000000000" pitchFamily="18" charset="-128"/>
              </a:rPr>
              <a:t>いつ</a:t>
            </a:r>
            <a:endParaRPr lang="en-US" altLang="ja-JP" sz="3692" b="1" kern="0" dirty="0">
              <a:solidFill>
                <a:srgbClr val="0000FF"/>
              </a:solidFill>
              <a:latin typeface="UD デジタル 教科書体 NK-R" panose="02020400000000000000" pitchFamily="18" charset="-128"/>
              <a:ea typeface="UD デジタル 教科書体 NK-R" panose="02020400000000000000" pitchFamily="18" charset="-128"/>
            </a:endParaRPr>
          </a:p>
          <a:p>
            <a:pPr marL="0" indent="0" eaLnBrk="1" hangingPunct="1">
              <a:spcBef>
                <a:spcPts val="0"/>
              </a:spcBef>
              <a:buNone/>
              <a:defRPr/>
            </a:pPr>
            <a:r>
              <a:rPr lang="ja-JP" altLang="en-US" sz="3692" b="1" kern="0" dirty="0">
                <a:solidFill>
                  <a:srgbClr val="0000FF"/>
                </a:solidFill>
                <a:latin typeface="UD デジタル 教科書体 NK-R" panose="02020400000000000000" pitchFamily="18" charset="-128"/>
                <a:ea typeface="UD デジタル 教科書体 NK-R" panose="02020400000000000000" pitchFamily="18" charset="-128"/>
              </a:rPr>
              <a:t>どのようにして</a:t>
            </a:r>
            <a:endParaRPr lang="en-US" altLang="ja-JP" sz="3692" b="1" kern="0" dirty="0">
              <a:solidFill>
                <a:srgbClr val="0000FF"/>
              </a:solidFill>
              <a:latin typeface="UD デジタル 教科書体 NK-R" panose="02020400000000000000" pitchFamily="18" charset="-128"/>
              <a:ea typeface="UD デジタル 教科書体 NK-R" panose="02020400000000000000" pitchFamily="18" charset="-128"/>
            </a:endParaRPr>
          </a:p>
          <a:p>
            <a:pPr marL="0" indent="0" eaLnBrk="1" hangingPunct="1">
              <a:spcBef>
                <a:spcPts val="0"/>
              </a:spcBef>
              <a:buNone/>
              <a:defRPr/>
            </a:pPr>
            <a:r>
              <a:rPr lang="ja-JP" altLang="en-US" sz="3692" b="1" kern="0" dirty="0">
                <a:solidFill>
                  <a:srgbClr val="0000FF"/>
                </a:solidFill>
                <a:latin typeface="UD デジタル 教科書体 NK-R" panose="02020400000000000000" pitchFamily="18" charset="-128"/>
                <a:ea typeface="UD デジタル 教科書体 NK-R" panose="02020400000000000000" pitchFamily="18" charset="-128"/>
              </a:rPr>
              <a:t>なぜ</a:t>
            </a:r>
            <a:endParaRPr lang="en-US" altLang="ja-JP" sz="3692" b="1" kern="0" dirty="0">
              <a:solidFill>
                <a:srgbClr val="0000FF"/>
              </a:solidFill>
              <a:latin typeface="UD デジタル 教科書体 NK-R" panose="02020400000000000000" pitchFamily="18" charset="-128"/>
              <a:ea typeface="UD デジタル 教科書体 NK-R" panose="02020400000000000000" pitchFamily="18" charset="-128"/>
            </a:endParaRPr>
          </a:p>
          <a:p>
            <a:pPr marL="0" indent="0" eaLnBrk="1" hangingPunct="1">
              <a:spcBef>
                <a:spcPts val="0"/>
              </a:spcBef>
              <a:buNone/>
              <a:defRPr/>
            </a:pPr>
            <a:r>
              <a:rPr lang="ja-JP" altLang="en-US" sz="3692" b="1" kern="0" dirty="0">
                <a:solidFill>
                  <a:srgbClr val="0000FF"/>
                </a:solidFill>
                <a:latin typeface="UD デジタル 教科書体 NK-R" panose="02020400000000000000" pitchFamily="18" charset="-128"/>
                <a:ea typeface="UD デジタル 教科書体 NK-R" panose="02020400000000000000" pitchFamily="18" charset="-128"/>
              </a:rPr>
              <a:t>生活困窮に陥るのか</a:t>
            </a:r>
            <a:endParaRPr lang="en-US" altLang="ja-JP" sz="3692" b="1" kern="0" dirty="0">
              <a:solidFill>
                <a:srgbClr val="0000FF"/>
              </a:solidFill>
              <a:latin typeface="UD デジタル 教科書体 NK-R" panose="02020400000000000000" pitchFamily="18" charset="-128"/>
              <a:ea typeface="UD デジタル 教科書体 NK-R" panose="02020400000000000000" pitchFamily="18" charset="-128"/>
            </a:endParaRPr>
          </a:p>
        </p:txBody>
      </p:sp>
      <p:pic>
        <p:nvPicPr>
          <p:cNvPr id="6" name="Picture 6" descr="MC90043485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8776" y="1447614"/>
            <a:ext cx="1994389" cy="199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スライド番号プレースホルダー 6"/>
          <p:cNvSpPr>
            <a:spLocks noGrp="1"/>
          </p:cNvSpPr>
          <p:nvPr>
            <p:ph type="sldNum" sz="quarter" idx="12"/>
          </p:nvPr>
        </p:nvSpPr>
        <p:spPr>
          <a:xfrm>
            <a:off x="7086600" y="6452046"/>
            <a:ext cx="2057400" cy="365125"/>
          </a:xfrm>
        </p:spPr>
        <p:txBody>
          <a:bodyPr/>
          <a:lstStyle/>
          <a:p>
            <a:fld id="{F2C10E03-493B-4EF5-97BB-FB91A5A8D49C}" type="slidenum">
              <a:rPr kumimoji="1" lang="ja-JP" altLang="en-US" sz="1600" smtClean="0">
                <a:latin typeface="游ゴシック" panose="020B0400000000000000" pitchFamily="50" charset="-128"/>
                <a:ea typeface="游ゴシック" panose="020B0400000000000000" pitchFamily="50" charset="-128"/>
              </a:rPr>
              <a:t>15</a:t>
            </a:fld>
            <a:endParaRPr kumimoji="1" lang="ja-JP" altLang="en-US" sz="16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735635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93C5E0-B1E3-431C-BE30-25EB46C08818}"/>
              </a:ext>
            </a:extLst>
          </p:cNvPr>
          <p:cNvSpPr>
            <a:spLocks noGrp="1"/>
          </p:cNvSpPr>
          <p:nvPr>
            <p:ph type="title"/>
          </p:nvPr>
        </p:nvSpPr>
        <p:spPr>
          <a:xfrm>
            <a:off x="461497" y="-242706"/>
            <a:ext cx="7886700" cy="1325563"/>
          </a:xfrm>
        </p:spPr>
        <p:txBody>
          <a:bodyPr>
            <a:normAutofit/>
          </a:bodyPr>
          <a:lstStyle/>
          <a:p>
            <a:r>
              <a:rPr kumimoji="1" lang="ja-JP" altLang="en-US" sz="3600" dirty="0">
                <a:latin typeface="UD デジタル 教科書体 NK-R" panose="02020400000000000000" pitchFamily="18" charset="-128"/>
                <a:ea typeface="UD デジタル 教科書体 NK-R" panose="02020400000000000000" pitchFamily="18" charset="-128"/>
              </a:rPr>
              <a:t>野洲市生活困窮者支援状況（実績）</a:t>
            </a:r>
          </a:p>
        </p:txBody>
      </p:sp>
      <p:sp>
        <p:nvSpPr>
          <p:cNvPr id="4" name="スライド番号プレースホルダー 3">
            <a:extLst>
              <a:ext uri="{FF2B5EF4-FFF2-40B4-BE49-F238E27FC236}">
                <a16:creationId xmlns:a16="http://schemas.microsoft.com/office/drawing/2014/main" id="{93F565A0-9044-4D3E-896B-0827B6D36977}"/>
              </a:ext>
            </a:extLst>
          </p:cNvPr>
          <p:cNvSpPr>
            <a:spLocks noGrp="1"/>
          </p:cNvSpPr>
          <p:nvPr>
            <p:ph type="sldNum" sz="quarter" idx="12"/>
          </p:nvPr>
        </p:nvSpPr>
        <p:spPr>
          <a:xfrm>
            <a:off x="6678128" y="6485617"/>
            <a:ext cx="2426392" cy="268288"/>
          </a:xfrm>
        </p:spPr>
        <p:txBody>
          <a:bodyPr/>
          <a:lstStyle/>
          <a:p>
            <a:fld id="{7679E8B6-0350-4F5C-8359-0F555F5A035B}" type="slidenum">
              <a:rPr lang="en-US" altLang="ja-JP" sz="1600" smtClean="0">
                <a:solidFill>
                  <a:srgbClr val="808080"/>
                </a:solidFill>
                <a:latin typeface="游ゴシック" panose="020B0400000000000000" pitchFamily="50" charset="-128"/>
                <a:ea typeface="游ゴシック" panose="020B0400000000000000" pitchFamily="50" charset="-128"/>
              </a:rPr>
              <a:pPr/>
              <a:t>16</a:t>
            </a:fld>
            <a:endParaRPr lang="en-US" altLang="ja-JP" sz="1600" dirty="0">
              <a:solidFill>
                <a:srgbClr val="808080"/>
              </a:solidFill>
              <a:latin typeface="游ゴシック" panose="020B0400000000000000" pitchFamily="50" charset="-128"/>
              <a:ea typeface="游ゴシック" panose="020B0400000000000000" pitchFamily="50" charset="-128"/>
            </a:endParaRPr>
          </a:p>
        </p:txBody>
      </p:sp>
      <p:sp>
        <p:nvSpPr>
          <p:cNvPr id="10" name="吹き出し: 角を丸めた四角形 9">
            <a:extLst>
              <a:ext uri="{FF2B5EF4-FFF2-40B4-BE49-F238E27FC236}">
                <a16:creationId xmlns:a16="http://schemas.microsoft.com/office/drawing/2014/main" id="{7398980C-8742-4582-B3A8-39F738618CD3}"/>
              </a:ext>
            </a:extLst>
          </p:cNvPr>
          <p:cNvSpPr/>
          <p:nvPr/>
        </p:nvSpPr>
        <p:spPr>
          <a:xfrm>
            <a:off x="719844" y="5829177"/>
            <a:ext cx="3620555" cy="758758"/>
          </a:xfrm>
          <a:prstGeom prst="wedgeRoundRectCallout">
            <a:avLst>
              <a:gd name="adj1" fmla="val 57353"/>
              <a:gd name="adj2" fmla="val -36219"/>
              <a:gd name="adj3" fmla="val 16667"/>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生活困窮者支援数の変遷</a:t>
            </a:r>
          </a:p>
        </p:txBody>
      </p:sp>
      <p:graphicFrame>
        <p:nvGraphicFramePr>
          <p:cNvPr id="21" name="グラフ 20">
            <a:extLst>
              <a:ext uri="{FF2B5EF4-FFF2-40B4-BE49-F238E27FC236}">
                <a16:creationId xmlns:a16="http://schemas.microsoft.com/office/drawing/2014/main" id="{4E56F113-2CB8-4153-B5B7-82263783DB0F}"/>
              </a:ext>
            </a:extLst>
          </p:cNvPr>
          <p:cNvGraphicFramePr>
            <a:graphicFrameLocks/>
          </p:cNvGraphicFramePr>
          <p:nvPr>
            <p:extLst>
              <p:ext uri="{D42A27DB-BD31-4B8C-83A1-F6EECF244321}">
                <p14:modId xmlns:p14="http://schemas.microsoft.com/office/powerpoint/2010/main" val="2055823091"/>
              </p:ext>
            </p:extLst>
          </p:nvPr>
        </p:nvGraphicFramePr>
        <p:xfrm>
          <a:off x="4282035" y="968080"/>
          <a:ext cx="4883285" cy="563231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2" name="表 21">
            <a:extLst>
              <a:ext uri="{FF2B5EF4-FFF2-40B4-BE49-F238E27FC236}">
                <a16:creationId xmlns:a16="http://schemas.microsoft.com/office/drawing/2014/main" id="{801345A9-18AA-4FCE-9AB5-1AEE6D29099C}"/>
              </a:ext>
            </a:extLst>
          </p:cNvPr>
          <p:cNvGraphicFramePr>
            <a:graphicFrameLocks noGrp="1"/>
          </p:cNvGraphicFramePr>
          <p:nvPr>
            <p:extLst>
              <p:ext uri="{D42A27DB-BD31-4B8C-83A1-F6EECF244321}">
                <p14:modId xmlns:p14="http://schemas.microsoft.com/office/powerpoint/2010/main" val="1255782001"/>
              </p:ext>
            </p:extLst>
          </p:nvPr>
        </p:nvGraphicFramePr>
        <p:xfrm>
          <a:off x="275614" y="1799617"/>
          <a:ext cx="3897551" cy="3348979"/>
        </p:xfrm>
        <a:graphic>
          <a:graphicData uri="http://schemas.openxmlformats.org/drawingml/2006/table">
            <a:tbl>
              <a:tblPr/>
              <a:tblGrid>
                <a:gridCol w="1260208">
                  <a:extLst>
                    <a:ext uri="{9D8B030D-6E8A-4147-A177-3AD203B41FA5}">
                      <a16:colId xmlns:a16="http://schemas.microsoft.com/office/drawing/2014/main" val="1133630345"/>
                    </a:ext>
                  </a:extLst>
                </a:gridCol>
                <a:gridCol w="844469">
                  <a:extLst>
                    <a:ext uri="{9D8B030D-6E8A-4147-A177-3AD203B41FA5}">
                      <a16:colId xmlns:a16="http://schemas.microsoft.com/office/drawing/2014/main" val="2213363923"/>
                    </a:ext>
                  </a:extLst>
                </a:gridCol>
                <a:gridCol w="896437">
                  <a:extLst>
                    <a:ext uri="{9D8B030D-6E8A-4147-A177-3AD203B41FA5}">
                      <a16:colId xmlns:a16="http://schemas.microsoft.com/office/drawing/2014/main" val="290495116"/>
                    </a:ext>
                  </a:extLst>
                </a:gridCol>
                <a:gridCol w="896437">
                  <a:extLst>
                    <a:ext uri="{9D8B030D-6E8A-4147-A177-3AD203B41FA5}">
                      <a16:colId xmlns:a16="http://schemas.microsoft.com/office/drawing/2014/main" val="734215106"/>
                    </a:ext>
                  </a:extLst>
                </a:gridCol>
              </a:tblGrid>
              <a:tr h="520607">
                <a:tc>
                  <a:txBody>
                    <a:bodyPr/>
                    <a:lstStyle/>
                    <a:p>
                      <a:pPr algn="l" fontAlgn="ctr"/>
                      <a:r>
                        <a:rPr lang="ja-JP" altLang="en-US"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　</a:t>
                      </a:r>
                    </a:p>
                  </a:txBody>
                  <a:tcPr marL="7620" marR="7620" marT="7620"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00B0F0"/>
                    </a:solidFill>
                  </a:tcPr>
                </a:tc>
                <a:tc>
                  <a:txBody>
                    <a:bodyPr/>
                    <a:lstStyle/>
                    <a:p>
                      <a:pPr algn="ctr" fontAlgn="ctr"/>
                      <a:r>
                        <a:rPr lang="ja-JP" altLang="en-US"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令和</a:t>
                      </a:r>
                      <a:br>
                        <a:rPr lang="ja-JP" altLang="en-US"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br>
                      <a:r>
                        <a:rPr lang="ja-JP" altLang="en-US"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５年度</a:t>
                      </a:r>
                    </a:p>
                  </a:txBody>
                  <a:tcPr marL="7620" marR="7620" marT="762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00B0F0"/>
                    </a:solidFill>
                  </a:tcPr>
                </a:tc>
                <a:tc>
                  <a:txBody>
                    <a:bodyPr/>
                    <a:lstStyle/>
                    <a:p>
                      <a:pPr algn="ctr" fontAlgn="ctr"/>
                      <a:r>
                        <a:rPr lang="ja-JP" altLang="en-US"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令和</a:t>
                      </a:r>
                      <a:br>
                        <a:rPr lang="ja-JP" altLang="en-US"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br>
                      <a:r>
                        <a:rPr lang="ja-JP" altLang="en-US"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６年度</a:t>
                      </a:r>
                    </a:p>
                  </a:txBody>
                  <a:tcPr marL="7620" marR="7620" marT="762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00B0F0"/>
                    </a:solidFill>
                  </a:tcPr>
                </a:tc>
                <a:tc>
                  <a:txBody>
                    <a:bodyPr/>
                    <a:lstStyle/>
                    <a:p>
                      <a:pPr algn="ctr" fontAlgn="ctr"/>
                      <a:r>
                        <a:rPr lang="ja-JP" altLang="en-US"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令和</a:t>
                      </a:r>
                      <a:br>
                        <a:rPr lang="ja-JP" altLang="en-US"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br>
                      <a:r>
                        <a:rPr lang="ja-JP" altLang="en-US"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７年度</a:t>
                      </a:r>
                    </a:p>
                  </a:txBody>
                  <a:tcPr marL="7620" marR="7620" marT="7620" marB="0" anchor="ctr">
                    <a:lnL w="19050" cap="flat" cmpd="sng" algn="ctr">
                      <a:solidFill>
                        <a:srgbClr val="FFFFFF"/>
                      </a:solidFill>
                      <a:prstDash val="solid"/>
                      <a:round/>
                      <a:headEnd type="none" w="med" len="med"/>
                      <a:tailEnd type="none" w="med" len="med"/>
                    </a:lnL>
                    <a:lnR>
                      <a:noFill/>
                    </a:lnR>
                    <a:lnT>
                      <a:noFill/>
                    </a:lnT>
                    <a:lnB w="19050" cap="flat" cmpd="sng" algn="ctr">
                      <a:solidFill>
                        <a:srgbClr val="FFFFFF"/>
                      </a:solidFill>
                      <a:prstDash val="solid"/>
                      <a:round/>
                      <a:headEnd type="none" w="med" len="med"/>
                      <a:tailEnd type="none" w="med" len="med"/>
                    </a:lnB>
                    <a:solidFill>
                      <a:srgbClr val="00B0F0"/>
                    </a:solidFill>
                  </a:tcPr>
                </a:tc>
                <a:extLst>
                  <a:ext uri="{0D108BD9-81ED-4DB2-BD59-A6C34878D82A}">
                    <a16:rowId xmlns:a16="http://schemas.microsoft.com/office/drawing/2014/main" val="3241180653"/>
                  </a:ext>
                </a:extLst>
              </a:tr>
              <a:tr h="707093">
                <a:tc>
                  <a:txBody>
                    <a:bodyPr/>
                    <a:lstStyle/>
                    <a:p>
                      <a:pPr algn="l" fontAlgn="ctr"/>
                      <a:r>
                        <a:rPr lang="zh-TW" altLang="en-US" sz="11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 生活困窮者相談</a:t>
                      </a:r>
                      <a:br>
                        <a:rPr lang="zh-TW" altLang="en-US" sz="11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br>
                      <a:r>
                        <a:rPr lang="zh-TW" altLang="en-US" sz="11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 受付実人数</a:t>
                      </a:r>
                    </a:p>
                  </a:txBody>
                  <a:tcPr marL="7620" marR="7620" marT="7620"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algn="ctr" fontAlgn="ctr"/>
                      <a:r>
                        <a:rPr lang="en-US" altLang="ja-JP"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172</a:t>
                      </a:r>
                      <a:r>
                        <a:rPr lang="ja-JP" altLang="en-US"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人</a:t>
                      </a:r>
                    </a:p>
                  </a:txBody>
                  <a:tcPr marL="7620" marR="7620" marT="762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algn="ctr" fontAlgn="ctr"/>
                      <a:r>
                        <a:rPr lang="en-US" altLang="ja-JP"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160</a:t>
                      </a:r>
                      <a:r>
                        <a:rPr lang="ja-JP" altLang="en-US"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人</a:t>
                      </a:r>
                    </a:p>
                  </a:txBody>
                  <a:tcPr marL="7620" marR="7620" marT="762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algn="ctr" fontAlgn="ctr"/>
                      <a:r>
                        <a:rPr lang="en-US" altLang="ja-JP"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102</a:t>
                      </a:r>
                      <a:r>
                        <a:rPr lang="ja-JP" altLang="en-US"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人</a:t>
                      </a:r>
                    </a:p>
                  </a:txBody>
                  <a:tcPr marL="7620" marR="7620" marT="7620"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321079603"/>
                  </a:ext>
                </a:extLst>
              </a:tr>
              <a:tr h="707093">
                <a:tc>
                  <a:txBody>
                    <a:bodyPr/>
                    <a:lstStyle/>
                    <a:p>
                      <a:pPr algn="l" fontAlgn="ctr"/>
                      <a:r>
                        <a:rPr lang="ja-JP" altLang="en-US" sz="11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 プラン作成件数</a:t>
                      </a:r>
                      <a:br>
                        <a:rPr lang="ja-JP" altLang="en-US" sz="11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br>
                      <a:r>
                        <a:rPr lang="ja-JP" altLang="en-US" sz="11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（再プラン含む）</a:t>
                      </a:r>
                    </a:p>
                  </a:txBody>
                  <a:tcPr marL="7620" marR="7620" marT="7620"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DEBF7"/>
                    </a:solidFill>
                  </a:tcPr>
                </a:tc>
                <a:tc>
                  <a:txBody>
                    <a:bodyPr/>
                    <a:lstStyle/>
                    <a:p>
                      <a:pPr algn="ctr" fontAlgn="ctr"/>
                      <a:r>
                        <a:rPr lang="en-US" altLang="ja-JP"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269</a:t>
                      </a:r>
                      <a:r>
                        <a:rPr lang="ja-JP" altLang="en-US"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件</a:t>
                      </a:r>
                    </a:p>
                  </a:txBody>
                  <a:tcPr marL="7620" marR="7620" marT="762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DEBF7"/>
                    </a:solidFill>
                  </a:tcPr>
                </a:tc>
                <a:tc>
                  <a:txBody>
                    <a:bodyPr/>
                    <a:lstStyle/>
                    <a:p>
                      <a:pPr algn="ctr" fontAlgn="ctr"/>
                      <a:r>
                        <a:rPr lang="en-US" altLang="ja-JP"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196</a:t>
                      </a:r>
                      <a:r>
                        <a:rPr lang="ja-JP" altLang="en-US"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件</a:t>
                      </a:r>
                    </a:p>
                  </a:txBody>
                  <a:tcPr marL="7620" marR="7620" marT="762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DEBF7"/>
                    </a:solidFill>
                  </a:tcPr>
                </a:tc>
                <a:tc>
                  <a:txBody>
                    <a:bodyPr/>
                    <a:lstStyle/>
                    <a:p>
                      <a:pPr algn="ctr" fontAlgn="ctr"/>
                      <a:r>
                        <a:rPr lang="en-US" altLang="ja-JP"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177</a:t>
                      </a:r>
                      <a:r>
                        <a:rPr lang="ja-JP" altLang="en-US"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件</a:t>
                      </a:r>
                    </a:p>
                  </a:txBody>
                  <a:tcPr marL="7620" marR="7620" marT="7620"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DEBF7"/>
                    </a:solidFill>
                  </a:tcPr>
                </a:tc>
                <a:extLst>
                  <a:ext uri="{0D108BD9-81ED-4DB2-BD59-A6C34878D82A}">
                    <a16:rowId xmlns:a16="http://schemas.microsoft.com/office/drawing/2014/main" val="820224857"/>
                  </a:ext>
                </a:extLst>
              </a:tr>
              <a:tr h="707093">
                <a:tc>
                  <a:txBody>
                    <a:bodyPr/>
                    <a:lstStyle/>
                    <a:p>
                      <a:pPr algn="l" fontAlgn="ctr"/>
                      <a:r>
                        <a:rPr lang="zh-TW" altLang="en-US" sz="11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 総就職決定者数</a:t>
                      </a:r>
                    </a:p>
                  </a:txBody>
                  <a:tcPr marL="7620" marR="7620" marT="7620"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algn="ctr" fontAlgn="ctr"/>
                      <a:r>
                        <a:rPr lang="en-US" altLang="zh-CN"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94</a:t>
                      </a:r>
                      <a:r>
                        <a:rPr lang="zh-CN" altLang="en-US"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人</a:t>
                      </a:r>
                      <a:br>
                        <a:rPr lang="zh-CN" altLang="en-US"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br>
                      <a:r>
                        <a:rPr lang="zh-CN" altLang="en-US"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（実人数</a:t>
                      </a:r>
                      <a:br>
                        <a:rPr lang="zh-CN" altLang="en-US"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br>
                      <a:r>
                        <a:rPr lang="zh-CN" altLang="en-US"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    </a:t>
                      </a:r>
                      <a:r>
                        <a:rPr lang="en-US" altLang="zh-CN"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79</a:t>
                      </a:r>
                      <a:r>
                        <a:rPr lang="zh-CN" altLang="en-US"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人）</a:t>
                      </a:r>
                    </a:p>
                  </a:txBody>
                  <a:tcPr marL="7620" marR="7620" marT="762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algn="ctr" fontAlgn="ctr"/>
                      <a:r>
                        <a:rPr lang="en-US" altLang="zh-CN"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67</a:t>
                      </a:r>
                      <a:r>
                        <a:rPr lang="zh-CN" altLang="en-US"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人</a:t>
                      </a:r>
                      <a:br>
                        <a:rPr lang="zh-CN" altLang="en-US"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br>
                      <a:r>
                        <a:rPr lang="zh-CN" altLang="en-US"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（実人数</a:t>
                      </a:r>
                      <a:br>
                        <a:rPr lang="zh-CN" altLang="en-US"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br>
                      <a:r>
                        <a:rPr lang="zh-CN" altLang="en-US"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     </a:t>
                      </a:r>
                      <a:r>
                        <a:rPr lang="en-US" altLang="zh-CN"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53</a:t>
                      </a:r>
                      <a:r>
                        <a:rPr lang="zh-CN" altLang="en-US"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人）</a:t>
                      </a:r>
                    </a:p>
                  </a:txBody>
                  <a:tcPr marL="7620" marR="7620" marT="762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algn="ctr" fontAlgn="ctr"/>
                      <a:r>
                        <a:rPr lang="en-US" altLang="zh-CN"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65</a:t>
                      </a:r>
                      <a:r>
                        <a:rPr lang="zh-CN" altLang="en-US"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人</a:t>
                      </a:r>
                      <a:br>
                        <a:rPr lang="zh-CN" altLang="en-US"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br>
                      <a:r>
                        <a:rPr lang="zh-CN" altLang="en-US"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（実人数</a:t>
                      </a:r>
                      <a:br>
                        <a:rPr lang="zh-CN" altLang="en-US"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br>
                      <a:r>
                        <a:rPr lang="zh-CN" altLang="en-US"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     </a:t>
                      </a:r>
                      <a:r>
                        <a:rPr lang="en-US" altLang="zh-CN"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49</a:t>
                      </a:r>
                      <a:r>
                        <a:rPr lang="zh-CN" altLang="en-US"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人）</a:t>
                      </a:r>
                    </a:p>
                  </a:txBody>
                  <a:tcPr marL="7620" marR="7620" marT="7620"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670215018"/>
                  </a:ext>
                </a:extLst>
              </a:tr>
              <a:tr h="707093">
                <a:tc>
                  <a:txBody>
                    <a:bodyPr/>
                    <a:lstStyle/>
                    <a:p>
                      <a:pPr algn="l" fontAlgn="ctr"/>
                      <a:r>
                        <a:rPr lang="zh-TW" altLang="en-US" sz="11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 住居確保給付金</a:t>
                      </a:r>
                      <a:br>
                        <a:rPr lang="zh-TW" altLang="en-US" sz="11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br>
                      <a:r>
                        <a:rPr lang="zh-TW" altLang="en-US" sz="11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 支給対象実人数</a:t>
                      </a:r>
                    </a:p>
                  </a:txBody>
                  <a:tcPr marL="7620" marR="7620" marT="7620"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DDEBF7"/>
                    </a:solidFill>
                  </a:tcPr>
                </a:tc>
                <a:tc>
                  <a:txBody>
                    <a:bodyPr/>
                    <a:lstStyle/>
                    <a:p>
                      <a:pPr algn="ctr" fontAlgn="ctr"/>
                      <a:r>
                        <a:rPr lang="en-US" altLang="ja-JP"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8</a:t>
                      </a:r>
                      <a:r>
                        <a:rPr lang="ja-JP" altLang="en-US"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人</a:t>
                      </a:r>
                    </a:p>
                  </a:txBody>
                  <a:tcPr marL="7620" marR="7620" marT="762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DDEBF7"/>
                    </a:solidFill>
                  </a:tcPr>
                </a:tc>
                <a:tc>
                  <a:txBody>
                    <a:bodyPr/>
                    <a:lstStyle/>
                    <a:p>
                      <a:pPr algn="ctr" fontAlgn="ctr"/>
                      <a:r>
                        <a:rPr lang="en-US" altLang="ja-JP"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4</a:t>
                      </a:r>
                      <a:r>
                        <a:rPr lang="ja-JP" altLang="en-US" sz="12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人</a:t>
                      </a:r>
                    </a:p>
                  </a:txBody>
                  <a:tcPr marL="7620" marR="7620" marT="762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DDEBF7"/>
                    </a:solidFill>
                  </a:tcPr>
                </a:tc>
                <a:tc>
                  <a:txBody>
                    <a:bodyPr/>
                    <a:lstStyle/>
                    <a:p>
                      <a:pPr algn="ctr" fontAlgn="ctr"/>
                      <a:r>
                        <a:rPr lang="ja-JP" altLang="en-US" sz="12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３人</a:t>
                      </a:r>
                    </a:p>
                  </a:txBody>
                  <a:tcPr marL="7620" marR="7620" marT="7620"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3376323010"/>
                  </a:ext>
                </a:extLst>
              </a:tr>
            </a:tbl>
          </a:graphicData>
        </a:graphic>
      </p:graphicFrame>
    </p:spTree>
    <p:extLst>
      <p:ext uri="{BB962C8B-B14F-4D97-AF65-F5344CB8AC3E}">
        <p14:creationId xmlns:p14="http://schemas.microsoft.com/office/powerpoint/2010/main" val="2677207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086600" y="6390279"/>
            <a:ext cx="1981200" cy="365125"/>
          </a:xfrm>
        </p:spPr>
        <p:txBody>
          <a:bodyPr/>
          <a:lstStyle/>
          <a:p>
            <a:fld id="{F2C10E03-493B-4EF5-97BB-FB91A5A8D49C}" type="slidenum">
              <a:rPr lang="ja-JP" altLang="en-US" sz="1600" smtClean="0">
                <a:solidFill>
                  <a:schemeClr val="tx1">
                    <a:lumMod val="50000"/>
                    <a:lumOff val="50000"/>
                  </a:schemeClr>
                </a:solidFill>
                <a:latin typeface="游ゴシック" panose="020B0400000000000000" pitchFamily="50" charset="-128"/>
                <a:ea typeface="游ゴシック" panose="020B0400000000000000" pitchFamily="50" charset="-128"/>
              </a:rPr>
              <a:pPr/>
              <a:t>17</a:t>
            </a:fld>
            <a:endParaRPr lang="ja-JP" altLang="en-US" sz="1600"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grpSp>
        <p:nvGrpSpPr>
          <p:cNvPr id="6" name="Group 4"/>
          <p:cNvGrpSpPr>
            <a:grpSpLocks noChangeAspect="1"/>
          </p:cNvGrpSpPr>
          <p:nvPr/>
        </p:nvGrpSpPr>
        <p:grpSpPr bwMode="auto">
          <a:xfrm>
            <a:off x="265471" y="924271"/>
            <a:ext cx="8723982" cy="5432080"/>
            <a:chOff x="-3051" y="-1533"/>
            <a:chExt cx="11862" cy="7386"/>
          </a:xfrm>
        </p:grpSpPr>
        <p:sp>
          <p:nvSpPr>
            <p:cNvPr id="7" name="AutoShape 3"/>
            <p:cNvSpPr>
              <a:spLocks noChangeAspect="1" noChangeArrowheads="1" noTextEdit="1"/>
            </p:cNvSpPr>
            <p:nvPr/>
          </p:nvSpPr>
          <p:spPr bwMode="auto">
            <a:xfrm>
              <a:off x="-3051" y="-1533"/>
              <a:ext cx="11862" cy="7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1" y="-1533"/>
              <a:ext cx="11868" cy="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42021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2078564" y="442721"/>
            <a:ext cx="5191858" cy="79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3305" tIns="31652" rIns="63305" bIns="31652"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2pPr>
            <a:lvl3pPr algn="ctr" rtl="0" eaLnBrk="0" fontAlgn="base" hangingPunct="0">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3pPr>
            <a:lvl4pPr algn="ctr" rtl="0" eaLnBrk="0" fontAlgn="base" hangingPunct="0">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4pPr>
            <a:lvl5pPr algn="ctr" rtl="0" eaLnBrk="0" fontAlgn="base" hangingPunct="0">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5pPr>
            <a:lvl6pPr marL="457200" algn="ctr" rtl="0" fontAlgn="base">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6pPr>
            <a:lvl7pPr marL="914400" algn="ctr" rtl="0" fontAlgn="base">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7pPr>
            <a:lvl8pPr marL="1371600" algn="ctr" rtl="0" fontAlgn="base">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8pPr>
            <a:lvl9pPr marL="1828800" algn="ctr" rtl="0" fontAlgn="base">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9pP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断らない相談体制</a:t>
            </a:r>
            <a:br>
              <a:rPr kumimoji="1" lang="en-US" altLang="ja-JP" sz="28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br>
            <a:r>
              <a:rPr kumimoji="1" lang="ja-JP" altLang="en-US" sz="28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～相談者はたどり着けない～</a:t>
            </a:r>
          </a:p>
        </p:txBody>
      </p:sp>
      <p:grpSp>
        <p:nvGrpSpPr>
          <p:cNvPr id="3" name="Group 3"/>
          <p:cNvGrpSpPr>
            <a:grpSpLocks/>
          </p:cNvGrpSpPr>
          <p:nvPr/>
        </p:nvGrpSpPr>
        <p:grpSpPr bwMode="auto">
          <a:xfrm>
            <a:off x="6551606" y="3123161"/>
            <a:ext cx="2327189" cy="873007"/>
            <a:chOff x="204" y="2432"/>
            <a:chExt cx="1847" cy="656"/>
          </a:xfrm>
        </p:grpSpPr>
        <p:sp>
          <p:nvSpPr>
            <p:cNvPr id="4" name="角丸四角形 17"/>
            <p:cNvSpPr/>
            <p:nvPr/>
          </p:nvSpPr>
          <p:spPr>
            <a:xfrm>
              <a:off x="204" y="2725"/>
              <a:ext cx="1847" cy="363"/>
            </a:xfrm>
            <a:prstGeom prst="roundRect">
              <a:avLst/>
            </a:prstGeom>
            <a:solidFill>
              <a:srgbClr val="BBE0E3"/>
            </a:solidFill>
            <a:ln w="12700" cap="flat" cmpd="sng" algn="ctr">
              <a:solidFill>
                <a:srgbClr val="BBE0E3">
                  <a:shade val="50000"/>
                </a:srgbClr>
              </a:solidFill>
              <a:prstDash val="solid"/>
              <a:miter lim="800000"/>
            </a:ln>
            <a:effectLst/>
          </p:spPr>
          <p:txBody>
            <a:bodyPr anchor="ct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8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障がい者福祉</a:t>
              </a:r>
            </a:p>
          </p:txBody>
        </p:sp>
        <p:sp>
          <p:nvSpPr>
            <p:cNvPr id="5" name="角丸四角形 4"/>
            <p:cNvSpPr/>
            <p:nvPr/>
          </p:nvSpPr>
          <p:spPr>
            <a:xfrm>
              <a:off x="204" y="2432"/>
              <a:ext cx="1847" cy="317"/>
            </a:xfrm>
            <a:prstGeom prst="roundRect">
              <a:avLst/>
            </a:prstGeom>
            <a:solidFill>
              <a:srgbClr val="92D050"/>
            </a:solidFill>
            <a:ln w="12700" cap="flat" cmpd="sng" algn="ctr">
              <a:solidFill>
                <a:srgbClr val="FFFFFF">
                  <a:shade val="50000"/>
                </a:srgbClr>
              </a:solidFill>
              <a:prstDash val="solid"/>
              <a:miter lim="800000"/>
            </a:ln>
            <a:effectLst/>
          </p:spPr>
          <p:txBody>
            <a:bodyPr anchor="ct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800" b="0" i="0" u="none" strike="noStrike" kern="0" cap="none" spc="0" normalizeH="0" baseline="0" noProof="0" dirty="0" err="1">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障がい</a:t>
              </a:r>
              <a:r>
                <a:rPr kumimoji="0" lang="ja-JP" altLang="en-US" sz="1800" b="0" i="0" u="none" strike="noStrike" kern="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福祉課</a:t>
              </a:r>
            </a:p>
          </p:txBody>
        </p:sp>
      </p:grpSp>
      <p:grpSp>
        <p:nvGrpSpPr>
          <p:cNvPr id="6" name="Group 6"/>
          <p:cNvGrpSpPr>
            <a:grpSpLocks/>
          </p:cNvGrpSpPr>
          <p:nvPr/>
        </p:nvGrpSpPr>
        <p:grpSpPr bwMode="auto">
          <a:xfrm>
            <a:off x="4139920" y="1820545"/>
            <a:ext cx="1491822" cy="845059"/>
            <a:chOff x="2987" y="890"/>
            <a:chExt cx="1184" cy="635"/>
          </a:xfrm>
        </p:grpSpPr>
        <p:sp>
          <p:nvSpPr>
            <p:cNvPr id="7" name="角丸四角形 17"/>
            <p:cNvSpPr/>
            <p:nvPr/>
          </p:nvSpPr>
          <p:spPr>
            <a:xfrm>
              <a:off x="2987" y="1162"/>
              <a:ext cx="1184" cy="363"/>
            </a:xfrm>
            <a:prstGeom prst="roundRect">
              <a:avLst/>
            </a:prstGeom>
            <a:solidFill>
              <a:srgbClr val="BBE0E3"/>
            </a:solidFill>
            <a:ln w="12700" cap="flat" cmpd="sng" algn="ctr">
              <a:solidFill>
                <a:srgbClr val="BBE0E3">
                  <a:shade val="50000"/>
                </a:srgbClr>
              </a:solidFill>
              <a:prstDash val="solid"/>
              <a:miter lim="800000"/>
            </a:ln>
            <a:effectLst/>
          </p:spPr>
          <p:txBody>
            <a:bodyPr anchor="ct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6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メンタルヘルス</a:t>
              </a:r>
            </a:p>
          </p:txBody>
        </p:sp>
        <p:sp>
          <p:nvSpPr>
            <p:cNvPr id="8" name="角丸四角形 7"/>
            <p:cNvSpPr/>
            <p:nvPr/>
          </p:nvSpPr>
          <p:spPr>
            <a:xfrm>
              <a:off x="2987" y="890"/>
              <a:ext cx="1184" cy="317"/>
            </a:xfrm>
            <a:prstGeom prst="roundRect">
              <a:avLst/>
            </a:prstGeom>
            <a:solidFill>
              <a:srgbClr val="92D050"/>
            </a:solidFill>
            <a:ln w="12700" cap="flat" cmpd="sng" algn="ctr">
              <a:solidFill>
                <a:srgbClr val="FFFFFF">
                  <a:shade val="50000"/>
                </a:srgbClr>
              </a:solidFill>
              <a:prstDash val="solid"/>
              <a:miter lim="800000"/>
            </a:ln>
            <a:effectLst/>
          </p:spPr>
          <p:txBody>
            <a:bodyPr anchor="ct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健康推進課</a:t>
              </a:r>
            </a:p>
          </p:txBody>
        </p:sp>
      </p:grpSp>
      <p:grpSp>
        <p:nvGrpSpPr>
          <p:cNvPr id="9" name="Group 9"/>
          <p:cNvGrpSpPr>
            <a:grpSpLocks/>
          </p:cNvGrpSpPr>
          <p:nvPr/>
        </p:nvGrpSpPr>
        <p:grpSpPr bwMode="auto">
          <a:xfrm>
            <a:off x="2825014" y="4790884"/>
            <a:ext cx="1942896" cy="1032701"/>
            <a:chOff x="4444" y="3177"/>
            <a:chExt cx="1542" cy="776"/>
          </a:xfrm>
        </p:grpSpPr>
        <p:sp>
          <p:nvSpPr>
            <p:cNvPr id="10" name="角丸四角形 17"/>
            <p:cNvSpPr/>
            <p:nvPr/>
          </p:nvSpPr>
          <p:spPr>
            <a:xfrm>
              <a:off x="4447" y="3590"/>
              <a:ext cx="1539" cy="363"/>
            </a:xfrm>
            <a:prstGeom prst="roundRect">
              <a:avLst/>
            </a:prstGeom>
            <a:solidFill>
              <a:srgbClr val="BBE0E3"/>
            </a:solidFill>
            <a:ln w="12700" cap="flat" cmpd="sng" algn="ctr">
              <a:solidFill>
                <a:srgbClr val="BBE0E3">
                  <a:shade val="50000"/>
                </a:srgbClr>
              </a:solidFill>
              <a:prstDash val="solid"/>
              <a:miter lim="800000"/>
            </a:ln>
            <a:effectLst/>
          </p:spPr>
          <p:txBody>
            <a:bodyPr anchor="ct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8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ひとり親支援</a:t>
              </a:r>
            </a:p>
          </p:txBody>
        </p:sp>
        <p:sp>
          <p:nvSpPr>
            <p:cNvPr id="11" name="角丸四角形 10"/>
            <p:cNvSpPr/>
            <p:nvPr/>
          </p:nvSpPr>
          <p:spPr>
            <a:xfrm>
              <a:off x="4444" y="3177"/>
              <a:ext cx="1542" cy="434"/>
            </a:xfrm>
            <a:prstGeom prst="roundRect">
              <a:avLst/>
            </a:prstGeom>
            <a:solidFill>
              <a:srgbClr val="92D050"/>
            </a:solidFill>
            <a:ln w="12700" cap="flat" cmpd="sng" algn="ctr">
              <a:solidFill>
                <a:srgbClr val="FFFFFF">
                  <a:shade val="50000"/>
                </a:srgbClr>
              </a:solidFill>
              <a:prstDash val="solid"/>
              <a:miter lim="800000"/>
            </a:ln>
            <a:effectLst/>
          </p:spPr>
          <p:txBody>
            <a:bodyPr anchor="ct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子育て家庭支援課</a:t>
              </a:r>
            </a:p>
          </p:txBody>
        </p:sp>
      </p:grpSp>
      <p:grpSp>
        <p:nvGrpSpPr>
          <p:cNvPr id="12" name="Group 12"/>
          <p:cNvGrpSpPr>
            <a:grpSpLocks/>
          </p:cNvGrpSpPr>
          <p:nvPr/>
        </p:nvGrpSpPr>
        <p:grpSpPr bwMode="auto">
          <a:xfrm>
            <a:off x="7018616" y="4382184"/>
            <a:ext cx="1942894" cy="846391"/>
            <a:chOff x="1020" y="3475"/>
            <a:chExt cx="1542" cy="636"/>
          </a:xfrm>
        </p:grpSpPr>
        <p:sp>
          <p:nvSpPr>
            <p:cNvPr id="13" name="角丸四角形 17"/>
            <p:cNvSpPr/>
            <p:nvPr/>
          </p:nvSpPr>
          <p:spPr>
            <a:xfrm>
              <a:off x="1020" y="3748"/>
              <a:ext cx="1542" cy="363"/>
            </a:xfrm>
            <a:prstGeom prst="roundRect">
              <a:avLst/>
            </a:prstGeom>
            <a:solidFill>
              <a:srgbClr val="BBE0E3"/>
            </a:solidFill>
            <a:ln w="12700" cap="flat" cmpd="sng" algn="ctr">
              <a:solidFill>
                <a:srgbClr val="BBE0E3">
                  <a:shade val="50000"/>
                </a:srgbClr>
              </a:solidFill>
              <a:prstDash val="solid"/>
              <a:miter lim="800000"/>
            </a:ln>
            <a:effectLst/>
          </p:spPr>
          <p:txBody>
            <a:bodyPr anchor="ct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8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消費者トラブル</a:t>
              </a:r>
            </a:p>
          </p:txBody>
        </p:sp>
        <p:sp>
          <p:nvSpPr>
            <p:cNvPr id="14" name="角丸四角形 13"/>
            <p:cNvSpPr/>
            <p:nvPr/>
          </p:nvSpPr>
          <p:spPr>
            <a:xfrm>
              <a:off x="1020" y="3475"/>
              <a:ext cx="1542" cy="318"/>
            </a:xfrm>
            <a:prstGeom prst="roundRect">
              <a:avLst/>
            </a:prstGeom>
            <a:solidFill>
              <a:srgbClr val="92D050"/>
            </a:solidFill>
            <a:ln w="12700" cap="flat" cmpd="sng" algn="ctr">
              <a:solidFill>
                <a:srgbClr val="FFFFFF">
                  <a:shade val="50000"/>
                </a:srgbClr>
              </a:solidFill>
              <a:prstDash val="solid"/>
              <a:miter lim="800000"/>
            </a:ln>
            <a:effectLst/>
          </p:spPr>
          <p:txBody>
            <a:bodyPr anchor="ct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消費生活センター</a:t>
              </a:r>
            </a:p>
          </p:txBody>
        </p:sp>
      </p:grpSp>
      <p:grpSp>
        <p:nvGrpSpPr>
          <p:cNvPr id="15" name="Group 15"/>
          <p:cNvGrpSpPr>
            <a:grpSpLocks/>
          </p:cNvGrpSpPr>
          <p:nvPr/>
        </p:nvGrpSpPr>
        <p:grpSpPr bwMode="auto">
          <a:xfrm>
            <a:off x="6069275" y="1866979"/>
            <a:ext cx="1428822" cy="886315"/>
            <a:chOff x="4649" y="904"/>
            <a:chExt cx="1134" cy="666"/>
          </a:xfrm>
        </p:grpSpPr>
        <p:sp>
          <p:nvSpPr>
            <p:cNvPr id="16" name="角丸四角形 17"/>
            <p:cNvSpPr/>
            <p:nvPr/>
          </p:nvSpPr>
          <p:spPr>
            <a:xfrm>
              <a:off x="4649" y="1207"/>
              <a:ext cx="1134" cy="363"/>
            </a:xfrm>
            <a:prstGeom prst="roundRect">
              <a:avLst/>
            </a:prstGeom>
            <a:solidFill>
              <a:srgbClr val="BBE0E3"/>
            </a:solidFill>
            <a:ln w="12700" cap="flat" cmpd="sng" algn="ctr">
              <a:solidFill>
                <a:srgbClr val="BBE0E3">
                  <a:shade val="50000"/>
                </a:srgbClr>
              </a:solidFill>
              <a:prstDash val="solid"/>
              <a:miter lim="800000"/>
            </a:ln>
            <a:effectLst/>
          </p:spPr>
          <p:txBody>
            <a:bodyPr anchor="ct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不登校・教育に</a:t>
              </a:r>
            </a:p>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関すること</a:t>
              </a:r>
            </a:p>
          </p:txBody>
        </p:sp>
        <p:sp>
          <p:nvSpPr>
            <p:cNvPr id="17" name="角丸四角形 16"/>
            <p:cNvSpPr/>
            <p:nvPr/>
          </p:nvSpPr>
          <p:spPr>
            <a:xfrm>
              <a:off x="4649" y="904"/>
              <a:ext cx="1110" cy="317"/>
            </a:xfrm>
            <a:prstGeom prst="roundRect">
              <a:avLst/>
            </a:prstGeom>
            <a:solidFill>
              <a:srgbClr val="92D050"/>
            </a:solidFill>
            <a:ln w="12700" cap="flat" cmpd="sng" algn="ctr">
              <a:solidFill>
                <a:srgbClr val="FFFFFF">
                  <a:shade val="50000"/>
                </a:srgbClr>
              </a:solidFill>
              <a:prstDash val="solid"/>
              <a:miter lim="800000"/>
            </a:ln>
            <a:effectLst/>
          </p:spPr>
          <p:txBody>
            <a:bodyPr anchor="ct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学務課</a:t>
              </a:r>
            </a:p>
          </p:txBody>
        </p:sp>
      </p:grpSp>
      <p:grpSp>
        <p:nvGrpSpPr>
          <p:cNvPr id="18" name="Group 18"/>
          <p:cNvGrpSpPr>
            <a:grpSpLocks/>
          </p:cNvGrpSpPr>
          <p:nvPr/>
        </p:nvGrpSpPr>
        <p:grpSpPr bwMode="auto">
          <a:xfrm>
            <a:off x="1263705" y="3662082"/>
            <a:ext cx="1702239" cy="988785"/>
            <a:chOff x="249" y="1054"/>
            <a:chExt cx="1351" cy="743"/>
          </a:xfrm>
        </p:grpSpPr>
        <p:sp>
          <p:nvSpPr>
            <p:cNvPr id="19" name="角丸四角形 18"/>
            <p:cNvSpPr/>
            <p:nvPr/>
          </p:nvSpPr>
          <p:spPr>
            <a:xfrm>
              <a:off x="249" y="1434"/>
              <a:ext cx="1351" cy="363"/>
            </a:xfrm>
            <a:prstGeom prst="roundRect">
              <a:avLst/>
            </a:prstGeom>
            <a:solidFill>
              <a:srgbClr val="BBE0E3"/>
            </a:solidFill>
            <a:ln w="12700" cap="flat" cmpd="sng" algn="ctr">
              <a:solidFill>
                <a:srgbClr val="BBE0E3">
                  <a:shade val="50000"/>
                </a:srgbClr>
              </a:solidFill>
              <a:prstDash val="solid"/>
              <a:miter lim="800000"/>
            </a:ln>
            <a:effectLst/>
          </p:spPr>
          <p:txBody>
            <a:bodyPr anchor="ct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8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高齢者福祉</a:t>
              </a:r>
            </a:p>
          </p:txBody>
        </p:sp>
        <p:sp>
          <p:nvSpPr>
            <p:cNvPr id="20" name="角丸四角形 19"/>
            <p:cNvSpPr/>
            <p:nvPr/>
          </p:nvSpPr>
          <p:spPr>
            <a:xfrm>
              <a:off x="249" y="1054"/>
              <a:ext cx="1351" cy="426"/>
            </a:xfrm>
            <a:prstGeom prst="roundRect">
              <a:avLst/>
            </a:prstGeom>
            <a:solidFill>
              <a:srgbClr val="92D050"/>
            </a:solidFill>
            <a:ln w="12700" cap="flat" cmpd="sng" algn="ctr">
              <a:solidFill>
                <a:srgbClr val="FFFFFF">
                  <a:shade val="50000"/>
                </a:srgbClr>
              </a:solidFill>
              <a:prstDash val="solid"/>
              <a:miter lim="800000"/>
            </a:ln>
            <a:effectLst/>
          </p:spPr>
          <p:txBody>
            <a:bodyPr anchor="ct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地域包括</a:t>
              </a:r>
            </a:p>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支援センター</a:t>
              </a:r>
            </a:p>
          </p:txBody>
        </p:sp>
      </p:grpSp>
      <p:sp>
        <p:nvSpPr>
          <p:cNvPr id="22" name="AutoShape 22"/>
          <p:cNvSpPr>
            <a:spLocks noChangeArrowheads="1"/>
          </p:cNvSpPr>
          <p:nvPr/>
        </p:nvSpPr>
        <p:spPr bwMode="auto">
          <a:xfrm>
            <a:off x="4804821" y="3065390"/>
            <a:ext cx="996827" cy="662872"/>
          </a:xfrm>
          <a:prstGeom prst="wedgeRoundRectCallout">
            <a:avLst>
              <a:gd name="adj1" fmla="val -50773"/>
              <a:gd name="adj2" fmla="val 72060"/>
              <a:gd name="adj3" fmla="val 16667"/>
            </a:avLst>
          </a:prstGeom>
          <a:solidFill>
            <a:srgbClr val="FFFFFF"/>
          </a:solidFill>
          <a:ln w="9525">
            <a:solidFill>
              <a:srgbClr val="000000"/>
            </a:solidFill>
            <a:miter lim="800000"/>
            <a:headEnd/>
            <a:tailEnd/>
          </a:ln>
        </p:spPr>
        <p:txBody>
          <a:bodyP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247"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どうしたらいいの？</a:t>
            </a:r>
          </a:p>
        </p:txBody>
      </p:sp>
      <p:sp>
        <p:nvSpPr>
          <p:cNvPr id="23" name="AutoShape 23"/>
          <p:cNvSpPr>
            <a:spLocks noChangeArrowheads="1"/>
          </p:cNvSpPr>
          <p:nvPr/>
        </p:nvSpPr>
        <p:spPr bwMode="auto">
          <a:xfrm>
            <a:off x="7715200" y="2349513"/>
            <a:ext cx="1246310" cy="448408"/>
          </a:xfrm>
          <a:prstGeom prst="wedgeRoundRectCallout">
            <a:avLst>
              <a:gd name="adj1" fmla="val -38594"/>
              <a:gd name="adj2" fmla="val 124465"/>
              <a:gd name="adj3" fmla="val 16667"/>
            </a:avLst>
          </a:prstGeom>
          <a:solidFill>
            <a:srgbClr val="FFFF99"/>
          </a:solidFill>
          <a:ln w="9525">
            <a:solidFill>
              <a:srgbClr val="000000"/>
            </a:solidFill>
            <a:miter lim="800000"/>
            <a:headEnd/>
            <a:tailEnd/>
          </a:ln>
        </p:spPr>
        <p:txBody>
          <a:bodyP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247"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ここは障がい</a:t>
            </a:r>
          </a:p>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247"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だけです。</a:t>
            </a:r>
          </a:p>
        </p:txBody>
      </p:sp>
      <p:grpSp>
        <p:nvGrpSpPr>
          <p:cNvPr id="24" name="Group 24"/>
          <p:cNvGrpSpPr>
            <a:grpSpLocks/>
          </p:cNvGrpSpPr>
          <p:nvPr/>
        </p:nvGrpSpPr>
        <p:grpSpPr bwMode="auto">
          <a:xfrm>
            <a:off x="4017178" y="3129413"/>
            <a:ext cx="768228" cy="1008335"/>
            <a:chOff x="2664" y="1928"/>
            <a:chExt cx="483" cy="822"/>
          </a:xfrm>
        </p:grpSpPr>
        <p:grpSp>
          <p:nvGrpSpPr>
            <p:cNvPr id="25" name="グループ化 5"/>
            <p:cNvGrpSpPr>
              <a:grpSpLocks/>
            </p:cNvGrpSpPr>
            <p:nvPr/>
          </p:nvGrpSpPr>
          <p:grpSpPr bwMode="auto">
            <a:xfrm>
              <a:off x="2738" y="2210"/>
              <a:ext cx="313" cy="540"/>
              <a:chOff x="2699792" y="2276872"/>
              <a:chExt cx="792088" cy="1368152"/>
            </a:xfrm>
          </p:grpSpPr>
          <p:sp>
            <p:nvSpPr>
              <p:cNvPr id="27" name="二等辺三角形 26"/>
              <p:cNvSpPr>
                <a:spLocks noChangeArrowheads="1"/>
              </p:cNvSpPr>
              <p:nvPr/>
            </p:nvSpPr>
            <p:spPr bwMode="auto">
              <a:xfrm>
                <a:off x="2699792" y="2565704"/>
                <a:ext cx="792090" cy="1079320"/>
              </a:xfrm>
              <a:prstGeom prst="triangle">
                <a:avLst>
                  <a:gd name="adj" fmla="val 50000"/>
                </a:avLst>
              </a:prstGeom>
              <a:solidFill>
                <a:srgbClr val="FF99CC"/>
              </a:solidFill>
              <a:ln w="25400" algn="ctr">
                <a:solidFill>
                  <a:srgbClr val="385D8A"/>
                </a:solidFill>
                <a:miter lim="800000"/>
                <a:headEnd/>
                <a:tailEnd/>
              </a:ln>
            </p:spPr>
            <p:txBody>
              <a:bodyPr anchor="ctr"/>
              <a:lstStyle/>
              <a:p>
                <a:pPr marL="0" marR="0" lvl="0" indent="0" algn="ctr" defTabSz="913545" rtl="0" eaLnBrk="1" fontAlgn="auto" latinLnBrk="0" hangingPunct="1">
                  <a:lnSpc>
                    <a:spcPct val="100000"/>
                  </a:lnSpc>
                  <a:spcBef>
                    <a:spcPts val="0"/>
                  </a:spcBef>
                  <a:spcAft>
                    <a:spcPts val="0"/>
                  </a:spcAft>
                  <a:buClrTx/>
                  <a:buSzTx/>
                  <a:buFontTx/>
                  <a:buNone/>
                  <a:tabLst/>
                  <a:defRPr/>
                </a:pPr>
                <a:endParaRPr kumimoji="1" lang="ja-JP" altLang="en-US" sz="1247" b="0" i="0" u="none" strike="noStrike" kern="1200" cap="none" spc="0" normalizeH="0" baseline="0" noProof="0">
                  <a:ln>
                    <a:noFill/>
                  </a:ln>
                  <a:solidFill>
                    <a:srgbClr val="FFFFFF"/>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28" name="円/楕円 27"/>
              <p:cNvSpPr>
                <a:spLocks noChangeArrowheads="1"/>
              </p:cNvSpPr>
              <p:nvPr/>
            </p:nvSpPr>
            <p:spPr bwMode="auto">
              <a:xfrm>
                <a:off x="2699792" y="2276872"/>
                <a:ext cx="792090" cy="793022"/>
              </a:xfrm>
              <a:prstGeom prst="ellipse">
                <a:avLst/>
              </a:prstGeom>
              <a:solidFill>
                <a:srgbClr val="FF99CC"/>
              </a:solidFill>
              <a:ln w="25400" algn="ctr">
                <a:solidFill>
                  <a:srgbClr val="385D8A"/>
                </a:solidFill>
                <a:round/>
                <a:headEnd/>
                <a:tailEnd/>
              </a:ln>
            </p:spPr>
            <p:txBody>
              <a:bodyPr anchor="ctr"/>
              <a:lstStyle/>
              <a:p>
                <a:pPr marL="0" marR="0" lvl="0" indent="0" algn="ctr" defTabSz="913545" rtl="0" eaLnBrk="1" fontAlgn="auto" latinLnBrk="0" hangingPunct="1">
                  <a:lnSpc>
                    <a:spcPct val="100000"/>
                  </a:lnSpc>
                  <a:spcBef>
                    <a:spcPts val="0"/>
                  </a:spcBef>
                  <a:spcAft>
                    <a:spcPts val="0"/>
                  </a:spcAft>
                  <a:buClrTx/>
                  <a:buSzTx/>
                  <a:buFontTx/>
                  <a:buNone/>
                  <a:tabLst/>
                  <a:defRPr/>
                </a:pPr>
                <a:endParaRPr kumimoji="1" lang="ja-JP" altLang="en-US" sz="1247" b="0" i="0" u="none" strike="noStrike" kern="1200" cap="none" spc="0" normalizeH="0" baseline="0" noProof="0">
                  <a:ln>
                    <a:noFill/>
                  </a:ln>
                  <a:solidFill>
                    <a:srgbClr val="FFFFFF"/>
                  </a:solidFill>
                  <a:effectLst/>
                  <a:uLnTx/>
                  <a:uFillTx/>
                  <a:latin typeface="UD デジタル 教科書体 NK-R" panose="02020400000000000000" pitchFamily="18" charset="-128"/>
                  <a:ea typeface="UD デジタル 教科書体 NK-R" panose="02020400000000000000" pitchFamily="18" charset="-128"/>
                </a:endParaRPr>
              </a:p>
            </p:txBody>
          </p:sp>
        </p:grpSp>
        <p:sp>
          <p:nvSpPr>
            <p:cNvPr id="26" name="テキスト ボックス 6"/>
            <p:cNvSpPr txBox="1">
              <a:spLocks noChangeArrowheads="1"/>
            </p:cNvSpPr>
            <p:nvPr/>
          </p:nvSpPr>
          <p:spPr bwMode="auto">
            <a:xfrm>
              <a:off x="2664" y="1928"/>
              <a:ext cx="483" cy="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marL="0" marR="0" lvl="0" indent="0" algn="ctr" defTabSz="913545" rtl="0" eaLnBrk="1" fontAlgn="base" latinLnBrk="0" hangingPunct="1">
                <a:lnSpc>
                  <a:spcPct val="100000"/>
                </a:lnSpc>
                <a:spcBef>
                  <a:spcPct val="0"/>
                </a:spcBef>
                <a:spcAft>
                  <a:spcPct val="0"/>
                </a:spcAft>
                <a:buClrTx/>
                <a:buSzTx/>
                <a:buFontTx/>
                <a:buNone/>
                <a:tabLst/>
                <a:defRPr/>
              </a:pPr>
              <a:r>
                <a:rPr kumimoji="1" lang="ja-JP" altLang="en-US" sz="1247"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ひとり親</a:t>
              </a:r>
            </a:p>
          </p:txBody>
        </p:sp>
      </p:grpSp>
      <p:sp>
        <p:nvSpPr>
          <p:cNvPr id="29" name="AutoShape 29"/>
          <p:cNvSpPr>
            <a:spLocks noChangeArrowheads="1"/>
          </p:cNvSpPr>
          <p:nvPr/>
        </p:nvSpPr>
        <p:spPr bwMode="auto">
          <a:xfrm>
            <a:off x="698929" y="4893414"/>
            <a:ext cx="1546348" cy="448408"/>
          </a:xfrm>
          <a:prstGeom prst="wedgeRoundRectCallout">
            <a:avLst>
              <a:gd name="adj1" fmla="val -913"/>
              <a:gd name="adj2" fmla="val -128756"/>
              <a:gd name="adj3" fmla="val 16667"/>
            </a:avLst>
          </a:prstGeom>
          <a:solidFill>
            <a:srgbClr val="FFFF99"/>
          </a:solidFill>
          <a:ln w="9525">
            <a:solidFill>
              <a:srgbClr val="000000"/>
            </a:solidFill>
            <a:miter lim="800000"/>
            <a:headEnd/>
            <a:tailEnd/>
          </a:ln>
        </p:spPr>
        <p:txBody>
          <a:bodyP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247"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ここは高齢者の</a:t>
            </a:r>
          </a:p>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247"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ことだけです。</a:t>
            </a:r>
          </a:p>
        </p:txBody>
      </p:sp>
      <p:sp>
        <p:nvSpPr>
          <p:cNvPr id="30" name="Freeform 31"/>
          <p:cNvSpPr>
            <a:spLocks/>
          </p:cNvSpPr>
          <p:nvPr/>
        </p:nvSpPr>
        <p:spPr bwMode="auto">
          <a:xfrm>
            <a:off x="3653438" y="3295894"/>
            <a:ext cx="517603" cy="409182"/>
          </a:xfrm>
          <a:custGeom>
            <a:avLst/>
            <a:gdLst>
              <a:gd name="T0" fmla="*/ 2147483646 w 304"/>
              <a:gd name="T1" fmla="*/ 2147483646 h 259"/>
              <a:gd name="T2" fmla="*/ 2147483646 w 304"/>
              <a:gd name="T3" fmla="*/ 2147483646 h 259"/>
              <a:gd name="T4" fmla="*/ 2147483646 w 304"/>
              <a:gd name="T5" fmla="*/ 2147483646 h 259"/>
              <a:gd name="T6" fmla="*/ 2147483646 w 304"/>
              <a:gd name="T7" fmla="*/ 2147483646 h 259"/>
              <a:gd name="T8" fmla="*/ 2147483646 w 304"/>
              <a:gd name="T9" fmla="*/ 2147483646 h 259"/>
              <a:gd name="T10" fmla="*/ 2147483646 w 304"/>
              <a:gd name="T11" fmla="*/ 2147483646 h 259"/>
              <a:gd name="T12" fmla="*/ 2147483646 w 304"/>
              <a:gd name="T13" fmla="*/ 2147483646 h 259"/>
              <a:gd name="T14" fmla="*/ 2147483646 w 304"/>
              <a:gd name="T15" fmla="*/ 2147483646 h 259"/>
              <a:gd name="T16" fmla="*/ 2147483646 w 304"/>
              <a:gd name="T17" fmla="*/ 2147483646 h 259"/>
              <a:gd name="T18" fmla="*/ 2147483646 w 304"/>
              <a:gd name="T19" fmla="*/ 2147483646 h 259"/>
              <a:gd name="T20" fmla="*/ 2147483646 w 304"/>
              <a:gd name="T21" fmla="*/ 2147483646 h 259"/>
              <a:gd name="T22" fmla="*/ 2147483646 w 304"/>
              <a:gd name="T23" fmla="*/ 2147483646 h 259"/>
              <a:gd name="T24" fmla="*/ 2147483646 w 304"/>
              <a:gd name="T25" fmla="*/ 2147483646 h 259"/>
              <a:gd name="T26" fmla="*/ 2147483646 w 304"/>
              <a:gd name="T27" fmla="*/ 2147483646 h 259"/>
              <a:gd name="T28" fmla="*/ 2147483646 w 304"/>
              <a:gd name="T29" fmla="*/ 0 h 259"/>
              <a:gd name="T30" fmla="*/ 2147483646 w 304"/>
              <a:gd name="T31" fmla="*/ 2147483646 h 259"/>
              <a:gd name="T32" fmla="*/ 2147483646 w 304"/>
              <a:gd name="T33" fmla="*/ 2147483646 h 259"/>
              <a:gd name="T34" fmla="*/ 2147483646 w 304"/>
              <a:gd name="T35" fmla="*/ 2147483646 h 259"/>
              <a:gd name="T36" fmla="*/ 2147483646 w 304"/>
              <a:gd name="T37" fmla="*/ 2147483646 h 259"/>
              <a:gd name="T38" fmla="*/ 2147483646 w 304"/>
              <a:gd name="T39" fmla="*/ 2147483646 h 259"/>
              <a:gd name="T40" fmla="*/ 2147483646 w 304"/>
              <a:gd name="T41" fmla="*/ 2147483646 h 259"/>
              <a:gd name="T42" fmla="*/ 2147483646 w 304"/>
              <a:gd name="T43" fmla="*/ 2147483646 h 259"/>
              <a:gd name="T44" fmla="*/ 2147483646 w 304"/>
              <a:gd name="T45" fmla="*/ 2147483646 h 259"/>
              <a:gd name="T46" fmla="*/ 2147483646 w 304"/>
              <a:gd name="T47" fmla="*/ 2147483646 h 259"/>
              <a:gd name="T48" fmla="*/ 2147483646 w 304"/>
              <a:gd name="T49" fmla="*/ 2147483646 h 259"/>
              <a:gd name="T50" fmla="*/ 2147483646 w 304"/>
              <a:gd name="T51" fmla="*/ 2147483646 h 259"/>
              <a:gd name="T52" fmla="*/ 2147483646 w 304"/>
              <a:gd name="T53" fmla="*/ 2147483646 h 259"/>
              <a:gd name="T54" fmla="*/ 2147483646 w 304"/>
              <a:gd name="T55" fmla="*/ 2147483646 h 259"/>
              <a:gd name="T56" fmla="*/ 2147483646 w 304"/>
              <a:gd name="T57" fmla="*/ 2147483646 h 2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4"/>
              <a:gd name="T88" fmla="*/ 0 h 259"/>
              <a:gd name="T89" fmla="*/ 304 w 304"/>
              <a:gd name="T90" fmla="*/ 259 h 2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4" h="259">
                <a:moveTo>
                  <a:pt x="249" y="222"/>
                </a:moveTo>
                <a:cubicBezTo>
                  <a:pt x="212" y="259"/>
                  <a:pt x="199" y="236"/>
                  <a:pt x="158" y="215"/>
                </a:cubicBezTo>
                <a:cubicBezTo>
                  <a:pt x="133" y="174"/>
                  <a:pt x="150" y="139"/>
                  <a:pt x="193" y="125"/>
                </a:cubicBezTo>
                <a:cubicBezTo>
                  <a:pt x="202" y="160"/>
                  <a:pt x="215" y="187"/>
                  <a:pt x="172" y="201"/>
                </a:cubicBezTo>
                <a:cubicBezTo>
                  <a:pt x="126" y="185"/>
                  <a:pt x="153" y="153"/>
                  <a:pt x="172" y="125"/>
                </a:cubicBezTo>
                <a:cubicBezTo>
                  <a:pt x="209" y="149"/>
                  <a:pt x="218" y="147"/>
                  <a:pt x="186" y="222"/>
                </a:cubicBezTo>
                <a:cubicBezTo>
                  <a:pt x="179" y="237"/>
                  <a:pt x="145" y="250"/>
                  <a:pt x="145" y="250"/>
                </a:cubicBezTo>
                <a:cubicBezTo>
                  <a:pt x="109" y="238"/>
                  <a:pt x="110" y="208"/>
                  <a:pt x="103" y="174"/>
                </a:cubicBezTo>
                <a:cubicBezTo>
                  <a:pt x="109" y="132"/>
                  <a:pt x="104" y="111"/>
                  <a:pt x="145" y="97"/>
                </a:cubicBezTo>
                <a:cubicBezTo>
                  <a:pt x="147" y="97"/>
                  <a:pt x="235" y="94"/>
                  <a:pt x="242" y="125"/>
                </a:cubicBezTo>
                <a:cubicBezTo>
                  <a:pt x="254" y="182"/>
                  <a:pt x="240" y="213"/>
                  <a:pt x="193" y="229"/>
                </a:cubicBezTo>
                <a:cubicBezTo>
                  <a:pt x="142" y="227"/>
                  <a:pt x="89" y="236"/>
                  <a:pt x="40" y="222"/>
                </a:cubicBezTo>
                <a:cubicBezTo>
                  <a:pt x="26" y="218"/>
                  <a:pt x="30" y="194"/>
                  <a:pt x="27" y="180"/>
                </a:cubicBezTo>
                <a:cubicBezTo>
                  <a:pt x="0" y="70"/>
                  <a:pt x="24" y="144"/>
                  <a:pt x="6" y="90"/>
                </a:cubicBezTo>
                <a:cubicBezTo>
                  <a:pt x="21" y="18"/>
                  <a:pt x="62" y="21"/>
                  <a:pt x="124" y="0"/>
                </a:cubicBezTo>
                <a:cubicBezTo>
                  <a:pt x="140" y="2"/>
                  <a:pt x="156" y="4"/>
                  <a:pt x="172" y="7"/>
                </a:cubicBezTo>
                <a:cubicBezTo>
                  <a:pt x="195" y="11"/>
                  <a:pt x="242" y="21"/>
                  <a:pt x="242" y="21"/>
                </a:cubicBezTo>
                <a:cubicBezTo>
                  <a:pt x="263" y="35"/>
                  <a:pt x="270" y="37"/>
                  <a:pt x="283" y="62"/>
                </a:cubicBezTo>
                <a:cubicBezTo>
                  <a:pt x="290" y="75"/>
                  <a:pt x="292" y="90"/>
                  <a:pt x="297" y="104"/>
                </a:cubicBezTo>
                <a:cubicBezTo>
                  <a:pt x="299" y="111"/>
                  <a:pt x="304" y="125"/>
                  <a:pt x="304" y="125"/>
                </a:cubicBezTo>
                <a:cubicBezTo>
                  <a:pt x="287" y="193"/>
                  <a:pt x="212" y="206"/>
                  <a:pt x="152" y="222"/>
                </a:cubicBezTo>
                <a:cubicBezTo>
                  <a:pt x="94" y="206"/>
                  <a:pt x="66" y="221"/>
                  <a:pt x="61" y="160"/>
                </a:cubicBezTo>
                <a:cubicBezTo>
                  <a:pt x="59" y="139"/>
                  <a:pt x="71" y="80"/>
                  <a:pt x="89" y="62"/>
                </a:cubicBezTo>
                <a:cubicBezTo>
                  <a:pt x="103" y="48"/>
                  <a:pt x="138" y="28"/>
                  <a:pt x="138" y="28"/>
                </a:cubicBezTo>
                <a:cubicBezTo>
                  <a:pt x="191" y="42"/>
                  <a:pt x="213" y="96"/>
                  <a:pt x="242" y="139"/>
                </a:cubicBezTo>
                <a:cubicBezTo>
                  <a:pt x="240" y="151"/>
                  <a:pt x="242" y="164"/>
                  <a:pt x="235" y="174"/>
                </a:cubicBezTo>
                <a:cubicBezTo>
                  <a:pt x="233" y="176"/>
                  <a:pt x="169" y="193"/>
                  <a:pt x="165" y="194"/>
                </a:cubicBezTo>
                <a:cubicBezTo>
                  <a:pt x="101" y="178"/>
                  <a:pt x="128" y="184"/>
                  <a:pt x="82" y="174"/>
                </a:cubicBezTo>
                <a:cubicBezTo>
                  <a:pt x="66" y="150"/>
                  <a:pt x="74" y="159"/>
                  <a:pt x="61" y="146"/>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33062" rtl="0" eaLnBrk="0" fontAlgn="base" latinLnBrk="0" hangingPunct="0">
              <a:lnSpc>
                <a:spcPct val="100000"/>
              </a:lnSpc>
              <a:spcBef>
                <a:spcPct val="0"/>
              </a:spcBef>
              <a:spcAft>
                <a:spcPct val="0"/>
              </a:spcAft>
              <a:buClrTx/>
              <a:buSzTx/>
              <a:buFontTx/>
              <a:buNone/>
              <a:tabLst/>
              <a:defRPr/>
            </a:pPr>
            <a:endParaRPr kumimoji="0" lang="ja-JP" altLang="en-US" sz="1247" b="1" i="0" u="none" strike="noStrike" kern="0" cap="none" spc="0" normalizeH="0" baseline="0" noProof="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endParaRPr>
          </a:p>
        </p:txBody>
      </p:sp>
      <p:grpSp>
        <p:nvGrpSpPr>
          <p:cNvPr id="33" name="Group 12">
            <a:extLst>
              <a:ext uri="{FF2B5EF4-FFF2-40B4-BE49-F238E27FC236}">
                <a16:creationId xmlns:a16="http://schemas.microsoft.com/office/drawing/2014/main" id="{799A05F3-32C5-4814-B719-E20BC0ADB071}"/>
              </a:ext>
            </a:extLst>
          </p:cNvPr>
          <p:cNvGrpSpPr>
            <a:grpSpLocks/>
          </p:cNvGrpSpPr>
          <p:nvPr/>
        </p:nvGrpSpPr>
        <p:grpSpPr bwMode="auto">
          <a:xfrm>
            <a:off x="4965954" y="4974439"/>
            <a:ext cx="1942894" cy="846391"/>
            <a:chOff x="1020" y="3475"/>
            <a:chExt cx="1542" cy="636"/>
          </a:xfrm>
        </p:grpSpPr>
        <p:sp>
          <p:nvSpPr>
            <p:cNvPr id="34" name="角丸四角形 17">
              <a:extLst>
                <a:ext uri="{FF2B5EF4-FFF2-40B4-BE49-F238E27FC236}">
                  <a16:creationId xmlns:a16="http://schemas.microsoft.com/office/drawing/2014/main" id="{6255E4C4-E17A-4E5B-8241-4B46D11DFCF3}"/>
                </a:ext>
              </a:extLst>
            </p:cNvPr>
            <p:cNvSpPr/>
            <p:nvPr/>
          </p:nvSpPr>
          <p:spPr>
            <a:xfrm>
              <a:off x="1020" y="3748"/>
              <a:ext cx="1542" cy="363"/>
            </a:xfrm>
            <a:prstGeom prst="roundRect">
              <a:avLst/>
            </a:prstGeom>
            <a:solidFill>
              <a:srgbClr val="BBE0E3"/>
            </a:solidFill>
            <a:ln w="12700" cap="flat" cmpd="sng" algn="ctr">
              <a:solidFill>
                <a:srgbClr val="BBE0E3">
                  <a:shade val="50000"/>
                </a:srgbClr>
              </a:solidFill>
              <a:prstDash val="solid"/>
              <a:miter lim="800000"/>
            </a:ln>
            <a:effectLst/>
          </p:spPr>
          <p:txBody>
            <a:bodyPr anchor="ct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8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税金等滞納</a:t>
              </a:r>
            </a:p>
          </p:txBody>
        </p:sp>
        <p:sp>
          <p:nvSpPr>
            <p:cNvPr id="35" name="角丸四角形 13">
              <a:extLst>
                <a:ext uri="{FF2B5EF4-FFF2-40B4-BE49-F238E27FC236}">
                  <a16:creationId xmlns:a16="http://schemas.microsoft.com/office/drawing/2014/main" id="{011F13C0-5D7B-45F4-9D0D-AA44F9741030}"/>
                </a:ext>
              </a:extLst>
            </p:cNvPr>
            <p:cNvSpPr/>
            <p:nvPr/>
          </p:nvSpPr>
          <p:spPr>
            <a:xfrm>
              <a:off x="1020" y="3475"/>
              <a:ext cx="1542" cy="318"/>
            </a:xfrm>
            <a:prstGeom prst="roundRect">
              <a:avLst/>
            </a:prstGeom>
            <a:solidFill>
              <a:srgbClr val="92D050"/>
            </a:solidFill>
            <a:ln w="12700" cap="flat" cmpd="sng" algn="ctr">
              <a:solidFill>
                <a:srgbClr val="FFFFFF">
                  <a:shade val="50000"/>
                </a:srgbClr>
              </a:solidFill>
              <a:prstDash val="solid"/>
              <a:miter lim="800000"/>
            </a:ln>
            <a:effectLst/>
          </p:spPr>
          <p:txBody>
            <a:bodyPr anchor="ct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税務納税課</a:t>
              </a:r>
            </a:p>
          </p:txBody>
        </p:sp>
      </p:grpSp>
      <p:sp>
        <p:nvSpPr>
          <p:cNvPr id="36" name="Text Box 22"/>
          <p:cNvSpPr txBox="1">
            <a:spLocks noChangeArrowheads="1"/>
          </p:cNvSpPr>
          <p:nvPr/>
        </p:nvSpPr>
        <p:spPr bwMode="auto">
          <a:xfrm>
            <a:off x="567932" y="1358711"/>
            <a:ext cx="1794731" cy="1815882"/>
          </a:xfrm>
          <a:prstGeom prst="rect">
            <a:avLst/>
          </a:prstGeom>
          <a:solidFill>
            <a:srgbClr val="FFFFFF"/>
          </a:solidFill>
          <a:ln w="9525">
            <a:solidFill>
              <a:srgbClr val="000000"/>
            </a:solidFill>
            <a:miter lim="800000"/>
            <a:headEnd/>
            <a:tailEnd/>
          </a:ln>
        </p:spPr>
        <p:txBody>
          <a:bodyPr>
            <a:spAutoFit/>
          </a:bodyP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marL="0" marR="0" lvl="0" indent="0" algn="l" defTabSz="633062" rtl="0" eaLnBrk="1" fontAlgn="base" latinLnBrk="0" hangingPunct="1">
              <a:lnSpc>
                <a:spcPct val="100000"/>
              </a:lnSpc>
              <a:spcBef>
                <a:spcPct val="50000"/>
              </a:spcBef>
              <a:spcAft>
                <a:spcPct val="0"/>
              </a:spcAft>
              <a:buClrTx/>
              <a:buSzTx/>
              <a:buFontTx/>
              <a:buNone/>
              <a:tabLst/>
              <a:defRPr/>
            </a:pPr>
            <a:r>
              <a:rPr kumimoji="0" lang="ja-JP" altLang="en-US" sz="16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・離婚</a:t>
            </a:r>
            <a:br>
              <a:rPr kumimoji="0" lang="ja-JP" altLang="en-US" sz="16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br>
            <a:r>
              <a:rPr kumimoji="0" lang="ja-JP" altLang="en-US" sz="16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・子どもに</a:t>
            </a:r>
            <a:r>
              <a:rPr kumimoji="0" lang="ja-JP" altLang="en-US" sz="1600" b="0" i="0" u="none" strike="noStrike" kern="0" cap="none" spc="0" normalizeH="0" baseline="0" noProof="0" dirty="0" err="1">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障がい</a:t>
            </a:r>
            <a:br>
              <a:rPr kumimoji="0" lang="en-US" altLang="ja-JP" sz="16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br>
            <a:r>
              <a:rPr kumimoji="0" lang="ja-JP" altLang="en-US" sz="16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・不登校</a:t>
            </a:r>
            <a:br>
              <a:rPr kumimoji="0" lang="ja-JP" altLang="en-US" sz="16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br>
            <a:r>
              <a:rPr kumimoji="0" lang="ja-JP" altLang="en-US" sz="16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・母が認知症</a:t>
            </a:r>
            <a:br>
              <a:rPr kumimoji="0" lang="ja-JP" altLang="en-US" sz="16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br>
            <a:r>
              <a:rPr kumimoji="0" lang="ja-JP" altLang="en-US" sz="16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・自分がうつ病</a:t>
            </a:r>
            <a:br>
              <a:rPr kumimoji="0" lang="ja-JP" altLang="en-US" sz="16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br>
            <a:r>
              <a:rPr kumimoji="0" lang="ja-JP" altLang="en-US" sz="16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・悪質商法／借金</a:t>
            </a:r>
            <a:br>
              <a:rPr kumimoji="0" lang="en-US" altLang="ja-JP" sz="16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br>
            <a:r>
              <a:rPr kumimoji="0" lang="ja-JP" altLang="en-US" sz="16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・税金滞納</a:t>
            </a:r>
          </a:p>
        </p:txBody>
      </p:sp>
      <p:sp>
        <p:nvSpPr>
          <p:cNvPr id="21" name="スライド番号プレースホルダー 20">
            <a:extLst>
              <a:ext uri="{FF2B5EF4-FFF2-40B4-BE49-F238E27FC236}">
                <a16:creationId xmlns:a16="http://schemas.microsoft.com/office/drawing/2014/main" id="{8645BDCC-5B55-4026-85DC-63D992D9D8B2}"/>
              </a:ext>
            </a:extLst>
          </p:cNvPr>
          <p:cNvSpPr>
            <a:spLocks noGrp="1"/>
          </p:cNvSpPr>
          <p:nvPr>
            <p:ph type="sldNum" sz="quarter" idx="12"/>
          </p:nvPr>
        </p:nvSpPr>
        <p:spPr>
          <a:xfrm>
            <a:off x="6991453" y="6389643"/>
            <a:ext cx="2057400" cy="365125"/>
          </a:xfrm>
        </p:spPr>
        <p:txBody>
          <a:bodyPr/>
          <a:lstStyle/>
          <a:p>
            <a:fld id="{98957603-F5F9-4649-ABC6-94AC9F105FB9}" type="slidenum">
              <a:rPr lang="ja-JP" altLang="en-US" sz="1600" smtClean="0">
                <a:solidFill>
                  <a:schemeClr val="tx1">
                    <a:lumMod val="50000"/>
                    <a:lumOff val="50000"/>
                  </a:schemeClr>
                </a:solidFill>
                <a:latin typeface="游ゴシック" panose="020B0400000000000000" pitchFamily="50" charset="-128"/>
                <a:ea typeface="游ゴシック" panose="020B0400000000000000" pitchFamily="50" charset="-128"/>
              </a:rPr>
              <a:pPr/>
              <a:t>18</a:t>
            </a:fld>
            <a:endParaRPr lang="ja-JP" altLang="en-US" sz="1600"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1327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11111E-6 3.33333E-6 L 0.28333 -0.00416 " pathEditMode="relative" rAng="0" ptsTypes="AA">
                                      <p:cBhvr>
                                        <p:cTn id="6" dur="500" fill="hold"/>
                                        <p:tgtEl>
                                          <p:spTgt spid="24"/>
                                        </p:tgtEl>
                                        <p:attrNameLst>
                                          <p:attrName>ppt_x</p:attrName>
                                          <p:attrName>ppt_y</p:attrName>
                                        </p:attrNameLst>
                                      </p:cBhvr>
                                      <p:rCtr x="14167" y="324"/>
                                    </p:animMotion>
                                  </p:childTnLst>
                                </p:cTn>
                              </p:par>
                            </p:childTnLst>
                          </p:cTn>
                        </p:par>
                        <p:par>
                          <p:cTn id="7" fill="hold">
                            <p:stCondLst>
                              <p:cond delay="500"/>
                            </p:stCondLst>
                            <p:childTnLst>
                              <p:par>
                                <p:cTn id="8" presetID="12" presetClass="entr" presetSubtype="4" fill="hold" grpId="0" nodeType="after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slide(fromBottom)">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35" presetClass="path" presetSubtype="0" accel="50000" decel="50000" fill="hold" nodeType="clickEffect">
                                  <p:stCondLst>
                                    <p:cond delay="0"/>
                                  </p:stCondLst>
                                  <p:childTnLst>
                                    <p:animMotion origin="layout" path="M 0.28333 -0.00417 L -0.00243 0.00115 " pathEditMode="relative" rAng="0" ptsTypes="AA">
                                      <p:cBhvr>
                                        <p:cTn id="14" dur="2000" fill="hold"/>
                                        <p:tgtEl>
                                          <p:spTgt spid="24"/>
                                        </p:tgtEl>
                                        <p:attrNameLst>
                                          <p:attrName>ppt_x</p:attrName>
                                          <p:attrName>ppt_y</p:attrName>
                                        </p:attrNameLst>
                                      </p:cBhvr>
                                      <p:rCtr x="-14288" y="255"/>
                                    </p:animMotion>
                                  </p:child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nodeType="clickEffect">
                                  <p:stCondLst>
                                    <p:cond delay="0"/>
                                  </p:stCondLst>
                                  <p:childTnLst>
                                    <p:animMotion origin="layout" path="M -0.00243 0.00116 L -0.28837 0.02336 " pathEditMode="relative" rAng="0" ptsTypes="AA">
                                      <p:cBhvr>
                                        <p:cTn id="18" dur="1000" fill="hold"/>
                                        <p:tgtEl>
                                          <p:spTgt spid="24"/>
                                        </p:tgtEl>
                                        <p:attrNameLst>
                                          <p:attrName>ppt_x</p:attrName>
                                          <p:attrName>ppt_y</p:attrName>
                                        </p:attrNameLst>
                                      </p:cBhvr>
                                      <p:rCtr x="-14300" y="1100"/>
                                    </p:animMotion>
                                  </p:childTnLst>
                                </p:cTn>
                              </p:par>
                            </p:childTnLst>
                          </p:cTn>
                        </p:par>
                        <p:par>
                          <p:cTn id="19" fill="hold">
                            <p:stCondLst>
                              <p:cond delay="1000"/>
                            </p:stCondLst>
                            <p:childTnLst>
                              <p:par>
                                <p:cTn id="20" presetID="12" presetClass="entr" presetSubtype="4" fill="hold" grpId="0" nodeType="after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slide(fromBottom)">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63" presetClass="path" presetSubtype="0" accel="50000" decel="50000" fill="hold" nodeType="clickEffect">
                                  <p:stCondLst>
                                    <p:cond delay="0"/>
                                  </p:stCondLst>
                                  <p:childTnLst>
                                    <p:animMotion origin="layout" path="M -0.28837 0.02336 L -0.00243 0.00115 " pathEditMode="relative" rAng="0" ptsTypes="AA">
                                      <p:cBhvr>
                                        <p:cTn id="26" dur="3000" fill="hold"/>
                                        <p:tgtEl>
                                          <p:spTgt spid="24"/>
                                        </p:tgtEl>
                                        <p:attrNameLst>
                                          <p:attrName>ppt_x</p:attrName>
                                          <p:attrName>ppt_y</p:attrName>
                                        </p:attrNameLst>
                                      </p:cBhvr>
                                      <p:rCtr x="14300" y="-1100"/>
                                    </p:animMotion>
                                  </p:childTnLst>
                                </p:cTn>
                              </p:par>
                            </p:childTnLst>
                          </p:cTn>
                        </p:par>
                        <p:par>
                          <p:cTn id="27" fill="hold">
                            <p:stCondLst>
                              <p:cond delay="3000"/>
                            </p:stCondLst>
                            <p:childTnLst>
                              <p:par>
                                <p:cTn id="28" presetID="12" presetClass="entr" presetSubtype="4"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slide(fromBottom)">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8" presetClass="emph" presetSubtype="0" fill="hold" nodeType="clickEffect">
                                  <p:stCondLst>
                                    <p:cond delay="0"/>
                                  </p:stCondLst>
                                  <p:childTnLst>
                                    <p:animRot by="43200000">
                                      <p:cBhvr>
                                        <p:cTn id="34" dur="2000" fill="hold"/>
                                        <p:tgtEl>
                                          <p:spTgt spid="24"/>
                                        </p:tgtEl>
                                        <p:attrNameLst>
                                          <p:attrName>r</p:attrName>
                                        </p:attrNameLst>
                                      </p:cBhvr>
                                    </p:animRot>
                                  </p:childTnLst>
                                </p:cTn>
                              </p:par>
                              <p:par>
                                <p:cTn id="35" presetID="9" presetClass="path" presetSubtype="0" accel="50000" decel="50000" fill="hold" nodeType="withEffect">
                                  <p:stCondLst>
                                    <p:cond delay="0"/>
                                  </p:stCondLst>
                                  <p:childTnLst>
                                    <p:animMotion origin="layout" path="M 0 0  C 0.012 -0.02398  0.033 -0.05863  0.058 -0.05863  C 0.095 -0.05863  0.125 -0.02265  0.125 0.02265  C 0.125 0.03731  0.122 0.05063  0.116 0.06262  C 0.117 0.06262  0 0.2425  0 0.24383  C 0 0.2425  -0.117 0.06262  -0.116 0.06262  C -0.122 0.05063  -0.125 0.03731  -0.125 0.02265  C -0.125 -0.02265  -0.095 -0.05863  -0.057 -0.05863  C -0.033 -0.05863  -0.012 -0.02398  0 0  Z" pathEditMode="relative" ptsTypes="">
                                      <p:cBhvr>
                                        <p:cTn id="36" dur="2000" fill="hold"/>
                                        <p:tgtEl>
                                          <p:spTgt spid="2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AutoShape 42"/>
          <p:cNvSpPr>
            <a:spLocks noChangeArrowheads="1"/>
          </p:cNvSpPr>
          <p:nvPr/>
        </p:nvSpPr>
        <p:spPr bwMode="auto">
          <a:xfrm>
            <a:off x="2159221" y="1382682"/>
            <a:ext cx="2041462" cy="522824"/>
          </a:xfrm>
          <a:prstGeom prst="wedgeRoundRectCallout">
            <a:avLst>
              <a:gd name="adj1" fmla="val 26277"/>
              <a:gd name="adj2" fmla="val 120000"/>
              <a:gd name="adj3" fmla="val 16667"/>
            </a:avLst>
          </a:prstGeom>
          <a:solidFill>
            <a:srgbClr val="FFFF99"/>
          </a:solidFill>
          <a:ln w="9525">
            <a:solidFill>
              <a:srgbClr val="000000"/>
            </a:solidFill>
            <a:miter lim="800000"/>
            <a:headEnd/>
            <a:tailEnd/>
          </a:ln>
        </p:spPr>
        <p:txBody>
          <a:bodyP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滞納してますよ</a:t>
            </a:r>
          </a:p>
        </p:txBody>
      </p:sp>
      <p:sp>
        <p:nvSpPr>
          <p:cNvPr id="39" name="AutoShape 24"/>
          <p:cNvSpPr>
            <a:spLocks noChangeArrowheads="1"/>
          </p:cNvSpPr>
          <p:nvPr/>
        </p:nvSpPr>
        <p:spPr bwMode="auto">
          <a:xfrm>
            <a:off x="1835697" y="4507661"/>
            <a:ext cx="1196853" cy="348395"/>
          </a:xfrm>
          <a:prstGeom prst="wedgeRoundRectCallout">
            <a:avLst>
              <a:gd name="adj1" fmla="val -16574"/>
              <a:gd name="adj2" fmla="val -76815"/>
              <a:gd name="adj3" fmla="val 16667"/>
            </a:avLst>
          </a:prstGeom>
          <a:solidFill>
            <a:srgbClr val="FFFFFF"/>
          </a:solidFill>
          <a:ln w="9525">
            <a:solidFill>
              <a:srgbClr val="000000"/>
            </a:solidFill>
            <a:miter lim="800000"/>
            <a:headEnd/>
            <a:tailEnd/>
          </a:ln>
        </p:spPr>
        <p:txBody>
          <a:bodyP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247" b="0" i="0" u="none" strike="noStrike" kern="0" cap="none" spc="0" normalizeH="0" baseline="0" noProof="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払えなくて。</a:t>
            </a:r>
          </a:p>
        </p:txBody>
      </p:sp>
      <p:sp>
        <p:nvSpPr>
          <p:cNvPr id="2" name="Rectangle 2"/>
          <p:cNvSpPr txBox="1">
            <a:spLocks noChangeArrowheads="1"/>
          </p:cNvSpPr>
          <p:nvPr/>
        </p:nvSpPr>
        <p:spPr bwMode="auto">
          <a:xfrm>
            <a:off x="2434123" y="586224"/>
            <a:ext cx="4876434" cy="40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3305" tIns="31652" rIns="63305" bIns="31652"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2pPr>
            <a:lvl3pPr algn="ctr" rtl="0" eaLnBrk="0" fontAlgn="base" hangingPunct="0">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3pPr>
            <a:lvl4pPr algn="ctr" rtl="0" eaLnBrk="0" fontAlgn="base" hangingPunct="0">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4pPr>
            <a:lvl5pPr algn="ctr" rtl="0" eaLnBrk="0" fontAlgn="base" hangingPunct="0">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5pPr>
            <a:lvl6pPr marL="457200" algn="ctr" rtl="0" fontAlgn="base">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6pPr>
            <a:lvl7pPr marL="914400" algn="ctr" rtl="0" fontAlgn="base">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7pPr>
            <a:lvl8pPr marL="1371600" algn="ctr" rtl="0" fontAlgn="base">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8pPr>
            <a:lvl9pPr marL="1828800" algn="ctr" rtl="0" fontAlgn="base">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9pPr>
          </a:lstStyle>
          <a:p>
            <a:pPr marL="0" marR="0" lvl="0" indent="0" algn="ctr" defTabSz="633062"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断らない相談体制①</a:t>
            </a:r>
            <a:endParaRPr kumimoji="1" lang="en-US" altLang="ja-JP" sz="28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ctr" defTabSz="633062"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～相談者を発見する仕組み～</a:t>
            </a:r>
          </a:p>
        </p:txBody>
      </p:sp>
      <p:grpSp>
        <p:nvGrpSpPr>
          <p:cNvPr id="3" name="Group 5"/>
          <p:cNvGrpSpPr>
            <a:grpSpLocks/>
          </p:cNvGrpSpPr>
          <p:nvPr/>
        </p:nvGrpSpPr>
        <p:grpSpPr bwMode="auto">
          <a:xfrm>
            <a:off x="6354888" y="2930038"/>
            <a:ext cx="2321318" cy="974248"/>
            <a:chOff x="29" y="2432"/>
            <a:chExt cx="1513" cy="635"/>
          </a:xfrm>
        </p:grpSpPr>
        <p:sp>
          <p:nvSpPr>
            <p:cNvPr id="4" name="角丸四角形 17"/>
            <p:cNvSpPr/>
            <p:nvPr/>
          </p:nvSpPr>
          <p:spPr>
            <a:xfrm>
              <a:off x="29" y="2704"/>
              <a:ext cx="1508" cy="363"/>
            </a:xfrm>
            <a:prstGeom prst="roundRect">
              <a:avLst/>
            </a:prstGeom>
            <a:solidFill>
              <a:srgbClr val="BBE0E3"/>
            </a:solidFill>
            <a:ln w="12700" cap="flat" cmpd="sng" algn="ctr">
              <a:solidFill>
                <a:srgbClr val="BBE0E3">
                  <a:shade val="50000"/>
                </a:srgbClr>
              </a:solidFill>
              <a:prstDash val="solid"/>
              <a:miter lim="800000"/>
            </a:ln>
            <a:effectLst/>
          </p:spPr>
          <p:txBody>
            <a:bodyPr anchor="ct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障がい者福祉</a:t>
              </a:r>
            </a:p>
          </p:txBody>
        </p:sp>
        <p:sp>
          <p:nvSpPr>
            <p:cNvPr id="5" name="角丸四角形 4"/>
            <p:cNvSpPr/>
            <p:nvPr/>
          </p:nvSpPr>
          <p:spPr>
            <a:xfrm>
              <a:off x="34" y="2432"/>
              <a:ext cx="1508" cy="317"/>
            </a:xfrm>
            <a:prstGeom prst="roundRect">
              <a:avLst/>
            </a:prstGeom>
            <a:solidFill>
              <a:srgbClr val="92D050"/>
            </a:solidFill>
            <a:ln w="12700" cap="flat" cmpd="sng" algn="ctr">
              <a:solidFill>
                <a:srgbClr val="FFFFFF">
                  <a:shade val="50000"/>
                </a:srgbClr>
              </a:solidFill>
              <a:prstDash val="solid"/>
              <a:miter lim="800000"/>
            </a:ln>
            <a:effectLst/>
          </p:spPr>
          <p:txBody>
            <a:bodyPr anchor="ct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err="1">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障がい</a:t>
              </a:r>
              <a:r>
                <a:rPr kumimoji="0" lang="ja-JP" altLang="en-US" sz="1400" b="0" i="0" u="none" strike="noStrike" kern="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福祉課</a:t>
              </a:r>
            </a:p>
          </p:txBody>
        </p:sp>
      </p:grpSp>
      <p:grpSp>
        <p:nvGrpSpPr>
          <p:cNvPr id="6" name="Group 11"/>
          <p:cNvGrpSpPr>
            <a:grpSpLocks/>
          </p:cNvGrpSpPr>
          <p:nvPr/>
        </p:nvGrpSpPr>
        <p:grpSpPr bwMode="auto">
          <a:xfrm>
            <a:off x="6469178" y="5048818"/>
            <a:ext cx="2011397" cy="1057097"/>
            <a:chOff x="4682" y="3294"/>
            <a:chExt cx="1311" cy="689"/>
          </a:xfrm>
        </p:grpSpPr>
        <p:sp>
          <p:nvSpPr>
            <p:cNvPr id="7" name="角丸四角形 17"/>
            <p:cNvSpPr/>
            <p:nvPr/>
          </p:nvSpPr>
          <p:spPr>
            <a:xfrm>
              <a:off x="4682" y="3620"/>
              <a:ext cx="1299" cy="363"/>
            </a:xfrm>
            <a:prstGeom prst="roundRect">
              <a:avLst/>
            </a:prstGeom>
            <a:solidFill>
              <a:srgbClr val="BBE0E3"/>
            </a:solidFill>
            <a:ln w="12700" cap="flat" cmpd="sng" algn="ctr">
              <a:solidFill>
                <a:srgbClr val="BBE0E3">
                  <a:shade val="50000"/>
                </a:srgbClr>
              </a:solidFill>
              <a:prstDash val="solid"/>
              <a:miter lim="800000"/>
            </a:ln>
            <a:effectLst/>
          </p:spPr>
          <p:txBody>
            <a:bodyPr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1" lang="ja-JP" altLang="en-US" sz="14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貸付・見守り</a:t>
              </a:r>
            </a:p>
          </p:txBody>
        </p:sp>
        <p:sp>
          <p:nvSpPr>
            <p:cNvPr id="8" name="角丸四角形 7"/>
            <p:cNvSpPr/>
            <p:nvPr/>
          </p:nvSpPr>
          <p:spPr>
            <a:xfrm>
              <a:off x="4694" y="3294"/>
              <a:ext cx="1299" cy="317"/>
            </a:xfrm>
            <a:prstGeom prst="roundRect">
              <a:avLst/>
            </a:prstGeom>
            <a:solidFill>
              <a:srgbClr val="92D050"/>
            </a:solidFill>
            <a:ln w="12700" cap="flat" cmpd="sng" algn="ctr">
              <a:solidFill>
                <a:srgbClr val="FFFFFF">
                  <a:shade val="50000"/>
                </a:srgbClr>
              </a:solidFill>
              <a:prstDash val="solid"/>
              <a:miter lim="800000"/>
            </a:ln>
            <a:effectLst/>
          </p:spPr>
          <p:txBody>
            <a:bodyPr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1" lang="ja-JP" altLang="en-US" sz="1400" b="0" i="0" u="none" strike="noStrike" kern="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社会福祉協議会</a:t>
              </a:r>
              <a:endParaRPr kumimoji="1" lang="en-US" altLang="ja-JP" sz="1400" b="0" i="0" u="none" strike="noStrike" kern="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grpSp>
      <p:grpSp>
        <p:nvGrpSpPr>
          <p:cNvPr id="9" name="Group 14"/>
          <p:cNvGrpSpPr>
            <a:grpSpLocks/>
          </p:cNvGrpSpPr>
          <p:nvPr/>
        </p:nvGrpSpPr>
        <p:grpSpPr bwMode="auto">
          <a:xfrm>
            <a:off x="4948896" y="5359968"/>
            <a:ext cx="1475945" cy="1075508"/>
            <a:chOff x="1020" y="3475"/>
            <a:chExt cx="962" cy="701"/>
          </a:xfrm>
        </p:grpSpPr>
        <p:sp>
          <p:nvSpPr>
            <p:cNvPr id="10" name="角丸四角形 17"/>
            <p:cNvSpPr/>
            <p:nvPr/>
          </p:nvSpPr>
          <p:spPr>
            <a:xfrm>
              <a:off x="1029" y="3813"/>
              <a:ext cx="953" cy="363"/>
            </a:xfrm>
            <a:prstGeom prst="roundRect">
              <a:avLst/>
            </a:prstGeom>
            <a:solidFill>
              <a:srgbClr val="BBE0E3"/>
            </a:solidFill>
            <a:ln w="12700" cap="flat" cmpd="sng" algn="ctr">
              <a:solidFill>
                <a:srgbClr val="BBE0E3">
                  <a:shade val="50000"/>
                </a:srgbClr>
              </a:solidFill>
              <a:prstDash val="solid"/>
              <a:miter lim="800000"/>
            </a:ln>
            <a:effectLst/>
          </p:spPr>
          <p:txBody>
            <a:bodyPr anchor="ct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国民年金</a:t>
              </a:r>
            </a:p>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健康保険</a:t>
              </a:r>
            </a:p>
          </p:txBody>
        </p:sp>
        <p:sp>
          <p:nvSpPr>
            <p:cNvPr id="11" name="角丸四角形 13"/>
            <p:cNvSpPr/>
            <p:nvPr/>
          </p:nvSpPr>
          <p:spPr>
            <a:xfrm>
              <a:off x="1020" y="3475"/>
              <a:ext cx="953" cy="318"/>
            </a:xfrm>
            <a:prstGeom prst="roundRect">
              <a:avLst/>
            </a:prstGeom>
            <a:solidFill>
              <a:srgbClr val="92D050"/>
            </a:solidFill>
            <a:ln w="12700" cap="flat" cmpd="sng" algn="ctr">
              <a:solidFill>
                <a:srgbClr val="FFFFFF">
                  <a:shade val="50000"/>
                </a:srgbClr>
              </a:solidFill>
              <a:prstDash val="solid"/>
              <a:miter lim="800000"/>
            </a:ln>
            <a:effectLst/>
          </p:spPr>
          <p:txBody>
            <a:bodyPr anchor="ct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保険年金課</a:t>
              </a:r>
            </a:p>
          </p:txBody>
        </p:sp>
      </p:grpSp>
      <p:grpSp>
        <p:nvGrpSpPr>
          <p:cNvPr id="12" name="Group 17"/>
          <p:cNvGrpSpPr>
            <a:grpSpLocks/>
          </p:cNvGrpSpPr>
          <p:nvPr/>
        </p:nvGrpSpPr>
        <p:grpSpPr bwMode="auto">
          <a:xfrm>
            <a:off x="6362559" y="1836378"/>
            <a:ext cx="1462137" cy="1026410"/>
            <a:chOff x="4649" y="901"/>
            <a:chExt cx="953" cy="669"/>
          </a:xfrm>
        </p:grpSpPr>
        <p:sp>
          <p:nvSpPr>
            <p:cNvPr id="13" name="角丸四角形 17"/>
            <p:cNvSpPr/>
            <p:nvPr/>
          </p:nvSpPr>
          <p:spPr>
            <a:xfrm>
              <a:off x="4649" y="1207"/>
              <a:ext cx="953" cy="363"/>
            </a:xfrm>
            <a:prstGeom prst="roundRect">
              <a:avLst/>
            </a:prstGeom>
            <a:solidFill>
              <a:srgbClr val="BBE0E3"/>
            </a:solidFill>
            <a:ln w="12700" cap="flat" cmpd="sng" algn="ctr">
              <a:solidFill>
                <a:srgbClr val="BBE0E3">
                  <a:shade val="50000"/>
                </a:srgbClr>
              </a:solidFill>
              <a:prstDash val="solid"/>
              <a:miter lim="800000"/>
            </a:ln>
            <a:effectLst/>
          </p:spPr>
          <p:txBody>
            <a:bodyPr anchor="ct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教育に</a:t>
              </a:r>
            </a:p>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関すること</a:t>
              </a:r>
            </a:p>
          </p:txBody>
        </p:sp>
        <p:sp>
          <p:nvSpPr>
            <p:cNvPr id="14" name="角丸四角形 13"/>
            <p:cNvSpPr/>
            <p:nvPr/>
          </p:nvSpPr>
          <p:spPr>
            <a:xfrm>
              <a:off x="4649" y="901"/>
              <a:ext cx="953" cy="317"/>
            </a:xfrm>
            <a:prstGeom prst="roundRect">
              <a:avLst/>
            </a:prstGeom>
            <a:solidFill>
              <a:srgbClr val="92D050"/>
            </a:solidFill>
            <a:ln w="12700" cap="flat" cmpd="sng" algn="ctr">
              <a:solidFill>
                <a:srgbClr val="FFFFFF">
                  <a:shade val="50000"/>
                </a:srgbClr>
              </a:solidFill>
              <a:prstDash val="solid"/>
              <a:miter lim="800000"/>
            </a:ln>
            <a:effectLst/>
          </p:spPr>
          <p:txBody>
            <a:bodyPr anchor="ct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学務課</a:t>
              </a:r>
            </a:p>
          </p:txBody>
        </p:sp>
      </p:grpSp>
      <p:grpSp>
        <p:nvGrpSpPr>
          <p:cNvPr id="15" name="Group 20"/>
          <p:cNvGrpSpPr>
            <a:grpSpLocks/>
          </p:cNvGrpSpPr>
          <p:nvPr/>
        </p:nvGrpSpPr>
        <p:grpSpPr bwMode="auto">
          <a:xfrm>
            <a:off x="6443190" y="3954140"/>
            <a:ext cx="2342797" cy="1044824"/>
            <a:chOff x="74" y="1162"/>
            <a:chExt cx="1527" cy="681"/>
          </a:xfrm>
        </p:grpSpPr>
        <p:sp>
          <p:nvSpPr>
            <p:cNvPr id="16" name="角丸四角形 17"/>
            <p:cNvSpPr/>
            <p:nvPr/>
          </p:nvSpPr>
          <p:spPr>
            <a:xfrm>
              <a:off x="74" y="1480"/>
              <a:ext cx="1527" cy="363"/>
            </a:xfrm>
            <a:prstGeom prst="roundRect">
              <a:avLst/>
            </a:prstGeom>
            <a:solidFill>
              <a:srgbClr val="BBE0E3"/>
            </a:solidFill>
            <a:ln w="12700" cap="flat" cmpd="sng" algn="ctr">
              <a:solidFill>
                <a:srgbClr val="BBE0E3">
                  <a:shade val="50000"/>
                </a:srgbClr>
              </a:solidFill>
              <a:prstDash val="solid"/>
              <a:miter lim="800000"/>
            </a:ln>
            <a:effectLst/>
          </p:spPr>
          <p:txBody>
            <a:bodyPr anchor="ct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高齢者福祉</a:t>
              </a:r>
            </a:p>
          </p:txBody>
        </p:sp>
        <p:sp>
          <p:nvSpPr>
            <p:cNvPr id="17" name="角丸四角形 16"/>
            <p:cNvSpPr/>
            <p:nvPr/>
          </p:nvSpPr>
          <p:spPr>
            <a:xfrm>
              <a:off x="74" y="1162"/>
              <a:ext cx="1527" cy="318"/>
            </a:xfrm>
            <a:prstGeom prst="roundRect">
              <a:avLst/>
            </a:prstGeom>
            <a:solidFill>
              <a:srgbClr val="92D050"/>
            </a:solidFill>
            <a:ln w="12700" cap="flat" cmpd="sng" algn="ctr">
              <a:solidFill>
                <a:srgbClr val="FFFFFF">
                  <a:shade val="50000"/>
                </a:srgbClr>
              </a:solidFill>
              <a:prstDash val="solid"/>
              <a:miter lim="800000"/>
            </a:ln>
            <a:effectLst/>
          </p:spPr>
          <p:txBody>
            <a:bodyPr anchor="ct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地域包括支援センター</a:t>
              </a:r>
            </a:p>
          </p:txBody>
        </p:sp>
      </p:grpSp>
      <p:sp>
        <p:nvSpPr>
          <p:cNvPr id="27" name="WordArt 39"/>
          <p:cNvSpPr>
            <a:spLocks noChangeArrowheads="1" noChangeShapeType="1" noTextEdit="1"/>
          </p:cNvSpPr>
          <p:nvPr/>
        </p:nvSpPr>
        <p:spPr bwMode="auto">
          <a:xfrm>
            <a:off x="2008014" y="1933208"/>
            <a:ext cx="3479672" cy="696549"/>
          </a:xfrm>
          <a:prstGeom prst="rect">
            <a:avLst/>
          </a:prstGeom>
        </p:spPr>
        <p:txBody>
          <a:bodyPr wrap="none" fromWordArt="1">
            <a:prstTxWarp prst="textPlain">
              <a:avLst>
                <a:gd name="adj" fmla="val 50000"/>
              </a:avLst>
            </a:prstTxWarp>
          </a:bodyPr>
          <a:lstStyle/>
          <a:p>
            <a:pPr marL="0" marR="0" lvl="0" indent="0" algn="ctr" defTabSz="913545" rtl="0" eaLnBrk="0" fontAlgn="base" latinLnBrk="0" hangingPunct="0">
              <a:lnSpc>
                <a:spcPct val="100000"/>
              </a:lnSpc>
              <a:spcBef>
                <a:spcPct val="0"/>
              </a:spcBef>
              <a:spcAft>
                <a:spcPct val="0"/>
              </a:spcAft>
              <a:buClrTx/>
              <a:buSzTx/>
              <a:buFontTx/>
              <a:buNone/>
              <a:tabLst/>
              <a:defRPr/>
            </a:pPr>
            <a:endParaRPr kumimoji="1" lang="ja-JP" altLang="en-US" sz="2492" b="1" i="0" u="none" strike="noStrike" kern="10" cap="none" spc="0" normalizeH="0" baseline="0" noProof="0" dirty="0">
              <a:ln w="9525">
                <a:solidFill>
                  <a:srgbClr val="000000"/>
                </a:solidFill>
                <a:round/>
                <a:headEnd/>
                <a:tailEnd/>
              </a:ln>
              <a:solidFill>
                <a:srgbClr val="FF0000"/>
              </a:solidFill>
              <a:effectLst/>
              <a:uLnTx/>
              <a:uFillTx/>
              <a:latin typeface="UD デジタル 教科書体 NK-R" panose="02020400000000000000" pitchFamily="18" charset="-128"/>
              <a:ea typeface="UD デジタル 教科書体 NK-R" panose="02020400000000000000" pitchFamily="18" charset="-128"/>
            </a:endParaRPr>
          </a:p>
        </p:txBody>
      </p:sp>
      <p:grpSp>
        <p:nvGrpSpPr>
          <p:cNvPr id="28" name="Group 43"/>
          <p:cNvGrpSpPr>
            <a:grpSpLocks/>
          </p:cNvGrpSpPr>
          <p:nvPr/>
        </p:nvGrpSpPr>
        <p:grpSpPr bwMode="auto">
          <a:xfrm>
            <a:off x="3410203" y="5341906"/>
            <a:ext cx="1462137" cy="975782"/>
            <a:chOff x="1020" y="3475"/>
            <a:chExt cx="953" cy="636"/>
          </a:xfrm>
        </p:grpSpPr>
        <p:sp>
          <p:nvSpPr>
            <p:cNvPr id="29" name="角丸四角形 28"/>
            <p:cNvSpPr/>
            <p:nvPr/>
          </p:nvSpPr>
          <p:spPr>
            <a:xfrm>
              <a:off x="1020" y="3748"/>
              <a:ext cx="953" cy="363"/>
            </a:xfrm>
            <a:prstGeom prst="roundRect">
              <a:avLst/>
            </a:prstGeom>
            <a:solidFill>
              <a:srgbClr val="BBE0E3"/>
            </a:solidFill>
            <a:ln w="12700" cap="flat" cmpd="sng" algn="ctr">
              <a:solidFill>
                <a:srgbClr val="BBE0E3">
                  <a:shade val="50000"/>
                </a:srgbClr>
              </a:solidFill>
              <a:prstDash val="solid"/>
              <a:miter lim="800000"/>
            </a:ln>
            <a:effectLst/>
          </p:spPr>
          <p:txBody>
            <a:bodyPr anchor="ct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債務整理</a:t>
              </a:r>
            </a:p>
          </p:txBody>
        </p:sp>
        <p:sp>
          <p:nvSpPr>
            <p:cNvPr id="30" name="角丸四角形 29"/>
            <p:cNvSpPr/>
            <p:nvPr/>
          </p:nvSpPr>
          <p:spPr>
            <a:xfrm>
              <a:off x="1020" y="3475"/>
              <a:ext cx="953" cy="318"/>
            </a:xfrm>
            <a:prstGeom prst="roundRect">
              <a:avLst/>
            </a:prstGeom>
            <a:solidFill>
              <a:srgbClr val="92D050"/>
            </a:solidFill>
            <a:ln w="12700" cap="flat" cmpd="sng" algn="ctr">
              <a:solidFill>
                <a:srgbClr val="FFFFFF">
                  <a:shade val="50000"/>
                </a:srgbClr>
              </a:solidFill>
              <a:prstDash val="solid"/>
              <a:miter lim="800000"/>
            </a:ln>
            <a:effectLst/>
          </p:spPr>
          <p:txBody>
            <a:bodyPr anchor="ct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法律家</a:t>
              </a:r>
            </a:p>
          </p:txBody>
        </p:sp>
      </p:grpSp>
      <p:grpSp>
        <p:nvGrpSpPr>
          <p:cNvPr id="31" name="Group 31"/>
          <p:cNvGrpSpPr>
            <a:grpSpLocks/>
          </p:cNvGrpSpPr>
          <p:nvPr/>
        </p:nvGrpSpPr>
        <p:grpSpPr bwMode="auto">
          <a:xfrm>
            <a:off x="2831004" y="2262369"/>
            <a:ext cx="1462137" cy="974248"/>
            <a:chOff x="3061" y="890"/>
            <a:chExt cx="953" cy="635"/>
          </a:xfrm>
        </p:grpSpPr>
        <p:sp>
          <p:nvSpPr>
            <p:cNvPr id="32" name="角丸四角形 17"/>
            <p:cNvSpPr/>
            <p:nvPr/>
          </p:nvSpPr>
          <p:spPr>
            <a:xfrm>
              <a:off x="3061" y="1162"/>
              <a:ext cx="953" cy="363"/>
            </a:xfrm>
            <a:prstGeom prst="roundRect">
              <a:avLst/>
            </a:prstGeom>
            <a:solidFill>
              <a:srgbClr val="BBE0E3"/>
            </a:solidFill>
            <a:ln w="12700" cap="flat" cmpd="sng" algn="ctr">
              <a:solidFill>
                <a:srgbClr val="BBE0E3">
                  <a:shade val="50000"/>
                </a:srgbClr>
              </a:solidFill>
              <a:prstDash val="solid"/>
              <a:miter lim="800000"/>
            </a:ln>
            <a:effectLst/>
          </p:spPr>
          <p:txBody>
            <a:bodyPr anchor="ct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滞納整理</a:t>
              </a:r>
            </a:p>
          </p:txBody>
        </p:sp>
        <p:sp>
          <p:nvSpPr>
            <p:cNvPr id="33" name="角丸四角形 10"/>
            <p:cNvSpPr/>
            <p:nvPr/>
          </p:nvSpPr>
          <p:spPr>
            <a:xfrm>
              <a:off x="3061" y="890"/>
              <a:ext cx="953" cy="317"/>
            </a:xfrm>
            <a:prstGeom prst="roundRect">
              <a:avLst/>
            </a:prstGeom>
            <a:solidFill>
              <a:srgbClr val="92D050"/>
            </a:solidFill>
            <a:ln w="12700" cap="flat" cmpd="sng" algn="ctr">
              <a:solidFill>
                <a:srgbClr val="FFFFFF">
                  <a:shade val="50000"/>
                </a:srgbClr>
              </a:solidFill>
              <a:prstDash val="solid"/>
              <a:miter lim="800000"/>
            </a:ln>
            <a:effectLst/>
          </p:spPr>
          <p:txBody>
            <a:bodyPr anchor="ct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税務納税課</a:t>
              </a:r>
            </a:p>
          </p:txBody>
        </p:sp>
      </p:grpSp>
      <p:grpSp>
        <p:nvGrpSpPr>
          <p:cNvPr id="34" name="Group 8"/>
          <p:cNvGrpSpPr>
            <a:grpSpLocks/>
          </p:cNvGrpSpPr>
          <p:nvPr/>
        </p:nvGrpSpPr>
        <p:grpSpPr bwMode="auto">
          <a:xfrm>
            <a:off x="4647358" y="1754993"/>
            <a:ext cx="1627835" cy="974246"/>
            <a:chOff x="2953" y="890"/>
            <a:chExt cx="1061" cy="635"/>
          </a:xfrm>
        </p:grpSpPr>
        <p:sp>
          <p:nvSpPr>
            <p:cNvPr id="35" name="角丸四角形 17"/>
            <p:cNvSpPr/>
            <p:nvPr/>
          </p:nvSpPr>
          <p:spPr>
            <a:xfrm>
              <a:off x="2953" y="1162"/>
              <a:ext cx="1061" cy="363"/>
            </a:xfrm>
            <a:prstGeom prst="roundRect">
              <a:avLst/>
            </a:prstGeom>
            <a:solidFill>
              <a:srgbClr val="BBE0E3"/>
            </a:solidFill>
            <a:ln w="12700" cap="flat" cmpd="sng" algn="ctr">
              <a:solidFill>
                <a:srgbClr val="BBE0E3">
                  <a:shade val="50000"/>
                </a:srgbClr>
              </a:solidFill>
              <a:prstDash val="solid"/>
              <a:miter lim="800000"/>
            </a:ln>
            <a:effectLst/>
          </p:spPr>
          <p:txBody>
            <a:bodyPr anchor="ct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メンタルヘルス</a:t>
              </a:r>
            </a:p>
          </p:txBody>
        </p:sp>
        <p:sp>
          <p:nvSpPr>
            <p:cNvPr id="36" name="角丸四角形 10"/>
            <p:cNvSpPr/>
            <p:nvPr/>
          </p:nvSpPr>
          <p:spPr>
            <a:xfrm>
              <a:off x="2953" y="890"/>
              <a:ext cx="1061" cy="317"/>
            </a:xfrm>
            <a:prstGeom prst="roundRect">
              <a:avLst/>
            </a:prstGeom>
            <a:solidFill>
              <a:srgbClr val="92D050"/>
            </a:solidFill>
            <a:ln w="12700" cap="flat" cmpd="sng" algn="ctr">
              <a:solidFill>
                <a:srgbClr val="FFFFFF">
                  <a:shade val="50000"/>
                </a:srgbClr>
              </a:solidFill>
              <a:prstDash val="solid"/>
              <a:miter lim="800000"/>
            </a:ln>
            <a:effectLst/>
          </p:spPr>
          <p:txBody>
            <a:bodyPr anchor="ct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健康推進課</a:t>
              </a:r>
            </a:p>
          </p:txBody>
        </p:sp>
      </p:grpSp>
      <p:sp>
        <p:nvSpPr>
          <p:cNvPr id="41" name="Text Box 22"/>
          <p:cNvSpPr txBox="1">
            <a:spLocks noChangeArrowheads="1"/>
          </p:cNvSpPr>
          <p:nvPr/>
        </p:nvSpPr>
        <p:spPr bwMode="auto">
          <a:xfrm>
            <a:off x="234766" y="1114156"/>
            <a:ext cx="1794731" cy="1815882"/>
          </a:xfrm>
          <a:prstGeom prst="rect">
            <a:avLst/>
          </a:prstGeom>
          <a:solidFill>
            <a:srgbClr val="FFFFFF"/>
          </a:solidFill>
          <a:ln w="9525">
            <a:solidFill>
              <a:srgbClr val="000000"/>
            </a:solidFill>
            <a:miter lim="800000"/>
            <a:headEnd/>
            <a:tailEnd/>
          </a:ln>
        </p:spPr>
        <p:txBody>
          <a:bodyPr>
            <a:spAutoFit/>
          </a:bodyP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marL="0" marR="0" lvl="0" indent="0" algn="l" defTabSz="633062" rtl="0" eaLnBrk="1" fontAlgn="base" latinLnBrk="0" hangingPunct="1">
              <a:lnSpc>
                <a:spcPct val="100000"/>
              </a:lnSpc>
              <a:spcBef>
                <a:spcPct val="50000"/>
              </a:spcBef>
              <a:spcAft>
                <a:spcPct val="0"/>
              </a:spcAft>
              <a:buClrTx/>
              <a:buSzTx/>
              <a:buFontTx/>
              <a:buNone/>
              <a:tabLst/>
              <a:defRPr/>
            </a:pPr>
            <a:r>
              <a:rPr kumimoji="0" lang="ja-JP" altLang="en-US" sz="16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・離婚</a:t>
            </a:r>
            <a:br>
              <a:rPr kumimoji="0" lang="ja-JP" altLang="en-US" sz="16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br>
            <a:r>
              <a:rPr kumimoji="0" lang="ja-JP" altLang="en-US" sz="16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・子どもに</a:t>
            </a:r>
            <a:r>
              <a:rPr kumimoji="0" lang="ja-JP" altLang="en-US" sz="1600" b="0" i="0" u="none" strike="noStrike" kern="0" cap="none" spc="0" normalizeH="0" baseline="0" noProof="0" dirty="0" err="1">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障がい</a:t>
            </a:r>
            <a:br>
              <a:rPr kumimoji="0" lang="en-US" altLang="ja-JP" sz="16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br>
            <a:r>
              <a:rPr kumimoji="0" lang="ja-JP" altLang="en-US" sz="16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・不登校</a:t>
            </a:r>
            <a:br>
              <a:rPr kumimoji="0" lang="ja-JP" altLang="en-US" sz="16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br>
            <a:r>
              <a:rPr kumimoji="0" lang="ja-JP" altLang="en-US" sz="16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・母が認知症</a:t>
            </a:r>
            <a:br>
              <a:rPr kumimoji="0" lang="ja-JP" altLang="en-US" sz="16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br>
            <a:r>
              <a:rPr kumimoji="0" lang="ja-JP" altLang="en-US" sz="16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・自分がうつ病</a:t>
            </a:r>
            <a:br>
              <a:rPr kumimoji="0" lang="ja-JP" altLang="en-US" sz="16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br>
            <a:r>
              <a:rPr kumimoji="0" lang="ja-JP" altLang="en-US" sz="16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・悪質商法／借金</a:t>
            </a:r>
            <a:br>
              <a:rPr kumimoji="0" lang="en-US" altLang="ja-JP" sz="16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br>
            <a:r>
              <a:rPr kumimoji="0" lang="ja-JP" altLang="en-US" sz="16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・税金滞納</a:t>
            </a:r>
          </a:p>
        </p:txBody>
      </p:sp>
      <p:grpSp>
        <p:nvGrpSpPr>
          <p:cNvPr id="19" name="Group 40"/>
          <p:cNvGrpSpPr>
            <a:grpSpLocks/>
          </p:cNvGrpSpPr>
          <p:nvPr/>
        </p:nvGrpSpPr>
        <p:grpSpPr bwMode="auto">
          <a:xfrm>
            <a:off x="1642852" y="3305071"/>
            <a:ext cx="913914" cy="1010882"/>
            <a:chOff x="385" y="2014"/>
            <a:chExt cx="635" cy="736"/>
          </a:xfrm>
        </p:grpSpPr>
        <p:grpSp>
          <p:nvGrpSpPr>
            <p:cNvPr id="20" name="グループ化 5"/>
            <p:cNvGrpSpPr>
              <a:grpSpLocks/>
            </p:cNvGrpSpPr>
            <p:nvPr/>
          </p:nvGrpSpPr>
          <p:grpSpPr bwMode="auto">
            <a:xfrm>
              <a:off x="546" y="2210"/>
              <a:ext cx="313" cy="540"/>
              <a:chOff x="2699792" y="2276872"/>
              <a:chExt cx="792088" cy="1368152"/>
            </a:xfrm>
          </p:grpSpPr>
          <p:sp>
            <p:nvSpPr>
              <p:cNvPr id="22" name="二等辺三角形 21"/>
              <p:cNvSpPr>
                <a:spLocks noChangeArrowheads="1"/>
              </p:cNvSpPr>
              <p:nvPr/>
            </p:nvSpPr>
            <p:spPr bwMode="auto">
              <a:xfrm>
                <a:off x="2699792" y="2565704"/>
                <a:ext cx="792090" cy="1079320"/>
              </a:xfrm>
              <a:prstGeom prst="triangle">
                <a:avLst>
                  <a:gd name="adj" fmla="val 50000"/>
                </a:avLst>
              </a:prstGeom>
              <a:solidFill>
                <a:srgbClr val="F0AED8"/>
              </a:solidFill>
              <a:ln w="25400" algn="ctr">
                <a:solidFill>
                  <a:srgbClr val="385D8A"/>
                </a:solidFill>
                <a:miter lim="800000"/>
                <a:headEnd/>
                <a:tailEnd/>
              </a:ln>
            </p:spPr>
            <p:txBody>
              <a:bodyPr anchor="ctr"/>
              <a:lstStyle/>
              <a:p>
                <a:pPr marL="0" marR="0" lvl="0" indent="0" algn="ctr" defTabSz="913545" rtl="0" eaLnBrk="1" fontAlgn="auto" latinLnBrk="0" hangingPunct="1">
                  <a:lnSpc>
                    <a:spcPct val="100000"/>
                  </a:lnSpc>
                  <a:spcBef>
                    <a:spcPts val="0"/>
                  </a:spcBef>
                  <a:spcAft>
                    <a:spcPts val="0"/>
                  </a:spcAft>
                  <a:buClrTx/>
                  <a:buSzTx/>
                  <a:buFontTx/>
                  <a:buNone/>
                  <a:tabLst/>
                  <a:defRPr/>
                </a:pPr>
                <a:endParaRPr kumimoji="1" lang="ja-JP" altLang="en-US" sz="1247" b="0" i="0" u="none" strike="noStrike" kern="1200" cap="none" spc="0" normalizeH="0" baseline="0" noProof="0">
                  <a:ln>
                    <a:noFill/>
                  </a:ln>
                  <a:solidFill>
                    <a:srgbClr val="FFFFFF"/>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23" name="円/楕円 22"/>
              <p:cNvSpPr>
                <a:spLocks noChangeArrowheads="1"/>
              </p:cNvSpPr>
              <p:nvPr/>
            </p:nvSpPr>
            <p:spPr bwMode="auto">
              <a:xfrm>
                <a:off x="2699792" y="2276872"/>
                <a:ext cx="792090" cy="793022"/>
              </a:xfrm>
              <a:prstGeom prst="ellipse">
                <a:avLst/>
              </a:prstGeom>
              <a:solidFill>
                <a:srgbClr val="F0AED8"/>
              </a:solidFill>
              <a:ln w="25400" algn="ctr">
                <a:solidFill>
                  <a:srgbClr val="385D8A"/>
                </a:solidFill>
                <a:round/>
                <a:headEnd/>
                <a:tailEnd/>
              </a:ln>
            </p:spPr>
            <p:txBody>
              <a:bodyPr anchor="ctr"/>
              <a:lstStyle/>
              <a:p>
                <a:pPr marL="0" marR="0" lvl="0" indent="0" algn="ctr" defTabSz="913545" rtl="0" eaLnBrk="1" fontAlgn="auto" latinLnBrk="0" hangingPunct="1">
                  <a:lnSpc>
                    <a:spcPct val="100000"/>
                  </a:lnSpc>
                  <a:spcBef>
                    <a:spcPts val="0"/>
                  </a:spcBef>
                  <a:spcAft>
                    <a:spcPts val="0"/>
                  </a:spcAft>
                  <a:buClrTx/>
                  <a:buSzTx/>
                  <a:buFontTx/>
                  <a:buNone/>
                  <a:tabLst/>
                  <a:defRPr/>
                </a:pPr>
                <a:endParaRPr kumimoji="1" lang="ja-JP" altLang="en-US" sz="1247" b="0" i="0" u="none" strike="noStrike" kern="1200" cap="none" spc="0" normalizeH="0" baseline="0" noProof="0">
                  <a:ln>
                    <a:noFill/>
                  </a:ln>
                  <a:solidFill>
                    <a:srgbClr val="FFFFFF"/>
                  </a:solidFill>
                  <a:effectLst/>
                  <a:uLnTx/>
                  <a:uFillTx/>
                  <a:latin typeface="UD デジタル 教科書体 NK-R" panose="02020400000000000000" pitchFamily="18" charset="-128"/>
                  <a:ea typeface="UD デジタル 教科書体 NK-R" panose="02020400000000000000" pitchFamily="18" charset="-128"/>
                </a:endParaRPr>
              </a:p>
            </p:txBody>
          </p:sp>
        </p:grpSp>
        <p:sp>
          <p:nvSpPr>
            <p:cNvPr id="21" name="テキスト ボックス 6"/>
            <p:cNvSpPr txBox="1">
              <a:spLocks noChangeArrowheads="1"/>
            </p:cNvSpPr>
            <p:nvPr/>
          </p:nvSpPr>
          <p:spPr bwMode="auto">
            <a:xfrm>
              <a:off x="385" y="2014"/>
              <a:ext cx="635"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marL="0" marR="0" lvl="0" indent="0" algn="ctr" defTabSz="913545" rtl="0" eaLnBrk="1" fontAlgn="base" latinLnBrk="0" hangingPunct="1">
                <a:lnSpc>
                  <a:spcPct val="100000"/>
                </a:lnSpc>
                <a:spcBef>
                  <a:spcPct val="0"/>
                </a:spcBef>
                <a:spcAft>
                  <a:spcPct val="0"/>
                </a:spcAft>
                <a:buClrTx/>
                <a:buSzTx/>
                <a:buFontTx/>
                <a:buNone/>
                <a:tabLst/>
                <a:defRPr/>
              </a:pPr>
              <a:r>
                <a:rPr kumimoji="1" lang="ja-JP" altLang="en-US" sz="1247" b="0" i="0" u="none" strike="noStrike" kern="1200" cap="none" spc="0" normalizeH="0" baseline="0" noProof="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相談者</a:t>
              </a:r>
            </a:p>
          </p:txBody>
        </p:sp>
      </p:grpSp>
      <p:sp>
        <p:nvSpPr>
          <p:cNvPr id="40" name="WordArt 38">
            <a:extLst>
              <a:ext uri="{FF2B5EF4-FFF2-40B4-BE49-F238E27FC236}">
                <a16:creationId xmlns:a16="http://schemas.microsoft.com/office/drawing/2014/main" id="{E712CC40-34AF-4102-AAEA-C152FEB4FF42}"/>
              </a:ext>
            </a:extLst>
          </p:cNvPr>
          <p:cNvSpPr>
            <a:spLocks noChangeArrowheads="1" noChangeShapeType="1" noTextEdit="1"/>
          </p:cNvSpPr>
          <p:nvPr/>
        </p:nvSpPr>
        <p:spPr bwMode="auto">
          <a:xfrm>
            <a:off x="146883" y="4922452"/>
            <a:ext cx="3722261" cy="582911"/>
          </a:xfrm>
          <a:prstGeom prst="rect">
            <a:avLst/>
          </a:prstGeom>
        </p:spPr>
        <p:txBody>
          <a:bodyPr wrap="none" fromWordArt="1">
            <a:prstTxWarp prst="textPlain">
              <a:avLst>
                <a:gd name="adj" fmla="val 50000"/>
              </a:avLst>
            </a:prstTxWarp>
          </a:bodyPr>
          <a:lstStyle/>
          <a:p>
            <a:pPr marL="0" marR="0" lvl="0" indent="0" algn="ctr" defTabSz="913545" rtl="0" eaLnBrk="0" fontAlgn="base" latinLnBrk="0" hangingPunct="0">
              <a:lnSpc>
                <a:spcPct val="100000"/>
              </a:lnSpc>
              <a:spcBef>
                <a:spcPct val="0"/>
              </a:spcBef>
              <a:spcAft>
                <a:spcPct val="0"/>
              </a:spcAft>
              <a:buClrTx/>
              <a:buSzTx/>
              <a:buFontTx/>
              <a:buNone/>
              <a:tabLst/>
              <a:defRPr/>
            </a:pPr>
            <a:r>
              <a:rPr kumimoji="1" lang="ja-JP" altLang="en-US" sz="2492" b="1" i="0" u="none" strike="noStrike" kern="10" cap="none" spc="0" normalizeH="0" baseline="0" noProof="0" dirty="0">
                <a:ln w="9525">
                  <a:solidFill>
                    <a:srgbClr val="000000"/>
                  </a:solidFill>
                  <a:round/>
                  <a:headEnd/>
                  <a:tailEnd/>
                </a:ln>
                <a:solidFill>
                  <a:srgbClr val="FF0000"/>
                </a:solidFill>
                <a:effectLst/>
                <a:uLnTx/>
                <a:uFillTx/>
                <a:latin typeface="UD デジタル 教科書体 NK-R" panose="02020400000000000000" pitchFamily="18" charset="-128"/>
                <a:ea typeface="UD デジタル 教科書体 NK-R" panose="02020400000000000000" pitchFamily="18" charset="-128"/>
              </a:rPr>
              <a:t>アウトリーチ機能！</a:t>
            </a:r>
          </a:p>
        </p:txBody>
      </p:sp>
      <p:grpSp>
        <p:nvGrpSpPr>
          <p:cNvPr id="24" name="Group 34"/>
          <p:cNvGrpSpPr>
            <a:grpSpLocks/>
          </p:cNvGrpSpPr>
          <p:nvPr/>
        </p:nvGrpSpPr>
        <p:grpSpPr bwMode="auto">
          <a:xfrm>
            <a:off x="4082047" y="3829597"/>
            <a:ext cx="1733698" cy="1004931"/>
            <a:chOff x="2198" y="2115"/>
            <a:chExt cx="1130" cy="655"/>
          </a:xfrm>
        </p:grpSpPr>
        <p:sp>
          <p:nvSpPr>
            <p:cNvPr id="25" name="角丸四角形 17"/>
            <p:cNvSpPr>
              <a:spLocks noChangeArrowheads="1"/>
            </p:cNvSpPr>
            <p:nvPr/>
          </p:nvSpPr>
          <p:spPr bwMode="auto">
            <a:xfrm>
              <a:off x="2216" y="2407"/>
              <a:ext cx="1112" cy="363"/>
            </a:xfrm>
            <a:prstGeom prst="roundRect">
              <a:avLst>
                <a:gd name="adj" fmla="val 16667"/>
              </a:avLst>
            </a:prstGeom>
            <a:solidFill>
              <a:srgbClr val="FFCC99"/>
            </a:solidFill>
            <a:ln w="25400" algn="ctr">
              <a:solidFill>
                <a:srgbClr val="385D8A"/>
              </a:solidFill>
              <a:round/>
              <a:headEnd/>
              <a:tailEnd/>
            </a:ln>
          </p:spPr>
          <p:txBody>
            <a:bodyPr anchor="ct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marL="0" marR="0" lvl="0" indent="0" algn="ctr" defTabSz="913545"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自立相談支援機関</a:t>
              </a:r>
            </a:p>
          </p:txBody>
        </p:sp>
        <p:sp>
          <p:nvSpPr>
            <p:cNvPr id="26" name="角丸四角形 10"/>
            <p:cNvSpPr>
              <a:spLocks noChangeArrowheads="1"/>
            </p:cNvSpPr>
            <p:nvPr/>
          </p:nvSpPr>
          <p:spPr bwMode="auto">
            <a:xfrm>
              <a:off x="2198" y="2115"/>
              <a:ext cx="1128" cy="317"/>
            </a:xfrm>
            <a:prstGeom prst="roundRect">
              <a:avLst>
                <a:gd name="adj" fmla="val 16667"/>
              </a:avLst>
            </a:prstGeom>
            <a:solidFill>
              <a:srgbClr val="FFFF00"/>
            </a:solidFill>
            <a:ln w="25400" algn="ctr">
              <a:solidFill>
                <a:srgbClr val="71893F"/>
              </a:solidFill>
              <a:round/>
              <a:headEnd/>
              <a:tailEnd/>
            </a:ln>
          </p:spPr>
          <p:txBody>
            <a:bodyPr anchor="ct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marL="0" marR="0" lvl="0" indent="0" algn="ctr" defTabSz="913545"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市民生活相談課</a:t>
              </a:r>
            </a:p>
          </p:txBody>
        </p:sp>
      </p:grpSp>
      <p:sp>
        <p:nvSpPr>
          <p:cNvPr id="18" name="スライド番号プレースホルダー 17">
            <a:extLst>
              <a:ext uri="{FF2B5EF4-FFF2-40B4-BE49-F238E27FC236}">
                <a16:creationId xmlns:a16="http://schemas.microsoft.com/office/drawing/2014/main" id="{B5AF8CF2-DA5C-451B-8ECB-6E746C203862}"/>
              </a:ext>
            </a:extLst>
          </p:cNvPr>
          <p:cNvSpPr>
            <a:spLocks noGrp="1"/>
          </p:cNvSpPr>
          <p:nvPr>
            <p:ph type="sldNum" sz="quarter" idx="12"/>
          </p:nvPr>
        </p:nvSpPr>
        <p:spPr>
          <a:xfrm>
            <a:off x="7086600" y="6316154"/>
            <a:ext cx="1992986" cy="541846"/>
          </a:xfrm>
        </p:spPr>
        <p:txBody>
          <a:bodyPr/>
          <a:lstStyle/>
          <a:p>
            <a:fld id="{98957603-F5F9-4649-ABC6-94AC9F105FB9}" type="slidenum">
              <a:rPr lang="ja-JP" altLang="en-US" sz="1600" smtClean="0">
                <a:solidFill>
                  <a:schemeClr val="tx1">
                    <a:lumMod val="50000"/>
                    <a:lumOff val="50000"/>
                  </a:schemeClr>
                </a:solidFill>
                <a:latin typeface="游ゴシック" panose="020B0400000000000000" pitchFamily="50" charset="-128"/>
                <a:ea typeface="游ゴシック" panose="020B0400000000000000" pitchFamily="50" charset="-128"/>
              </a:rPr>
              <a:pPr/>
              <a:t>19</a:t>
            </a:fld>
            <a:endParaRPr lang="ja-JP" altLang="en-US" sz="1600"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19302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slide(fromBottom)">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56" presetClass="path" presetSubtype="0" accel="50000" decel="50000" fill="hold" nodeType="clickEffect">
                                  <p:stCondLst>
                                    <p:cond delay="0"/>
                                  </p:stCondLst>
                                  <p:childTnLst>
                                    <p:animMotion origin="layout" path="M 2.77778E-7 4.07407E-6 L -0.25955 0.13564 " pathEditMode="relative" rAng="0" ptsTypes="AA">
                                      <p:cBhvr>
                                        <p:cTn id="11" dur="1000" fill="hold"/>
                                        <p:tgtEl>
                                          <p:spTgt spid="31"/>
                                        </p:tgtEl>
                                        <p:attrNameLst>
                                          <p:attrName>ppt_x</p:attrName>
                                          <p:attrName>ppt_y</p:attrName>
                                        </p:attrNameLst>
                                      </p:cBhvr>
                                      <p:rCtr x="-12656" y="7014"/>
                                    </p:animMotion>
                                  </p:childTnLst>
                                </p:cTn>
                              </p:par>
                            </p:childTnLst>
                          </p:cTn>
                        </p:par>
                        <p:par>
                          <p:cTn id="12" fill="hold">
                            <p:stCondLst>
                              <p:cond delay="1000"/>
                            </p:stCondLst>
                            <p:childTnLst>
                              <p:par>
                                <p:cTn id="13" presetID="14" presetClass="entr" presetSubtype="10" fill="hold" grpId="0" nodeType="afterEffect" nodePh="1">
                                  <p:stCondLst>
                                    <p:cond delay="0"/>
                                  </p:stCondLst>
                                  <p:endCondLst>
                                    <p:cond evt="begin" delay="0">
                                      <p:tn val="13"/>
                                    </p:cond>
                                  </p:end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slide(fromBottom)">
                                      <p:cBhvr>
                                        <p:cTn id="20" dur="10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63" presetClass="path" presetSubtype="0" accel="50000" decel="50000" fill="hold" nodeType="clickEffect">
                                  <p:stCondLst>
                                    <p:cond delay="0"/>
                                  </p:stCondLst>
                                  <p:childTnLst>
                                    <p:animMotion origin="layout" path="M 0.04201 -0.07848 L 0.18784 0.02268 " pathEditMode="relative" rAng="0" ptsTypes="AA">
                                      <p:cBhvr>
                                        <p:cTn id="24" dur="1000" fill="hold"/>
                                        <p:tgtEl>
                                          <p:spTgt spid="19"/>
                                        </p:tgtEl>
                                        <p:attrNameLst>
                                          <p:attrName>ppt_x</p:attrName>
                                          <p:attrName>ppt_y</p:attrName>
                                        </p:attrNameLst>
                                      </p:cBhvr>
                                      <p:rCtr x="7292" y="5046"/>
                                    </p:animMotion>
                                  </p:childTnLst>
                                </p:cTn>
                              </p:par>
                              <p:par>
                                <p:cTn id="25" presetID="63" presetClass="path" presetSubtype="0" accel="50000" decel="50000" fill="hold" nodeType="withEffect">
                                  <p:stCondLst>
                                    <p:cond delay="0"/>
                                  </p:stCondLst>
                                  <p:childTnLst>
                                    <p:animMotion origin="layout" path="M -0.25955 0.13564 L -0.04253 0.17129 " pathEditMode="relative" rAng="0" ptsTypes="AA">
                                      <p:cBhvr>
                                        <p:cTn id="26" dur="1000" fill="hold"/>
                                        <p:tgtEl>
                                          <p:spTgt spid="31"/>
                                        </p:tgtEl>
                                        <p:attrNameLst>
                                          <p:attrName>ppt_x</p:attrName>
                                          <p:attrName>ppt_y</p:attrName>
                                        </p:attrNameLst>
                                      </p:cBhvr>
                                      <p:rCtr x="10851" y="1782"/>
                                    </p:animMotion>
                                  </p:childTnLst>
                                </p:cTn>
                              </p:par>
                            </p:childTnLst>
                          </p:cTn>
                        </p:par>
                      </p:childTnLst>
                    </p:cTn>
                  </p:par>
                  <p:par>
                    <p:cTn id="27" fill="hold">
                      <p:stCondLst>
                        <p:cond delay="indefinite"/>
                      </p:stCondLst>
                      <p:childTnLst>
                        <p:par>
                          <p:cTn id="28" fill="hold">
                            <p:stCondLst>
                              <p:cond delay="0"/>
                            </p:stCondLst>
                            <p:childTnLst>
                              <p:par>
                                <p:cTn id="29" presetID="35" presetClass="path" presetSubtype="0" accel="50000" decel="50000" fill="hold" nodeType="clickEffect">
                                  <p:stCondLst>
                                    <p:cond delay="0"/>
                                  </p:stCondLst>
                                  <p:childTnLst>
                                    <p:animMotion origin="layout" path="M -1.94444E-6 -4.07407E-6 L -0.12969 0.06204 " pathEditMode="relative" rAng="0" ptsTypes="AA">
                                      <p:cBhvr>
                                        <p:cTn id="30" dur="2000" fill="hold"/>
                                        <p:tgtEl>
                                          <p:spTgt spid="12"/>
                                        </p:tgtEl>
                                        <p:attrNameLst>
                                          <p:attrName>ppt_x</p:attrName>
                                          <p:attrName>ppt_y</p:attrName>
                                        </p:attrNameLst>
                                      </p:cBhvr>
                                      <p:rCtr x="-6493" y="3102"/>
                                    </p:animMotion>
                                  </p:childTnLst>
                                </p:cTn>
                              </p:par>
                              <p:par>
                                <p:cTn id="31" presetID="35" presetClass="path" presetSubtype="0" accel="50000" decel="50000" fill="hold" nodeType="withEffect">
                                  <p:stCondLst>
                                    <p:cond delay="0"/>
                                  </p:stCondLst>
                                  <p:childTnLst>
                                    <p:animMotion origin="layout" path="M 5E-6 1.85185E-6 L -0.10417 0.07546 " pathEditMode="relative" rAng="0" ptsTypes="AA">
                                      <p:cBhvr>
                                        <p:cTn id="32" dur="2000" fill="hold"/>
                                        <p:tgtEl>
                                          <p:spTgt spid="3"/>
                                        </p:tgtEl>
                                        <p:attrNameLst>
                                          <p:attrName>ppt_x</p:attrName>
                                          <p:attrName>ppt_y</p:attrName>
                                        </p:attrNameLst>
                                      </p:cBhvr>
                                      <p:rCtr x="-5208" y="3773"/>
                                    </p:animMotion>
                                  </p:childTnLst>
                                </p:cTn>
                              </p:par>
                              <p:par>
                                <p:cTn id="33" presetID="35" presetClass="path" presetSubtype="0" accel="50000" decel="50000" fill="hold" nodeType="withEffect">
                                  <p:stCondLst>
                                    <p:cond delay="0"/>
                                  </p:stCondLst>
                                  <p:childTnLst>
                                    <p:animMotion origin="layout" path="M 1.11111E-6 2.22222E-6 L -0.12865 0.08356 " pathEditMode="relative" rAng="0" ptsTypes="AA">
                                      <p:cBhvr>
                                        <p:cTn id="34" dur="2000" fill="hold"/>
                                        <p:tgtEl>
                                          <p:spTgt spid="15"/>
                                        </p:tgtEl>
                                        <p:attrNameLst>
                                          <p:attrName>ppt_x</p:attrName>
                                          <p:attrName>ppt_y</p:attrName>
                                        </p:attrNameLst>
                                      </p:cBhvr>
                                      <p:rCtr x="-6441" y="4167"/>
                                    </p:animMotion>
                                  </p:childTnLst>
                                </p:cTn>
                              </p:par>
                              <p:par>
                                <p:cTn id="35" presetID="0" presetClass="path" presetSubtype="0" accel="50000" decel="50000" fill="hold" nodeType="withEffect">
                                  <p:stCondLst>
                                    <p:cond delay="0"/>
                                  </p:stCondLst>
                                  <p:childTnLst>
                                    <p:animMotion origin="layout" path="M 2.22222E-6 1.11022E-16 C -0.0849 -0.04931 -0.16962 -0.09907 -0.19809 -0.15856 C -0.22656 -0.21875 -0.19931 -0.28935 -0.17188 -0.35972 " pathEditMode="relative" rAng="0" ptsTypes="AAA">
                                      <p:cBhvr>
                                        <p:cTn id="36" dur="2000" fill="hold"/>
                                        <p:tgtEl>
                                          <p:spTgt spid="28"/>
                                        </p:tgtEl>
                                        <p:attrNameLst>
                                          <p:attrName>ppt_x</p:attrName>
                                          <p:attrName>ppt_y</p:attrName>
                                        </p:attrNameLst>
                                      </p:cBhvr>
                                      <p:rCtr x="-10521" y="-17986"/>
                                    </p:animMotion>
                                  </p:childTnLst>
                                </p:cTn>
                              </p:par>
                              <p:par>
                                <p:cTn id="37" presetID="35" presetClass="path" presetSubtype="0" accel="50000" decel="50000" fill="hold" nodeType="withEffect">
                                  <p:stCondLst>
                                    <p:cond delay="0"/>
                                  </p:stCondLst>
                                  <p:childTnLst>
                                    <p:animMotion origin="layout" path="M 3.05556E-6 3.7037E-6 L -0.31893 -0.08843 " pathEditMode="relative" rAng="0" ptsTypes="AA">
                                      <p:cBhvr>
                                        <p:cTn id="38" dur="2000" fill="hold"/>
                                        <p:tgtEl>
                                          <p:spTgt spid="9"/>
                                        </p:tgtEl>
                                        <p:attrNameLst>
                                          <p:attrName>ppt_x</p:attrName>
                                          <p:attrName>ppt_y</p:attrName>
                                        </p:attrNameLst>
                                      </p:cBhvr>
                                      <p:rCtr x="-15955" y="-4421"/>
                                    </p:animMotion>
                                  </p:childTnLst>
                                </p:cTn>
                              </p:par>
                              <p:par>
                                <p:cTn id="39" presetID="35" presetClass="path" presetSubtype="0" accel="50000" decel="50000" fill="hold" nodeType="withEffect">
                                  <p:stCondLst>
                                    <p:cond delay="0"/>
                                  </p:stCondLst>
                                  <p:childTnLst>
                                    <p:animMotion origin="layout" path="M -2.77778E-6 4.07407E-6 L -0.30781 -0.01737 " pathEditMode="relative" rAng="0" ptsTypes="AA">
                                      <p:cBhvr>
                                        <p:cTn id="40" dur="2000" fill="hold"/>
                                        <p:tgtEl>
                                          <p:spTgt spid="6"/>
                                        </p:tgtEl>
                                        <p:attrNameLst>
                                          <p:attrName>ppt_x</p:attrName>
                                          <p:attrName>ppt_y</p:attrName>
                                        </p:attrNameLst>
                                      </p:cBhvr>
                                      <p:rCtr x="-15399" y="-880"/>
                                    </p:animMotion>
                                  </p:childTnLst>
                                </p:cTn>
                              </p:par>
                              <p:par>
                                <p:cTn id="41" presetID="0" presetClass="path" presetSubtype="0" accel="50000" decel="50000" fill="hold" nodeType="withEffect">
                                  <p:stCondLst>
                                    <p:cond delay="0"/>
                                  </p:stCondLst>
                                  <p:childTnLst>
                                    <p:animMotion origin="layout" path="M -0.01146 0.00371 C -0.07205 -0.00532 -0.13229 -0.01389 -0.16198 0.00579 C -0.19166 0.02593 -0.19114 0.07431 -0.19045 0.12246 " pathEditMode="relative" rAng="0" ptsTypes="AAA">
                                      <p:cBhvr>
                                        <p:cTn id="42" dur="2000" fill="hold"/>
                                        <p:tgtEl>
                                          <p:spTgt spid="34"/>
                                        </p:tgtEl>
                                        <p:attrNameLst>
                                          <p:attrName>ppt_x</p:attrName>
                                          <p:attrName>ppt_y</p:attrName>
                                        </p:attrNameLst>
                                      </p:cBhvr>
                                      <p:rCtr x="-8976" y="5440"/>
                                    </p:animMotion>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wipe(down)">
                                      <p:cBhvr>
                                        <p:cTn id="4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27" grpId="0" animBg="1"/>
      <p:bldP spid="4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2183" y="248881"/>
            <a:ext cx="8229600" cy="877163"/>
          </a:xfrm>
          <a:ln w="38100"/>
        </p:spPr>
        <p:txBody>
          <a:bodyPr/>
          <a:lstStyle/>
          <a:p>
            <a:r>
              <a:rPr kumimoji="1" lang="ja-JP" altLang="en-US" dirty="0">
                <a:latin typeface="UD デジタル 教科書体 NK-R" panose="02020400000000000000" pitchFamily="18" charset="-128"/>
                <a:ea typeface="UD デジタル 教科書体 NK-R" panose="02020400000000000000" pitchFamily="18" charset="-128"/>
              </a:rPr>
              <a:t>野洲市の紹介</a:t>
            </a:r>
          </a:p>
        </p:txBody>
      </p:sp>
      <p:pic>
        <p:nvPicPr>
          <p:cNvPr id="7" name="Picture 4" descr="無題"/>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760780" y="2097637"/>
            <a:ext cx="4746887" cy="45259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スライド番号プレースホルダー 2"/>
          <p:cNvSpPr>
            <a:spLocks noGrp="1"/>
          </p:cNvSpPr>
          <p:nvPr>
            <p:ph type="sldNum" sz="quarter" idx="12"/>
          </p:nvPr>
        </p:nvSpPr>
        <p:spPr>
          <a:xfrm>
            <a:off x="8621486" y="6476999"/>
            <a:ext cx="401690" cy="300699"/>
          </a:xfrm>
        </p:spPr>
        <p:txBody>
          <a:bodyPr/>
          <a:lstStyle/>
          <a:p>
            <a:pPr>
              <a:defRPr/>
            </a:pPr>
            <a:fld id="{7320BE37-A836-4231-89DA-0085381ADD54}" type="slidenum">
              <a:rPr lang="en-US" altLang="ja-JP" sz="1600" smtClean="0">
                <a:solidFill>
                  <a:schemeClr val="bg1">
                    <a:lumMod val="50000"/>
                  </a:schemeClr>
                </a:solidFill>
                <a:latin typeface="游ゴシック" panose="020B0400000000000000" pitchFamily="50" charset="-128"/>
                <a:ea typeface="游ゴシック" panose="020B0400000000000000" pitchFamily="50" charset="-128"/>
              </a:rPr>
              <a:pPr>
                <a:defRPr/>
              </a:pPr>
              <a:t>2</a:t>
            </a:fld>
            <a:endParaRPr lang="en-US" altLang="ja-JP" sz="1600" dirty="0">
              <a:solidFill>
                <a:schemeClr val="bg1">
                  <a:lumMod val="50000"/>
                </a:schemeClr>
              </a:solidFill>
              <a:latin typeface="游ゴシック" panose="020B0400000000000000" pitchFamily="50" charset="-128"/>
              <a:ea typeface="游ゴシック" panose="020B0400000000000000" pitchFamily="50" charset="-128"/>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390109"/>
            <a:ext cx="4129088" cy="32813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AutoShape 9"/>
          <p:cNvSpPr>
            <a:spLocks noChangeArrowheads="1"/>
          </p:cNvSpPr>
          <p:nvPr/>
        </p:nvSpPr>
        <p:spPr bwMode="auto">
          <a:xfrm>
            <a:off x="3104468" y="3030790"/>
            <a:ext cx="3334432" cy="64928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CCFF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1" name="Oval 5"/>
          <p:cNvSpPr>
            <a:spLocks noChangeArrowheads="1"/>
          </p:cNvSpPr>
          <p:nvPr/>
        </p:nvSpPr>
        <p:spPr bwMode="auto">
          <a:xfrm>
            <a:off x="2433513" y="2868998"/>
            <a:ext cx="576263" cy="576262"/>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itchFamily="34" charset="0"/>
              <a:buChar char="•"/>
              <a:defRPr sz="2800">
                <a:solidFill>
                  <a:schemeClr val="tx1"/>
                </a:solidFill>
                <a:latin typeface="HG丸ｺﾞｼｯｸM-PRO" pitchFamily="50" charset="-128"/>
                <a:ea typeface="HG丸ｺﾞｼｯｸM-PRO" pitchFamily="50" charset="-128"/>
              </a:defRPr>
            </a:lvl1pPr>
            <a:lvl2pPr marL="742950" indent="-285750">
              <a:spcBef>
                <a:spcPct val="20000"/>
              </a:spcBef>
              <a:buFont typeface="Arial" pitchFamily="34" charset="0"/>
              <a:buChar char="–"/>
              <a:defRPr sz="2800">
                <a:solidFill>
                  <a:schemeClr val="tx1"/>
                </a:solidFill>
                <a:latin typeface="HG丸ｺﾞｼｯｸM-PRO" pitchFamily="50" charset="-128"/>
                <a:ea typeface="HG丸ｺﾞｼｯｸM-PRO" pitchFamily="50" charset="-128"/>
              </a:defRPr>
            </a:lvl2pPr>
            <a:lvl3pPr marL="1143000" indent="-228600">
              <a:spcBef>
                <a:spcPct val="20000"/>
              </a:spcBef>
              <a:buFont typeface="Arial" pitchFamily="34" charset="0"/>
              <a:buChar char="•"/>
              <a:defRPr sz="1600">
                <a:solidFill>
                  <a:schemeClr val="tx1"/>
                </a:solidFill>
                <a:latin typeface="HG丸ｺﾞｼｯｸM-PRO" pitchFamily="50" charset="-128"/>
                <a:ea typeface="HG丸ｺﾞｼｯｸM-PRO" pitchFamily="50" charset="-128"/>
              </a:defRPr>
            </a:lvl3pPr>
            <a:lvl4pPr marL="1600200" indent="-228600">
              <a:spcBef>
                <a:spcPct val="20000"/>
              </a:spcBef>
              <a:buFont typeface="Arial" pitchFamily="34" charset="0"/>
              <a:buChar char="–"/>
              <a:defRPr sz="1400">
                <a:solidFill>
                  <a:schemeClr val="tx1"/>
                </a:solidFill>
                <a:latin typeface="HG丸ｺﾞｼｯｸM-PRO" pitchFamily="50" charset="-128"/>
                <a:ea typeface="HG丸ｺﾞｼｯｸM-PRO" pitchFamily="50" charset="-128"/>
              </a:defRPr>
            </a:lvl4pPr>
            <a:lvl5pPr marL="2057400" indent="-228600">
              <a:spcBef>
                <a:spcPct val="20000"/>
              </a:spcBef>
              <a:buFont typeface="Arial" pitchFamily="34" charset="0"/>
              <a:buChar char="»"/>
              <a:defRPr sz="1400">
                <a:solidFill>
                  <a:schemeClr val="tx1"/>
                </a:solidFill>
                <a:latin typeface="HG丸ｺﾞｼｯｸM-PRO" pitchFamily="50" charset="-128"/>
                <a:ea typeface="HG丸ｺﾞｼｯｸM-PRO" pitchFamily="50" charset="-128"/>
              </a:defRPr>
            </a:lvl5pPr>
            <a:lvl6pPr marL="2514600" indent="-228600" eaLnBrk="0" fontAlgn="base" hangingPunct="0">
              <a:spcBef>
                <a:spcPct val="20000"/>
              </a:spcBef>
              <a:spcAft>
                <a:spcPct val="0"/>
              </a:spcAft>
              <a:buFont typeface="Arial" pitchFamily="34" charset="0"/>
              <a:buChar char="»"/>
              <a:defRPr sz="1400">
                <a:solidFill>
                  <a:schemeClr val="tx1"/>
                </a:solidFill>
                <a:latin typeface="HG丸ｺﾞｼｯｸM-PRO" pitchFamily="50" charset="-128"/>
                <a:ea typeface="HG丸ｺﾞｼｯｸM-PRO" pitchFamily="50" charset="-128"/>
              </a:defRPr>
            </a:lvl6pPr>
            <a:lvl7pPr marL="2971800" indent="-228600" eaLnBrk="0" fontAlgn="base" hangingPunct="0">
              <a:spcBef>
                <a:spcPct val="20000"/>
              </a:spcBef>
              <a:spcAft>
                <a:spcPct val="0"/>
              </a:spcAft>
              <a:buFont typeface="Arial" pitchFamily="34" charset="0"/>
              <a:buChar char="»"/>
              <a:defRPr sz="1400">
                <a:solidFill>
                  <a:schemeClr val="tx1"/>
                </a:solidFill>
                <a:latin typeface="HG丸ｺﾞｼｯｸM-PRO" pitchFamily="50" charset="-128"/>
                <a:ea typeface="HG丸ｺﾞｼｯｸM-PRO" pitchFamily="50" charset="-128"/>
              </a:defRPr>
            </a:lvl7pPr>
            <a:lvl8pPr marL="3429000" indent="-228600" eaLnBrk="0" fontAlgn="base" hangingPunct="0">
              <a:spcBef>
                <a:spcPct val="20000"/>
              </a:spcBef>
              <a:spcAft>
                <a:spcPct val="0"/>
              </a:spcAft>
              <a:buFont typeface="Arial" pitchFamily="34" charset="0"/>
              <a:buChar char="»"/>
              <a:defRPr sz="1400">
                <a:solidFill>
                  <a:schemeClr val="tx1"/>
                </a:solidFill>
                <a:latin typeface="HG丸ｺﾞｼｯｸM-PRO" pitchFamily="50" charset="-128"/>
                <a:ea typeface="HG丸ｺﾞｼｯｸM-PRO" pitchFamily="50" charset="-128"/>
              </a:defRPr>
            </a:lvl8pPr>
            <a:lvl9pPr marL="3886200" indent="-228600" eaLnBrk="0" fontAlgn="base" hangingPunct="0">
              <a:spcBef>
                <a:spcPct val="20000"/>
              </a:spcBef>
              <a:spcAft>
                <a:spcPct val="0"/>
              </a:spcAft>
              <a:buFont typeface="Arial" pitchFamily="34" charset="0"/>
              <a:buChar char="»"/>
              <a:defRPr sz="1400">
                <a:solidFill>
                  <a:schemeClr val="tx1"/>
                </a:solidFill>
                <a:latin typeface="HG丸ｺﾞｼｯｸM-PRO" pitchFamily="50" charset="-128"/>
                <a:ea typeface="HG丸ｺﾞｼｯｸM-PRO" pitchFamily="50" charset="-128"/>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Times New Roman" pitchFamily="18" charset="0"/>
              <a:buNone/>
              <a:tabLst/>
              <a:defRPr/>
            </a:pPr>
            <a:endParaRPr kumimoji="0" lang="ja-JP" altLang="ja-JP" sz="1800" b="0" i="0" u="none" strike="noStrike" kern="1200" cap="none" spc="0" normalizeH="0" baseline="0" noProof="0" dirty="0">
              <a:ln>
                <a:noFill/>
              </a:ln>
              <a:solidFill>
                <a:srgbClr val="FFFFFF"/>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2" name="Text Box 10"/>
          <p:cNvSpPr txBox="1">
            <a:spLocks noChangeArrowheads="1"/>
          </p:cNvSpPr>
          <p:nvPr/>
        </p:nvSpPr>
        <p:spPr bwMode="auto">
          <a:xfrm>
            <a:off x="251520" y="4909780"/>
            <a:ext cx="3395442" cy="158504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2800">
                <a:solidFill>
                  <a:schemeClr val="tx1"/>
                </a:solidFill>
                <a:latin typeface="HG丸ｺﾞｼｯｸM-PRO" pitchFamily="50" charset="-128"/>
                <a:ea typeface="HG丸ｺﾞｼｯｸM-PRO" pitchFamily="50" charset="-128"/>
              </a:defRPr>
            </a:lvl1pPr>
            <a:lvl2pPr marL="742950" indent="-285750">
              <a:spcBef>
                <a:spcPct val="20000"/>
              </a:spcBef>
              <a:buFont typeface="Arial" pitchFamily="34" charset="0"/>
              <a:buChar char="–"/>
              <a:defRPr sz="2800">
                <a:solidFill>
                  <a:schemeClr val="tx1"/>
                </a:solidFill>
                <a:latin typeface="HG丸ｺﾞｼｯｸM-PRO" pitchFamily="50" charset="-128"/>
                <a:ea typeface="HG丸ｺﾞｼｯｸM-PRO" pitchFamily="50" charset="-128"/>
              </a:defRPr>
            </a:lvl2pPr>
            <a:lvl3pPr marL="1143000" indent="-228600">
              <a:spcBef>
                <a:spcPct val="20000"/>
              </a:spcBef>
              <a:buFont typeface="Arial" pitchFamily="34" charset="0"/>
              <a:buChar char="•"/>
              <a:defRPr sz="1600">
                <a:solidFill>
                  <a:schemeClr val="tx1"/>
                </a:solidFill>
                <a:latin typeface="HG丸ｺﾞｼｯｸM-PRO" pitchFamily="50" charset="-128"/>
                <a:ea typeface="HG丸ｺﾞｼｯｸM-PRO" pitchFamily="50" charset="-128"/>
              </a:defRPr>
            </a:lvl3pPr>
            <a:lvl4pPr marL="1600200" indent="-228600">
              <a:spcBef>
                <a:spcPct val="20000"/>
              </a:spcBef>
              <a:buFont typeface="Arial" pitchFamily="34" charset="0"/>
              <a:buChar char="–"/>
              <a:defRPr sz="1400">
                <a:solidFill>
                  <a:schemeClr val="tx1"/>
                </a:solidFill>
                <a:latin typeface="HG丸ｺﾞｼｯｸM-PRO" pitchFamily="50" charset="-128"/>
                <a:ea typeface="HG丸ｺﾞｼｯｸM-PRO" pitchFamily="50" charset="-128"/>
              </a:defRPr>
            </a:lvl4pPr>
            <a:lvl5pPr marL="2057400" indent="-228600">
              <a:spcBef>
                <a:spcPct val="20000"/>
              </a:spcBef>
              <a:buFont typeface="Arial" pitchFamily="34" charset="0"/>
              <a:buChar char="»"/>
              <a:defRPr sz="1400">
                <a:solidFill>
                  <a:schemeClr val="tx1"/>
                </a:solidFill>
                <a:latin typeface="HG丸ｺﾞｼｯｸM-PRO" pitchFamily="50" charset="-128"/>
                <a:ea typeface="HG丸ｺﾞｼｯｸM-PRO" pitchFamily="50" charset="-128"/>
              </a:defRPr>
            </a:lvl5pPr>
            <a:lvl6pPr marL="2514600" indent="-228600" eaLnBrk="0" fontAlgn="base" hangingPunct="0">
              <a:spcBef>
                <a:spcPct val="20000"/>
              </a:spcBef>
              <a:spcAft>
                <a:spcPct val="0"/>
              </a:spcAft>
              <a:buFont typeface="Arial" pitchFamily="34" charset="0"/>
              <a:buChar char="»"/>
              <a:defRPr sz="1400">
                <a:solidFill>
                  <a:schemeClr val="tx1"/>
                </a:solidFill>
                <a:latin typeface="HG丸ｺﾞｼｯｸM-PRO" pitchFamily="50" charset="-128"/>
                <a:ea typeface="HG丸ｺﾞｼｯｸM-PRO" pitchFamily="50" charset="-128"/>
              </a:defRPr>
            </a:lvl6pPr>
            <a:lvl7pPr marL="2971800" indent="-228600" eaLnBrk="0" fontAlgn="base" hangingPunct="0">
              <a:spcBef>
                <a:spcPct val="20000"/>
              </a:spcBef>
              <a:spcAft>
                <a:spcPct val="0"/>
              </a:spcAft>
              <a:buFont typeface="Arial" pitchFamily="34" charset="0"/>
              <a:buChar char="»"/>
              <a:defRPr sz="1400">
                <a:solidFill>
                  <a:schemeClr val="tx1"/>
                </a:solidFill>
                <a:latin typeface="HG丸ｺﾞｼｯｸM-PRO" pitchFamily="50" charset="-128"/>
                <a:ea typeface="HG丸ｺﾞｼｯｸM-PRO" pitchFamily="50" charset="-128"/>
              </a:defRPr>
            </a:lvl7pPr>
            <a:lvl8pPr marL="3429000" indent="-228600" eaLnBrk="0" fontAlgn="base" hangingPunct="0">
              <a:spcBef>
                <a:spcPct val="20000"/>
              </a:spcBef>
              <a:spcAft>
                <a:spcPct val="0"/>
              </a:spcAft>
              <a:buFont typeface="Arial" pitchFamily="34" charset="0"/>
              <a:buChar char="»"/>
              <a:defRPr sz="1400">
                <a:solidFill>
                  <a:schemeClr val="tx1"/>
                </a:solidFill>
                <a:latin typeface="HG丸ｺﾞｼｯｸM-PRO" pitchFamily="50" charset="-128"/>
                <a:ea typeface="HG丸ｺﾞｼｯｸM-PRO" pitchFamily="50" charset="-128"/>
              </a:defRPr>
            </a:lvl8pPr>
            <a:lvl9pPr marL="3886200" indent="-228600" eaLnBrk="0" fontAlgn="base" hangingPunct="0">
              <a:spcBef>
                <a:spcPct val="20000"/>
              </a:spcBef>
              <a:spcAft>
                <a:spcPct val="0"/>
              </a:spcAft>
              <a:buFont typeface="Arial" pitchFamily="34" charset="0"/>
              <a:buChar char="»"/>
              <a:defRPr sz="1400">
                <a:solidFill>
                  <a:schemeClr val="tx1"/>
                </a:solidFill>
                <a:latin typeface="HG丸ｺﾞｼｯｸM-PRO" pitchFamily="50" charset="-128"/>
                <a:ea typeface="HG丸ｺﾞｼｯｸM-PRO" pitchFamily="50" charset="-128"/>
              </a:defRPr>
            </a:lvl9pPr>
          </a:lstStyle>
          <a:p>
            <a:pPr marL="0" marR="0" lvl="0" indent="0" defTabSz="914400" rtl="0" eaLnBrk="1" fontAlgn="base" latinLnBrk="0" hangingPunct="1">
              <a:lnSpc>
                <a:spcPts val="1500"/>
              </a:lnSpc>
              <a:spcBef>
                <a:spcPct val="50000"/>
              </a:spcBef>
              <a:spcAft>
                <a:spcPct val="0"/>
              </a:spcAft>
              <a:buClr>
                <a:srgbClr val="000000"/>
              </a:buClr>
              <a:buSzTx/>
              <a:buFont typeface="Times New Roman" pitchFamily="18" charset="0"/>
              <a:buNone/>
              <a:tabLst/>
              <a:defRPr/>
            </a:pPr>
            <a:r>
              <a:rPr kumimoji="0" lang="ja-JP" altLang="en-US" sz="24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Osaka"/>
              </a:rPr>
              <a:t>　　総人口：</a:t>
            </a:r>
            <a:r>
              <a:rPr kumimoji="0" lang="en-US" altLang="ja-JP" sz="24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Osaka"/>
              </a:rPr>
              <a:t> 50,581</a:t>
            </a:r>
            <a:r>
              <a:rPr kumimoji="0" lang="ja-JP" altLang="en-US" sz="24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Osaka"/>
              </a:rPr>
              <a:t>人</a:t>
            </a:r>
            <a:endParaRPr kumimoji="0" lang="en-US" altLang="ja-JP" sz="2400" b="1" dirty="0">
              <a:solidFill>
                <a:srgbClr val="000000"/>
              </a:solidFill>
              <a:latin typeface="UD デジタル 教科書体 NK-R" panose="02020400000000000000" pitchFamily="18" charset="-128"/>
              <a:ea typeface="UD デジタル 教科書体 NK-R" panose="02020400000000000000" pitchFamily="18" charset="-128"/>
              <a:cs typeface="Osaka"/>
            </a:endParaRPr>
          </a:p>
          <a:p>
            <a:pPr marL="0" marR="0" lvl="0" indent="0" defTabSz="914400" rtl="0" eaLnBrk="1" fontAlgn="base" latinLnBrk="0" hangingPunct="1">
              <a:lnSpc>
                <a:spcPts val="1500"/>
              </a:lnSpc>
              <a:spcBef>
                <a:spcPct val="50000"/>
              </a:spcBef>
              <a:spcAft>
                <a:spcPct val="0"/>
              </a:spcAft>
              <a:buClr>
                <a:srgbClr val="000000"/>
              </a:buClr>
              <a:buSzTx/>
              <a:buFont typeface="Times New Roman" pitchFamily="18" charset="0"/>
              <a:buNone/>
              <a:tabLst/>
              <a:defRPr/>
            </a:pPr>
            <a:r>
              <a:rPr kumimoji="0" lang="ja-JP" altLang="en-US" sz="24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Osaka"/>
              </a:rPr>
              <a:t>　　世帯数：</a:t>
            </a:r>
            <a:r>
              <a:rPr kumimoji="0" lang="en-US" altLang="ja-JP" sz="24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Osaka"/>
              </a:rPr>
              <a:t> 22,373</a:t>
            </a:r>
            <a:r>
              <a:rPr kumimoji="0" lang="ja-JP" altLang="en-US" sz="24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Osaka"/>
              </a:rPr>
              <a:t>戸</a:t>
            </a:r>
            <a:endParaRPr kumimoji="0" lang="en-US" altLang="ja-JP" sz="24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Osaka"/>
            </a:endParaRPr>
          </a:p>
          <a:p>
            <a:pPr marL="0" marR="0" lvl="0" indent="0" algn="l" defTabSz="914400" rtl="0" eaLnBrk="1" fontAlgn="base" latinLnBrk="0" hangingPunct="1">
              <a:lnSpc>
                <a:spcPct val="100000"/>
              </a:lnSpc>
              <a:spcBef>
                <a:spcPct val="50000"/>
              </a:spcBef>
              <a:spcAft>
                <a:spcPct val="0"/>
              </a:spcAft>
              <a:buClr>
                <a:srgbClr val="000000"/>
              </a:buClr>
              <a:buSzTx/>
              <a:buFont typeface="Times New Roman" pitchFamily="18" charset="0"/>
              <a:buNone/>
              <a:tabLst/>
              <a:defRPr/>
            </a:pPr>
            <a:r>
              <a:rPr kumimoji="0" lang="ja-JP" altLang="en-US" sz="24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Osaka"/>
              </a:rPr>
              <a:t>　　高齢化率：</a:t>
            </a:r>
            <a:r>
              <a:rPr kumimoji="0" lang="en-US" altLang="ja-JP" sz="24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Osaka"/>
              </a:rPr>
              <a:t>26.92</a:t>
            </a:r>
            <a:r>
              <a:rPr kumimoji="0" lang="ja-JP" altLang="en-US" sz="24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Osaka"/>
              </a:rPr>
              <a:t>％</a:t>
            </a:r>
            <a:br>
              <a:rPr kumimoji="0" lang="en-US" altLang="ja-JP" sz="24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Osaka"/>
              </a:rPr>
            </a:br>
            <a:r>
              <a:rPr kumimoji="0" lang="ja-JP" altLang="en-US" sz="24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Osaka"/>
              </a:rPr>
              <a:t>（</a:t>
            </a:r>
            <a:r>
              <a:rPr kumimoji="0" lang="ja-JP" altLang="en-US" sz="2400" b="1" i="0" u="none" strike="noStrike" kern="1200" cap="none" spc="-100" normalizeH="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Osaka"/>
              </a:rPr>
              <a:t>令和８年</a:t>
            </a:r>
            <a:r>
              <a:rPr kumimoji="0" lang="en-US" altLang="ja-JP" sz="2400" b="1" i="0" u="none" strike="noStrike" kern="1200" cap="none" spc="-100" normalizeH="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Osaka"/>
              </a:rPr>
              <a:t>4</a:t>
            </a:r>
            <a:r>
              <a:rPr kumimoji="0" lang="ja-JP" altLang="en-US" sz="2400" b="1" i="0" u="none" strike="noStrike" kern="1200" cap="none" spc="-100" normalizeH="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Osaka"/>
              </a:rPr>
              <a:t>月１日現在</a:t>
            </a:r>
            <a:r>
              <a:rPr kumimoji="0" lang="ja-JP" altLang="en-US" sz="24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Osaka"/>
              </a:rPr>
              <a:t>）</a:t>
            </a:r>
          </a:p>
        </p:txBody>
      </p:sp>
      <p:pic>
        <p:nvPicPr>
          <p:cNvPr id="13" name="図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8185" y="137876"/>
            <a:ext cx="1625091" cy="1848756"/>
          </a:xfrm>
          <a:prstGeom prst="rect">
            <a:avLst/>
          </a:prstGeom>
        </p:spPr>
      </p:pic>
      <p:sp>
        <p:nvSpPr>
          <p:cNvPr id="16" name="フリーフォーム: 図形 15">
            <a:extLst>
              <a:ext uri="{FF2B5EF4-FFF2-40B4-BE49-F238E27FC236}">
                <a16:creationId xmlns:a16="http://schemas.microsoft.com/office/drawing/2014/main" id="{42EB0268-7D14-4CEB-8F3F-3958F239D397}"/>
              </a:ext>
            </a:extLst>
          </p:cNvPr>
          <p:cNvSpPr/>
          <p:nvPr/>
        </p:nvSpPr>
        <p:spPr>
          <a:xfrm>
            <a:off x="6252882" y="2725271"/>
            <a:ext cx="1775012" cy="2456329"/>
          </a:xfrm>
          <a:custGeom>
            <a:avLst/>
            <a:gdLst>
              <a:gd name="connsiteX0" fmla="*/ 1730189 w 1775012"/>
              <a:gd name="connsiteY0" fmla="*/ 1066800 h 2456329"/>
              <a:gd name="connsiteX1" fmla="*/ 1537447 w 1775012"/>
              <a:gd name="connsiteY1" fmla="*/ 766482 h 2456329"/>
              <a:gd name="connsiteX2" fmla="*/ 1349189 w 1775012"/>
              <a:gd name="connsiteY2" fmla="*/ 703729 h 2456329"/>
              <a:gd name="connsiteX3" fmla="*/ 1107142 w 1775012"/>
              <a:gd name="connsiteY3" fmla="*/ 537882 h 2456329"/>
              <a:gd name="connsiteX4" fmla="*/ 932330 w 1775012"/>
              <a:gd name="connsiteY4" fmla="*/ 264458 h 2456329"/>
              <a:gd name="connsiteX5" fmla="*/ 874059 w 1775012"/>
              <a:gd name="connsiteY5" fmla="*/ 242047 h 2456329"/>
              <a:gd name="connsiteX6" fmla="*/ 842683 w 1775012"/>
              <a:gd name="connsiteY6" fmla="*/ 233082 h 2456329"/>
              <a:gd name="connsiteX7" fmla="*/ 779930 w 1775012"/>
              <a:gd name="connsiteY7" fmla="*/ 112058 h 2456329"/>
              <a:gd name="connsiteX8" fmla="*/ 645459 w 1775012"/>
              <a:gd name="connsiteY8" fmla="*/ 103094 h 2456329"/>
              <a:gd name="connsiteX9" fmla="*/ 524436 w 1775012"/>
              <a:gd name="connsiteY9" fmla="*/ 134470 h 2456329"/>
              <a:gd name="connsiteX10" fmla="*/ 327212 w 1775012"/>
              <a:gd name="connsiteY10" fmla="*/ 53788 h 2456329"/>
              <a:gd name="connsiteX11" fmla="*/ 188259 w 1775012"/>
              <a:gd name="connsiteY11" fmla="*/ 4482 h 2456329"/>
              <a:gd name="connsiteX12" fmla="*/ 116542 w 1775012"/>
              <a:gd name="connsiteY12" fmla="*/ 0 h 2456329"/>
              <a:gd name="connsiteX13" fmla="*/ 13447 w 1775012"/>
              <a:gd name="connsiteY13" fmla="*/ 170329 h 2456329"/>
              <a:gd name="connsiteX14" fmla="*/ 22412 w 1775012"/>
              <a:gd name="connsiteY14" fmla="*/ 259976 h 2456329"/>
              <a:gd name="connsiteX15" fmla="*/ 0 w 1775012"/>
              <a:gd name="connsiteY15" fmla="*/ 354105 h 2456329"/>
              <a:gd name="connsiteX16" fmla="*/ 40342 w 1775012"/>
              <a:gd name="connsiteY16" fmla="*/ 416858 h 2456329"/>
              <a:gd name="connsiteX17" fmla="*/ 282389 w 1775012"/>
              <a:gd name="connsiteY17" fmla="*/ 542364 h 2456329"/>
              <a:gd name="connsiteX18" fmla="*/ 273424 w 1775012"/>
              <a:gd name="connsiteY18" fmla="*/ 658905 h 2456329"/>
              <a:gd name="connsiteX19" fmla="*/ 363071 w 1775012"/>
              <a:gd name="connsiteY19" fmla="*/ 739588 h 2456329"/>
              <a:gd name="connsiteX20" fmla="*/ 470647 w 1775012"/>
              <a:gd name="connsiteY20" fmla="*/ 883023 h 2456329"/>
              <a:gd name="connsiteX21" fmla="*/ 448236 w 1775012"/>
              <a:gd name="connsiteY21" fmla="*/ 1044388 h 2456329"/>
              <a:gd name="connsiteX22" fmla="*/ 425824 w 1775012"/>
              <a:gd name="connsiteY22" fmla="*/ 1107141 h 2456329"/>
              <a:gd name="connsiteX23" fmla="*/ 497542 w 1775012"/>
              <a:gd name="connsiteY23" fmla="*/ 1160929 h 2456329"/>
              <a:gd name="connsiteX24" fmla="*/ 560294 w 1775012"/>
              <a:gd name="connsiteY24" fmla="*/ 1277470 h 2456329"/>
              <a:gd name="connsiteX25" fmla="*/ 524436 w 1775012"/>
              <a:gd name="connsiteY25" fmla="*/ 1550894 h 2456329"/>
              <a:gd name="connsiteX26" fmla="*/ 398930 w 1775012"/>
              <a:gd name="connsiteY26" fmla="*/ 1582270 h 2456329"/>
              <a:gd name="connsiteX27" fmla="*/ 345142 w 1775012"/>
              <a:gd name="connsiteY27" fmla="*/ 1645023 h 2456329"/>
              <a:gd name="connsiteX28" fmla="*/ 363071 w 1775012"/>
              <a:gd name="connsiteY28" fmla="*/ 1721223 h 2456329"/>
              <a:gd name="connsiteX29" fmla="*/ 555812 w 1775012"/>
              <a:gd name="connsiteY29" fmla="*/ 1775011 h 2456329"/>
              <a:gd name="connsiteX30" fmla="*/ 587189 w 1775012"/>
              <a:gd name="connsiteY30" fmla="*/ 1882588 h 2456329"/>
              <a:gd name="connsiteX31" fmla="*/ 676836 w 1775012"/>
              <a:gd name="connsiteY31" fmla="*/ 2039470 h 2456329"/>
              <a:gd name="connsiteX32" fmla="*/ 829236 w 1775012"/>
              <a:gd name="connsiteY32" fmla="*/ 2232211 h 2456329"/>
              <a:gd name="connsiteX33" fmla="*/ 883024 w 1775012"/>
              <a:gd name="connsiteY33" fmla="*/ 2393576 h 2456329"/>
              <a:gd name="connsiteX34" fmla="*/ 1057836 w 1775012"/>
              <a:gd name="connsiteY34" fmla="*/ 2456329 h 2456329"/>
              <a:gd name="connsiteX35" fmla="*/ 1290918 w 1775012"/>
              <a:gd name="connsiteY35" fmla="*/ 2362200 h 2456329"/>
              <a:gd name="connsiteX36" fmla="*/ 1299883 w 1775012"/>
              <a:gd name="connsiteY36" fmla="*/ 2191870 h 2456329"/>
              <a:gd name="connsiteX37" fmla="*/ 1367118 w 1775012"/>
              <a:gd name="connsiteY37" fmla="*/ 2061882 h 2456329"/>
              <a:gd name="connsiteX38" fmla="*/ 1326777 w 1775012"/>
              <a:gd name="connsiteY38" fmla="*/ 1896035 h 2456329"/>
              <a:gd name="connsiteX39" fmla="*/ 1367118 w 1775012"/>
              <a:gd name="connsiteY39" fmla="*/ 1806388 h 2456329"/>
              <a:gd name="connsiteX40" fmla="*/ 1667436 w 1775012"/>
              <a:gd name="connsiteY40" fmla="*/ 1918447 h 2456329"/>
              <a:gd name="connsiteX41" fmla="*/ 1694330 w 1775012"/>
              <a:gd name="connsiteY41" fmla="*/ 1761564 h 2456329"/>
              <a:gd name="connsiteX42" fmla="*/ 1775012 w 1775012"/>
              <a:gd name="connsiteY42" fmla="*/ 1743635 h 2456329"/>
              <a:gd name="connsiteX43" fmla="*/ 1757083 w 1775012"/>
              <a:gd name="connsiteY43" fmla="*/ 1564341 h 2456329"/>
              <a:gd name="connsiteX44" fmla="*/ 1770530 w 1775012"/>
              <a:gd name="connsiteY44" fmla="*/ 1394011 h 2456329"/>
              <a:gd name="connsiteX45" fmla="*/ 1730189 w 1775012"/>
              <a:gd name="connsiteY45" fmla="*/ 1201270 h 2456329"/>
              <a:gd name="connsiteX46" fmla="*/ 1707777 w 1775012"/>
              <a:gd name="connsiteY46" fmla="*/ 1125070 h 2456329"/>
              <a:gd name="connsiteX47" fmla="*/ 1730189 w 1775012"/>
              <a:gd name="connsiteY47" fmla="*/ 1066800 h 2456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775012" h="2456329">
                <a:moveTo>
                  <a:pt x="1730189" y="1066800"/>
                </a:moveTo>
                <a:lnTo>
                  <a:pt x="1537447" y="766482"/>
                </a:lnTo>
                <a:lnTo>
                  <a:pt x="1349189" y="703729"/>
                </a:lnTo>
                <a:lnTo>
                  <a:pt x="1107142" y="537882"/>
                </a:lnTo>
                <a:lnTo>
                  <a:pt x="932330" y="264458"/>
                </a:lnTo>
                <a:lnTo>
                  <a:pt x="874059" y="242047"/>
                </a:lnTo>
                <a:lnTo>
                  <a:pt x="842683" y="233082"/>
                </a:lnTo>
                <a:lnTo>
                  <a:pt x="779930" y="112058"/>
                </a:lnTo>
                <a:lnTo>
                  <a:pt x="645459" y="103094"/>
                </a:lnTo>
                <a:lnTo>
                  <a:pt x="524436" y="134470"/>
                </a:lnTo>
                <a:lnTo>
                  <a:pt x="327212" y="53788"/>
                </a:lnTo>
                <a:lnTo>
                  <a:pt x="188259" y="4482"/>
                </a:lnTo>
                <a:lnTo>
                  <a:pt x="116542" y="0"/>
                </a:lnTo>
                <a:lnTo>
                  <a:pt x="13447" y="170329"/>
                </a:lnTo>
                <a:lnTo>
                  <a:pt x="22412" y="259976"/>
                </a:lnTo>
                <a:lnTo>
                  <a:pt x="0" y="354105"/>
                </a:lnTo>
                <a:lnTo>
                  <a:pt x="40342" y="416858"/>
                </a:lnTo>
                <a:lnTo>
                  <a:pt x="282389" y="542364"/>
                </a:lnTo>
                <a:lnTo>
                  <a:pt x="273424" y="658905"/>
                </a:lnTo>
                <a:lnTo>
                  <a:pt x="363071" y="739588"/>
                </a:lnTo>
                <a:lnTo>
                  <a:pt x="470647" y="883023"/>
                </a:lnTo>
                <a:lnTo>
                  <a:pt x="448236" y="1044388"/>
                </a:lnTo>
                <a:lnTo>
                  <a:pt x="425824" y="1107141"/>
                </a:lnTo>
                <a:lnTo>
                  <a:pt x="497542" y="1160929"/>
                </a:lnTo>
                <a:lnTo>
                  <a:pt x="560294" y="1277470"/>
                </a:lnTo>
                <a:lnTo>
                  <a:pt x="524436" y="1550894"/>
                </a:lnTo>
                <a:lnTo>
                  <a:pt x="398930" y="1582270"/>
                </a:lnTo>
                <a:lnTo>
                  <a:pt x="345142" y="1645023"/>
                </a:lnTo>
                <a:lnTo>
                  <a:pt x="363071" y="1721223"/>
                </a:lnTo>
                <a:lnTo>
                  <a:pt x="555812" y="1775011"/>
                </a:lnTo>
                <a:lnTo>
                  <a:pt x="587189" y="1882588"/>
                </a:lnTo>
                <a:lnTo>
                  <a:pt x="676836" y="2039470"/>
                </a:lnTo>
                <a:lnTo>
                  <a:pt x="829236" y="2232211"/>
                </a:lnTo>
                <a:lnTo>
                  <a:pt x="883024" y="2393576"/>
                </a:lnTo>
                <a:lnTo>
                  <a:pt x="1057836" y="2456329"/>
                </a:lnTo>
                <a:lnTo>
                  <a:pt x="1290918" y="2362200"/>
                </a:lnTo>
                <a:lnTo>
                  <a:pt x="1299883" y="2191870"/>
                </a:lnTo>
                <a:lnTo>
                  <a:pt x="1367118" y="2061882"/>
                </a:lnTo>
                <a:lnTo>
                  <a:pt x="1326777" y="1896035"/>
                </a:lnTo>
                <a:lnTo>
                  <a:pt x="1367118" y="1806388"/>
                </a:lnTo>
                <a:lnTo>
                  <a:pt x="1667436" y="1918447"/>
                </a:lnTo>
                <a:lnTo>
                  <a:pt x="1694330" y="1761564"/>
                </a:lnTo>
                <a:lnTo>
                  <a:pt x="1775012" y="1743635"/>
                </a:lnTo>
                <a:lnTo>
                  <a:pt x="1757083" y="1564341"/>
                </a:lnTo>
                <a:lnTo>
                  <a:pt x="1770530" y="1394011"/>
                </a:lnTo>
                <a:lnTo>
                  <a:pt x="1730189" y="1201270"/>
                </a:lnTo>
                <a:lnTo>
                  <a:pt x="1707777" y="1125070"/>
                </a:lnTo>
                <a:lnTo>
                  <a:pt x="1730189" y="1066800"/>
                </a:ln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89457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
          <p:cNvSpPr>
            <a:spLocks noChangeArrowheads="1"/>
          </p:cNvSpPr>
          <p:nvPr/>
        </p:nvSpPr>
        <p:spPr bwMode="auto">
          <a:xfrm>
            <a:off x="1502015" y="1628801"/>
            <a:ext cx="7053027" cy="4975642"/>
          </a:xfrm>
          <a:prstGeom prst="ellipse">
            <a:avLst/>
          </a:prstGeom>
          <a:noFill/>
          <a:ln w="254000">
            <a:solidFill>
              <a:srgbClr val="CC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marL="0" marR="0" lvl="0" indent="0" algn="l" defTabSz="913545" rtl="0" eaLnBrk="1" fontAlgn="base" latinLnBrk="0" hangingPunct="1">
              <a:lnSpc>
                <a:spcPct val="100000"/>
              </a:lnSpc>
              <a:spcBef>
                <a:spcPct val="0"/>
              </a:spcBef>
              <a:spcAft>
                <a:spcPct val="0"/>
              </a:spcAft>
              <a:buClrTx/>
              <a:buSzTx/>
              <a:buFontTx/>
              <a:buNone/>
              <a:tabLst/>
              <a:defRPr/>
            </a:pPr>
            <a:endParaRPr kumimoji="0" lang="ja-JP" altLang="ja-JP" sz="2400" b="0" i="0" u="none" strike="noStrike" kern="1200" cap="none" spc="0" normalizeH="0" baseline="0" noProof="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3" name="Rectangle 3"/>
          <p:cNvSpPr txBox="1">
            <a:spLocks noChangeArrowheads="1"/>
          </p:cNvSpPr>
          <p:nvPr/>
        </p:nvSpPr>
        <p:spPr bwMode="auto">
          <a:xfrm>
            <a:off x="1937594" y="719664"/>
            <a:ext cx="6160292" cy="583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3305" tIns="31652" rIns="63305" bIns="31652"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2pPr>
            <a:lvl3pPr algn="ctr" rtl="0" eaLnBrk="0" fontAlgn="base" hangingPunct="0">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3pPr>
            <a:lvl4pPr algn="ctr" rtl="0" eaLnBrk="0" fontAlgn="base" hangingPunct="0">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4pPr>
            <a:lvl5pPr algn="ctr" rtl="0" eaLnBrk="0" fontAlgn="base" hangingPunct="0">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5pPr>
            <a:lvl6pPr marL="457200" algn="ctr" rtl="0" fontAlgn="base">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6pPr>
            <a:lvl7pPr marL="914400" algn="ctr" rtl="0" fontAlgn="base">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7pPr>
            <a:lvl8pPr marL="1371600" algn="ctr" rtl="0" fontAlgn="base">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8pPr>
            <a:lvl9pPr marL="1828800" algn="ctr" rtl="0" fontAlgn="base">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9pPr>
          </a:lstStyle>
          <a:p>
            <a:pPr marL="0" marR="0" lvl="0" indent="0" algn="ctr" defTabSz="633062"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endParaRPr>
          </a:p>
        </p:txBody>
      </p:sp>
      <p:grpSp>
        <p:nvGrpSpPr>
          <p:cNvPr id="4" name="Group 4"/>
          <p:cNvGrpSpPr>
            <a:grpSpLocks/>
          </p:cNvGrpSpPr>
          <p:nvPr/>
        </p:nvGrpSpPr>
        <p:grpSpPr bwMode="auto">
          <a:xfrm>
            <a:off x="6659625" y="2392824"/>
            <a:ext cx="1992341" cy="1068252"/>
            <a:chOff x="295" y="2432"/>
            <a:chExt cx="1435" cy="672"/>
          </a:xfrm>
        </p:grpSpPr>
        <p:sp>
          <p:nvSpPr>
            <p:cNvPr id="5" name="角丸四角形 17"/>
            <p:cNvSpPr/>
            <p:nvPr/>
          </p:nvSpPr>
          <p:spPr>
            <a:xfrm>
              <a:off x="295" y="2741"/>
              <a:ext cx="1423" cy="363"/>
            </a:xfrm>
            <a:prstGeom prst="roundRect">
              <a:avLst/>
            </a:prstGeom>
            <a:solidFill>
              <a:srgbClr val="BBE0E3"/>
            </a:solidFill>
            <a:ln w="12700" cap="flat" cmpd="sng" algn="ctr">
              <a:solidFill>
                <a:srgbClr val="BBE0E3">
                  <a:shade val="50000"/>
                </a:srgbClr>
              </a:solidFill>
              <a:prstDash val="solid"/>
              <a:miter lim="800000"/>
            </a:ln>
            <a:effectLst/>
          </p:spPr>
          <p:txBody>
            <a:bodyPr anchor="ct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障がい者福祉</a:t>
              </a:r>
            </a:p>
          </p:txBody>
        </p:sp>
        <p:sp>
          <p:nvSpPr>
            <p:cNvPr id="6" name="角丸四角形 5"/>
            <p:cNvSpPr/>
            <p:nvPr/>
          </p:nvSpPr>
          <p:spPr>
            <a:xfrm>
              <a:off x="307" y="2432"/>
              <a:ext cx="1423" cy="317"/>
            </a:xfrm>
            <a:prstGeom prst="roundRect">
              <a:avLst/>
            </a:prstGeom>
            <a:solidFill>
              <a:srgbClr val="92D050"/>
            </a:solidFill>
            <a:ln w="12700" cap="flat" cmpd="sng" algn="ctr">
              <a:solidFill>
                <a:srgbClr val="FFFFFF">
                  <a:shade val="50000"/>
                </a:srgbClr>
              </a:solidFill>
              <a:prstDash val="solid"/>
              <a:miter lim="800000"/>
            </a:ln>
            <a:effectLst/>
          </p:spPr>
          <p:txBody>
            <a:bodyPr anchor="ct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err="1">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障がい</a:t>
              </a:r>
              <a:r>
                <a:rPr kumimoji="0" lang="ja-JP" altLang="en-US" sz="1400" b="0" i="0" u="none" strike="noStrike" kern="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福祉課</a:t>
              </a:r>
            </a:p>
          </p:txBody>
        </p:sp>
      </p:grpSp>
      <p:grpSp>
        <p:nvGrpSpPr>
          <p:cNvPr id="7" name="Group 7"/>
          <p:cNvGrpSpPr>
            <a:grpSpLocks/>
          </p:cNvGrpSpPr>
          <p:nvPr/>
        </p:nvGrpSpPr>
        <p:grpSpPr bwMode="auto">
          <a:xfrm>
            <a:off x="4745394" y="1091740"/>
            <a:ext cx="1398109" cy="1060304"/>
            <a:chOff x="3061" y="858"/>
            <a:chExt cx="1007" cy="667"/>
          </a:xfrm>
        </p:grpSpPr>
        <p:sp>
          <p:nvSpPr>
            <p:cNvPr id="8" name="角丸四角形 17"/>
            <p:cNvSpPr/>
            <p:nvPr/>
          </p:nvSpPr>
          <p:spPr>
            <a:xfrm>
              <a:off x="3061" y="1162"/>
              <a:ext cx="1007" cy="363"/>
            </a:xfrm>
            <a:prstGeom prst="roundRect">
              <a:avLst/>
            </a:prstGeom>
            <a:solidFill>
              <a:srgbClr val="BBE0E3"/>
            </a:solidFill>
            <a:ln w="12700" cap="flat" cmpd="sng" algn="ctr">
              <a:solidFill>
                <a:srgbClr val="BBE0E3">
                  <a:shade val="50000"/>
                </a:srgbClr>
              </a:solidFill>
              <a:prstDash val="solid"/>
              <a:miter lim="800000"/>
            </a:ln>
            <a:effectLst/>
          </p:spPr>
          <p:txBody>
            <a:bodyPr anchor="ct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2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メンタルヘルス</a:t>
              </a:r>
              <a:endParaRPr kumimoji="0" lang="ja-JP" altLang="en-US" sz="14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9" name="角丸四角形 10"/>
            <p:cNvSpPr/>
            <p:nvPr/>
          </p:nvSpPr>
          <p:spPr>
            <a:xfrm>
              <a:off x="3061" y="858"/>
              <a:ext cx="1007" cy="317"/>
            </a:xfrm>
            <a:prstGeom prst="roundRect">
              <a:avLst/>
            </a:prstGeom>
            <a:solidFill>
              <a:srgbClr val="92D050"/>
            </a:solidFill>
            <a:ln w="12700" cap="flat" cmpd="sng" algn="ctr">
              <a:solidFill>
                <a:srgbClr val="FFFFFF">
                  <a:shade val="50000"/>
                </a:srgbClr>
              </a:solidFill>
              <a:prstDash val="solid"/>
              <a:miter lim="800000"/>
            </a:ln>
            <a:effectLst/>
          </p:spPr>
          <p:txBody>
            <a:bodyPr anchor="ct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健康推進課</a:t>
              </a:r>
            </a:p>
          </p:txBody>
        </p:sp>
      </p:grpSp>
      <p:grpSp>
        <p:nvGrpSpPr>
          <p:cNvPr id="10" name="Group 10"/>
          <p:cNvGrpSpPr>
            <a:grpSpLocks/>
          </p:cNvGrpSpPr>
          <p:nvPr/>
        </p:nvGrpSpPr>
        <p:grpSpPr bwMode="auto">
          <a:xfrm>
            <a:off x="1843985" y="4355562"/>
            <a:ext cx="1323136" cy="1009436"/>
            <a:chOff x="4694" y="3294"/>
            <a:chExt cx="953" cy="635"/>
          </a:xfrm>
        </p:grpSpPr>
        <p:sp>
          <p:nvSpPr>
            <p:cNvPr id="11" name="角丸四角形 17"/>
            <p:cNvSpPr/>
            <p:nvPr/>
          </p:nvSpPr>
          <p:spPr>
            <a:xfrm>
              <a:off x="4694" y="3566"/>
              <a:ext cx="953" cy="363"/>
            </a:xfrm>
            <a:prstGeom prst="roundRect">
              <a:avLst/>
            </a:prstGeom>
            <a:solidFill>
              <a:srgbClr val="BBE0E3"/>
            </a:solidFill>
            <a:ln w="12700" cap="flat" cmpd="sng" algn="ctr">
              <a:solidFill>
                <a:srgbClr val="BBE0E3">
                  <a:shade val="50000"/>
                </a:srgbClr>
              </a:solidFill>
              <a:prstDash val="solid"/>
              <a:miter lim="800000"/>
            </a:ln>
            <a:effectLst/>
          </p:spPr>
          <p:txBody>
            <a:bodyPr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1" lang="ja-JP" altLang="en-US" sz="14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学習支援</a:t>
              </a:r>
            </a:p>
          </p:txBody>
        </p:sp>
        <p:sp>
          <p:nvSpPr>
            <p:cNvPr id="12" name="角丸四角形 11"/>
            <p:cNvSpPr/>
            <p:nvPr/>
          </p:nvSpPr>
          <p:spPr>
            <a:xfrm>
              <a:off x="4898" y="3294"/>
              <a:ext cx="546" cy="317"/>
            </a:xfrm>
            <a:prstGeom prst="roundRect">
              <a:avLst/>
            </a:prstGeom>
            <a:solidFill>
              <a:srgbClr val="92D050"/>
            </a:solidFill>
            <a:ln w="12700" cap="flat" cmpd="sng" algn="ctr">
              <a:solidFill>
                <a:srgbClr val="FFFFFF">
                  <a:shade val="50000"/>
                </a:srgbClr>
              </a:solidFill>
              <a:prstDash val="solid"/>
              <a:miter lim="800000"/>
            </a:ln>
            <a:effectLst/>
          </p:spPr>
          <p:txBody>
            <a:bodyPr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1" lang="en-US" altLang="ja-JP" sz="1400" b="0" i="0" u="none" strike="noStrike" kern="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NPO</a:t>
              </a:r>
            </a:p>
          </p:txBody>
        </p:sp>
      </p:grpSp>
      <p:grpSp>
        <p:nvGrpSpPr>
          <p:cNvPr id="13" name="Group 13"/>
          <p:cNvGrpSpPr>
            <a:grpSpLocks/>
          </p:cNvGrpSpPr>
          <p:nvPr/>
        </p:nvGrpSpPr>
        <p:grpSpPr bwMode="auto">
          <a:xfrm>
            <a:off x="6594939" y="5129425"/>
            <a:ext cx="1331466" cy="1052357"/>
            <a:chOff x="1241" y="3540"/>
            <a:chExt cx="959" cy="662"/>
          </a:xfrm>
        </p:grpSpPr>
        <p:sp>
          <p:nvSpPr>
            <p:cNvPr id="14" name="角丸四角形 17"/>
            <p:cNvSpPr/>
            <p:nvPr/>
          </p:nvSpPr>
          <p:spPr>
            <a:xfrm>
              <a:off x="1241" y="3839"/>
              <a:ext cx="953" cy="363"/>
            </a:xfrm>
            <a:prstGeom prst="roundRect">
              <a:avLst/>
            </a:prstGeom>
            <a:solidFill>
              <a:srgbClr val="BBE0E3"/>
            </a:solidFill>
            <a:ln w="12700" cap="flat" cmpd="sng" algn="ctr">
              <a:solidFill>
                <a:srgbClr val="BBE0E3">
                  <a:shade val="50000"/>
                </a:srgbClr>
              </a:solidFill>
              <a:prstDash val="solid"/>
              <a:miter lim="800000"/>
            </a:ln>
            <a:effectLst/>
          </p:spPr>
          <p:txBody>
            <a:bodyPr anchor="ct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国民年金</a:t>
              </a:r>
            </a:p>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健康保険</a:t>
              </a:r>
            </a:p>
          </p:txBody>
        </p:sp>
        <p:sp>
          <p:nvSpPr>
            <p:cNvPr id="15" name="角丸四角形 13"/>
            <p:cNvSpPr/>
            <p:nvPr/>
          </p:nvSpPr>
          <p:spPr>
            <a:xfrm>
              <a:off x="1256" y="3540"/>
              <a:ext cx="944" cy="318"/>
            </a:xfrm>
            <a:prstGeom prst="roundRect">
              <a:avLst/>
            </a:prstGeom>
            <a:solidFill>
              <a:srgbClr val="92D050"/>
            </a:solidFill>
            <a:ln w="12700" cap="flat" cmpd="sng" algn="ctr">
              <a:solidFill>
                <a:srgbClr val="FFFFFF">
                  <a:shade val="50000"/>
                </a:srgbClr>
              </a:solidFill>
              <a:prstDash val="solid"/>
              <a:miter lim="800000"/>
            </a:ln>
            <a:effectLst/>
          </p:spPr>
          <p:txBody>
            <a:bodyPr anchor="ct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保険年金課</a:t>
              </a:r>
            </a:p>
          </p:txBody>
        </p:sp>
      </p:grpSp>
      <p:grpSp>
        <p:nvGrpSpPr>
          <p:cNvPr id="16" name="Group 16"/>
          <p:cNvGrpSpPr>
            <a:grpSpLocks/>
          </p:cNvGrpSpPr>
          <p:nvPr/>
        </p:nvGrpSpPr>
        <p:grpSpPr bwMode="auto">
          <a:xfrm>
            <a:off x="6318848" y="1343078"/>
            <a:ext cx="1323137" cy="1009435"/>
            <a:chOff x="4649" y="935"/>
            <a:chExt cx="953" cy="635"/>
          </a:xfrm>
        </p:grpSpPr>
        <p:sp>
          <p:nvSpPr>
            <p:cNvPr id="17" name="角丸四角形 17"/>
            <p:cNvSpPr/>
            <p:nvPr/>
          </p:nvSpPr>
          <p:spPr>
            <a:xfrm>
              <a:off x="4649" y="1207"/>
              <a:ext cx="953" cy="363"/>
            </a:xfrm>
            <a:prstGeom prst="roundRect">
              <a:avLst/>
            </a:prstGeom>
            <a:solidFill>
              <a:srgbClr val="BBE0E3"/>
            </a:solidFill>
            <a:ln w="12700" cap="flat" cmpd="sng" algn="ctr">
              <a:solidFill>
                <a:srgbClr val="BBE0E3">
                  <a:shade val="50000"/>
                </a:srgbClr>
              </a:solidFill>
              <a:prstDash val="solid"/>
              <a:miter lim="800000"/>
            </a:ln>
            <a:effectLst/>
          </p:spPr>
          <p:txBody>
            <a:bodyPr anchor="ct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教育に</a:t>
              </a:r>
            </a:p>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関すること</a:t>
              </a:r>
            </a:p>
          </p:txBody>
        </p:sp>
        <p:sp>
          <p:nvSpPr>
            <p:cNvPr id="18" name="角丸四角形 17"/>
            <p:cNvSpPr/>
            <p:nvPr/>
          </p:nvSpPr>
          <p:spPr>
            <a:xfrm>
              <a:off x="4649" y="935"/>
              <a:ext cx="944" cy="317"/>
            </a:xfrm>
            <a:prstGeom prst="roundRect">
              <a:avLst/>
            </a:prstGeom>
            <a:solidFill>
              <a:srgbClr val="92D050"/>
            </a:solidFill>
            <a:ln w="12700" cap="flat" cmpd="sng" algn="ctr">
              <a:solidFill>
                <a:srgbClr val="FFFFFF">
                  <a:shade val="50000"/>
                </a:srgbClr>
              </a:solidFill>
              <a:prstDash val="solid"/>
              <a:miter lim="800000"/>
            </a:ln>
            <a:effectLst/>
          </p:spPr>
          <p:txBody>
            <a:bodyPr anchor="ct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学務課</a:t>
              </a:r>
            </a:p>
          </p:txBody>
        </p:sp>
      </p:grpSp>
      <p:grpSp>
        <p:nvGrpSpPr>
          <p:cNvPr id="19" name="Group 19"/>
          <p:cNvGrpSpPr>
            <a:grpSpLocks/>
          </p:cNvGrpSpPr>
          <p:nvPr/>
        </p:nvGrpSpPr>
        <p:grpSpPr bwMode="auto">
          <a:xfrm>
            <a:off x="6782066" y="3654937"/>
            <a:ext cx="2056208" cy="1031691"/>
            <a:chOff x="294" y="1162"/>
            <a:chExt cx="1481" cy="649"/>
          </a:xfrm>
        </p:grpSpPr>
        <p:sp>
          <p:nvSpPr>
            <p:cNvPr id="20" name="角丸四角形 17"/>
            <p:cNvSpPr/>
            <p:nvPr/>
          </p:nvSpPr>
          <p:spPr>
            <a:xfrm>
              <a:off x="458" y="1448"/>
              <a:ext cx="953" cy="363"/>
            </a:xfrm>
            <a:prstGeom prst="roundRect">
              <a:avLst/>
            </a:prstGeom>
            <a:solidFill>
              <a:srgbClr val="BBE0E3"/>
            </a:solidFill>
            <a:ln w="12700" cap="flat" cmpd="sng" algn="ctr">
              <a:solidFill>
                <a:srgbClr val="BBE0E3">
                  <a:shade val="50000"/>
                </a:srgbClr>
              </a:solidFill>
              <a:prstDash val="solid"/>
              <a:miter lim="800000"/>
            </a:ln>
            <a:effectLst/>
          </p:spPr>
          <p:txBody>
            <a:bodyPr anchor="ct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高齢者福祉</a:t>
              </a:r>
            </a:p>
          </p:txBody>
        </p:sp>
        <p:sp>
          <p:nvSpPr>
            <p:cNvPr id="21" name="角丸四角形 20"/>
            <p:cNvSpPr/>
            <p:nvPr/>
          </p:nvSpPr>
          <p:spPr>
            <a:xfrm>
              <a:off x="294" y="1162"/>
              <a:ext cx="1481" cy="318"/>
            </a:xfrm>
            <a:prstGeom prst="roundRect">
              <a:avLst/>
            </a:prstGeom>
            <a:solidFill>
              <a:srgbClr val="92D050"/>
            </a:solidFill>
            <a:ln w="12700" cap="flat" cmpd="sng" algn="ctr">
              <a:solidFill>
                <a:srgbClr val="FFFFFF">
                  <a:shade val="50000"/>
                </a:srgbClr>
              </a:solidFill>
              <a:prstDash val="solid"/>
              <a:miter lim="800000"/>
            </a:ln>
            <a:effectLst/>
          </p:spPr>
          <p:txBody>
            <a:bodyPr anchor="ct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地域包括支援センター</a:t>
              </a:r>
            </a:p>
          </p:txBody>
        </p:sp>
      </p:grpSp>
      <p:sp>
        <p:nvSpPr>
          <p:cNvPr id="22" name="Text Box 22"/>
          <p:cNvSpPr txBox="1">
            <a:spLocks noChangeArrowheads="1"/>
          </p:cNvSpPr>
          <p:nvPr/>
        </p:nvSpPr>
        <p:spPr bwMode="auto">
          <a:xfrm>
            <a:off x="311447" y="377320"/>
            <a:ext cx="2186720" cy="1815882"/>
          </a:xfrm>
          <a:prstGeom prst="rect">
            <a:avLst/>
          </a:prstGeom>
          <a:solidFill>
            <a:srgbClr val="FFFFFF"/>
          </a:solidFill>
          <a:ln w="9525">
            <a:solidFill>
              <a:srgbClr val="000000"/>
            </a:solidFill>
            <a:miter lim="800000"/>
            <a:headEnd/>
            <a:tailEnd/>
          </a:ln>
        </p:spPr>
        <p:txBody>
          <a:bodyPr wrap="square">
            <a:spAutoFit/>
          </a:bodyP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marL="0" marR="0" lvl="0" indent="0" algn="l" defTabSz="633062" rtl="0" eaLnBrk="1" fontAlgn="base" latinLnBrk="0" hangingPunct="1">
              <a:lnSpc>
                <a:spcPct val="100000"/>
              </a:lnSpc>
              <a:spcBef>
                <a:spcPct val="50000"/>
              </a:spcBef>
              <a:spcAft>
                <a:spcPct val="0"/>
              </a:spcAft>
              <a:buClrTx/>
              <a:buSzTx/>
              <a:buFontTx/>
              <a:buNone/>
              <a:tabLst/>
              <a:defRPr/>
            </a:pPr>
            <a:r>
              <a:rPr kumimoji="0" lang="ja-JP" altLang="en-US" sz="16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・離婚</a:t>
            </a:r>
            <a:br>
              <a:rPr kumimoji="0" lang="ja-JP" altLang="en-US" sz="16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br>
            <a:r>
              <a:rPr kumimoji="0" lang="ja-JP" altLang="en-US" sz="16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・子どもに</a:t>
            </a:r>
            <a:r>
              <a:rPr kumimoji="0" lang="ja-JP" altLang="en-US" sz="1600" b="0" i="0" u="none" strike="noStrike" kern="0" cap="none" spc="0" normalizeH="0" baseline="0" noProof="0" dirty="0" err="1">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障がい</a:t>
            </a:r>
            <a:br>
              <a:rPr kumimoji="0" lang="en-US" altLang="ja-JP" sz="16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br>
            <a:r>
              <a:rPr kumimoji="0" lang="ja-JP" altLang="en-US" sz="16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・不登校</a:t>
            </a:r>
            <a:br>
              <a:rPr kumimoji="0" lang="ja-JP" altLang="en-US" sz="16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br>
            <a:r>
              <a:rPr kumimoji="0" lang="ja-JP" altLang="en-US" sz="16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・母が認知症</a:t>
            </a:r>
            <a:br>
              <a:rPr kumimoji="0" lang="ja-JP" altLang="en-US" sz="16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br>
            <a:r>
              <a:rPr kumimoji="0" lang="ja-JP" altLang="en-US" sz="16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・自分がうつ病</a:t>
            </a:r>
            <a:br>
              <a:rPr kumimoji="0" lang="ja-JP" altLang="en-US" sz="16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br>
            <a:r>
              <a:rPr kumimoji="0" lang="ja-JP" altLang="en-US" sz="16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・悪質商法／借金</a:t>
            </a:r>
            <a:br>
              <a:rPr kumimoji="0" lang="en-US" altLang="ja-JP" sz="16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br>
            <a:r>
              <a:rPr kumimoji="0" lang="ja-JP" altLang="en-US" sz="16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・税金滞納</a:t>
            </a:r>
          </a:p>
        </p:txBody>
      </p:sp>
      <p:grpSp>
        <p:nvGrpSpPr>
          <p:cNvPr id="28" name="Group 30"/>
          <p:cNvGrpSpPr>
            <a:grpSpLocks/>
          </p:cNvGrpSpPr>
          <p:nvPr/>
        </p:nvGrpSpPr>
        <p:grpSpPr bwMode="auto">
          <a:xfrm>
            <a:off x="2985349" y="1302334"/>
            <a:ext cx="1713273" cy="1060306"/>
            <a:chOff x="2816" y="858"/>
            <a:chExt cx="1234" cy="667"/>
          </a:xfrm>
        </p:grpSpPr>
        <p:sp>
          <p:nvSpPr>
            <p:cNvPr id="29" name="角丸四角形 17"/>
            <p:cNvSpPr/>
            <p:nvPr/>
          </p:nvSpPr>
          <p:spPr>
            <a:xfrm>
              <a:off x="2816" y="1162"/>
              <a:ext cx="1198" cy="363"/>
            </a:xfrm>
            <a:prstGeom prst="roundRect">
              <a:avLst/>
            </a:prstGeom>
            <a:solidFill>
              <a:srgbClr val="BBE0E3"/>
            </a:solidFill>
            <a:ln w="12700" cap="flat" cmpd="sng" algn="ctr">
              <a:solidFill>
                <a:srgbClr val="BBE0E3">
                  <a:shade val="50000"/>
                </a:srgbClr>
              </a:solidFill>
              <a:prstDash val="solid"/>
              <a:miter lim="800000"/>
            </a:ln>
            <a:effectLst/>
          </p:spPr>
          <p:txBody>
            <a:bodyPr anchor="ct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ひとり親支援</a:t>
              </a:r>
            </a:p>
          </p:txBody>
        </p:sp>
        <p:sp>
          <p:nvSpPr>
            <p:cNvPr id="30" name="角丸四角形 10"/>
            <p:cNvSpPr/>
            <p:nvPr/>
          </p:nvSpPr>
          <p:spPr>
            <a:xfrm>
              <a:off x="2816" y="858"/>
              <a:ext cx="1234" cy="317"/>
            </a:xfrm>
            <a:prstGeom prst="roundRect">
              <a:avLst/>
            </a:prstGeom>
            <a:solidFill>
              <a:srgbClr val="92D050"/>
            </a:solidFill>
            <a:ln w="12700" cap="flat" cmpd="sng" algn="ctr">
              <a:solidFill>
                <a:srgbClr val="FFFFFF">
                  <a:shade val="50000"/>
                </a:srgbClr>
              </a:solidFill>
              <a:prstDash val="solid"/>
              <a:miter lim="800000"/>
            </a:ln>
            <a:effectLst/>
          </p:spPr>
          <p:txBody>
            <a:bodyPr anchor="ct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子育て家庭支援課</a:t>
              </a:r>
            </a:p>
          </p:txBody>
        </p:sp>
      </p:grpSp>
      <p:grpSp>
        <p:nvGrpSpPr>
          <p:cNvPr id="35" name="Group 39"/>
          <p:cNvGrpSpPr>
            <a:grpSpLocks/>
          </p:cNvGrpSpPr>
          <p:nvPr/>
        </p:nvGrpSpPr>
        <p:grpSpPr bwMode="auto">
          <a:xfrm>
            <a:off x="3226998" y="5200750"/>
            <a:ext cx="1323136" cy="1092100"/>
            <a:chOff x="1020" y="3463"/>
            <a:chExt cx="953" cy="687"/>
          </a:xfrm>
        </p:grpSpPr>
        <p:sp>
          <p:nvSpPr>
            <p:cNvPr id="36" name="角丸四角形 35"/>
            <p:cNvSpPr/>
            <p:nvPr/>
          </p:nvSpPr>
          <p:spPr>
            <a:xfrm>
              <a:off x="1020" y="3787"/>
              <a:ext cx="953" cy="363"/>
            </a:xfrm>
            <a:prstGeom prst="roundRect">
              <a:avLst/>
            </a:prstGeom>
            <a:solidFill>
              <a:srgbClr val="BBE0E3"/>
            </a:solidFill>
            <a:ln w="12700" cap="flat" cmpd="sng" algn="ctr">
              <a:solidFill>
                <a:srgbClr val="BBE0E3">
                  <a:shade val="50000"/>
                </a:srgbClr>
              </a:solidFill>
              <a:prstDash val="solid"/>
              <a:miter lim="800000"/>
            </a:ln>
            <a:effectLst/>
          </p:spPr>
          <p:txBody>
            <a:bodyPr anchor="ct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法律相談</a:t>
              </a:r>
            </a:p>
          </p:txBody>
        </p:sp>
        <p:sp>
          <p:nvSpPr>
            <p:cNvPr id="37" name="角丸四角形 36"/>
            <p:cNvSpPr/>
            <p:nvPr/>
          </p:nvSpPr>
          <p:spPr>
            <a:xfrm>
              <a:off x="1020" y="3463"/>
              <a:ext cx="953" cy="318"/>
            </a:xfrm>
            <a:prstGeom prst="roundRect">
              <a:avLst/>
            </a:prstGeom>
            <a:solidFill>
              <a:srgbClr val="92D050"/>
            </a:solidFill>
            <a:ln w="12700" cap="flat" cmpd="sng" algn="ctr">
              <a:solidFill>
                <a:srgbClr val="FFFFFF">
                  <a:shade val="50000"/>
                </a:srgbClr>
              </a:solidFill>
              <a:prstDash val="solid"/>
              <a:miter lim="800000"/>
            </a:ln>
            <a:effectLst/>
          </p:spPr>
          <p:txBody>
            <a:bodyPr anchor="ct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法律家</a:t>
              </a:r>
            </a:p>
          </p:txBody>
        </p:sp>
      </p:grpSp>
      <p:sp>
        <p:nvSpPr>
          <p:cNvPr id="38" name="AutoShape 23"/>
          <p:cNvSpPr>
            <a:spLocks noChangeArrowheads="1"/>
          </p:cNvSpPr>
          <p:nvPr/>
        </p:nvSpPr>
        <p:spPr bwMode="auto">
          <a:xfrm>
            <a:off x="165919" y="2280192"/>
            <a:ext cx="1323136" cy="348555"/>
          </a:xfrm>
          <a:prstGeom prst="wedgeRoundRectCallout">
            <a:avLst>
              <a:gd name="adj1" fmla="val 68963"/>
              <a:gd name="adj2" fmla="val 44463"/>
              <a:gd name="adj3" fmla="val 16667"/>
            </a:avLst>
          </a:prstGeom>
          <a:solidFill>
            <a:srgbClr val="FFFFFF"/>
          </a:solidFill>
          <a:ln w="9525">
            <a:solidFill>
              <a:srgbClr val="000000"/>
            </a:solidFill>
            <a:miter lim="800000"/>
            <a:headEnd/>
            <a:tailEnd/>
          </a:ln>
        </p:spPr>
        <p:txBody>
          <a:bodyP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8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困りました。</a:t>
            </a:r>
          </a:p>
        </p:txBody>
      </p:sp>
      <p:sp>
        <p:nvSpPr>
          <p:cNvPr id="39" name="AutoShape 24"/>
          <p:cNvSpPr>
            <a:spLocks noChangeArrowheads="1"/>
          </p:cNvSpPr>
          <p:nvPr/>
        </p:nvSpPr>
        <p:spPr bwMode="auto">
          <a:xfrm>
            <a:off x="7741110" y="1213023"/>
            <a:ext cx="1259271" cy="432390"/>
          </a:xfrm>
          <a:prstGeom prst="wedgeRoundRectCallout">
            <a:avLst>
              <a:gd name="adj1" fmla="val -77925"/>
              <a:gd name="adj2" fmla="val 52905"/>
              <a:gd name="adj3" fmla="val 16667"/>
            </a:avLst>
          </a:prstGeom>
          <a:solidFill>
            <a:srgbClr val="FFFF99"/>
          </a:solidFill>
          <a:ln w="9525">
            <a:solidFill>
              <a:srgbClr val="000000"/>
            </a:solidFill>
            <a:miter lim="800000"/>
            <a:headEnd/>
            <a:tailEnd/>
          </a:ln>
        </p:spPr>
        <p:txBody>
          <a:bodyP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800" b="1"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就学援助</a:t>
            </a:r>
          </a:p>
        </p:txBody>
      </p:sp>
      <p:sp>
        <p:nvSpPr>
          <p:cNvPr id="40" name="AutoShape 36"/>
          <p:cNvSpPr>
            <a:spLocks noChangeArrowheads="1"/>
          </p:cNvSpPr>
          <p:nvPr/>
        </p:nvSpPr>
        <p:spPr bwMode="auto">
          <a:xfrm>
            <a:off x="7672105" y="4712557"/>
            <a:ext cx="1431707" cy="432390"/>
          </a:xfrm>
          <a:prstGeom prst="wedgeRoundRectCallout">
            <a:avLst>
              <a:gd name="adj1" fmla="val -43882"/>
              <a:gd name="adj2" fmla="val -103601"/>
              <a:gd name="adj3" fmla="val 16667"/>
            </a:avLst>
          </a:prstGeom>
          <a:solidFill>
            <a:srgbClr val="FFFF99"/>
          </a:solidFill>
          <a:ln w="9525">
            <a:solidFill>
              <a:srgbClr val="000000"/>
            </a:solidFill>
            <a:miter lim="800000"/>
            <a:headEnd/>
            <a:tailEnd/>
          </a:ln>
        </p:spPr>
        <p:txBody>
          <a:bodyP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400" b="1"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介護サービス</a:t>
            </a:r>
          </a:p>
        </p:txBody>
      </p:sp>
      <p:sp>
        <p:nvSpPr>
          <p:cNvPr id="41" name="AutoShape 37"/>
          <p:cNvSpPr>
            <a:spLocks noChangeArrowheads="1"/>
          </p:cNvSpPr>
          <p:nvPr/>
        </p:nvSpPr>
        <p:spPr bwMode="auto">
          <a:xfrm>
            <a:off x="1935367" y="836825"/>
            <a:ext cx="1638302" cy="432390"/>
          </a:xfrm>
          <a:prstGeom prst="wedgeRoundRectCallout">
            <a:avLst>
              <a:gd name="adj1" fmla="val 34183"/>
              <a:gd name="adj2" fmla="val 84005"/>
              <a:gd name="adj3" fmla="val 16667"/>
            </a:avLst>
          </a:prstGeom>
          <a:solidFill>
            <a:srgbClr val="FFFF99"/>
          </a:solidFill>
          <a:ln w="9525">
            <a:solidFill>
              <a:srgbClr val="000000"/>
            </a:solidFill>
            <a:miter lim="800000"/>
            <a:headEnd/>
            <a:tailEnd/>
          </a:ln>
        </p:spPr>
        <p:txBody>
          <a:bodyP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800" b="1"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児童扶養手当</a:t>
            </a:r>
          </a:p>
        </p:txBody>
      </p:sp>
      <p:sp>
        <p:nvSpPr>
          <p:cNvPr id="42" name="AutoShape 42"/>
          <p:cNvSpPr>
            <a:spLocks noChangeArrowheads="1"/>
          </p:cNvSpPr>
          <p:nvPr/>
        </p:nvSpPr>
        <p:spPr bwMode="auto">
          <a:xfrm>
            <a:off x="1647496" y="5956963"/>
            <a:ext cx="1574436" cy="432390"/>
          </a:xfrm>
          <a:prstGeom prst="wedgeRoundRectCallout">
            <a:avLst>
              <a:gd name="adj1" fmla="val 45839"/>
              <a:gd name="adj2" fmla="val -78292"/>
              <a:gd name="adj3" fmla="val 16667"/>
            </a:avLst>
          </a:prstGeom>
          <a:solidFill>
            <a:srgbClr val="FFFF99"/>
          </a:solidFill>
          <a:ln w="9525">
            <a:solidFill>
              <a:srgbClr val="000000"/>
            </a:solidFill>
            <a:miter lim="800000"/>
            <a:headEnd/>
            <a:tailEnd/>
          </a:ln>
        </p:spPr>
        <p:txBody>
          <a:bodyP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800" b="1"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債務整理</a:t>
            </a:r>
          </a:p>
        </p:txBody>
      </p:sp>
      <p:sp>
        <p:nvSpPr>
          <p:cNvPr id="43" name="Rectangle 3">
            <a:extLst>
              <a:ext uri="{FF2B5EF4-FFF2-40B4-BE49-F238E27FC236}">
                <a16:creationId xmlns:a16="http://schemas.microsoft.com/office/drawing/2014/main" id="{6DAECCF5-67C1-4CD1-91F2-D8061981DA81}"/>
              </a:ext>
            </a:extLst>
          </p:cNvPr>
          <p:cNvSpPr txBox="1">
            <a:spLocks noChangeArrowheads="1"/>
          </p:cNvSpPr>
          <p:nvPr/>
        </p:nvSpPr>
        <p:spPr bwMode="auto">
          <a:xfrm>
            <a:off x="2495467" y="302666"/>
            <a:ext cx="5941500" cy="491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3305" tIns="31652" rIns="63305" bIns="31652"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2pPr>
            <a:lvl3pPr algn="ctr" rtl="0" eaLnBrk="0" fontAlgn="base" hangingPunct="0">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3pPr>
            <a:lvl4pPr algn="ctr" rtl="0" eaLnBrk="0" fontAlgn="base" hangingPunct="0">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4pPr>
            <a:lvl5pPr algn="ctr" rtl="0" eaLnBrk="0" fontAlgn="base" hangingPunct="0">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5pPr>
            <a:lvl6pPr marL="457200" algn="ctr" rtl="0" fontAlgn="base">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6pPr>
            <a:lvl7pPr marL="914400" algn="ctr" rtl="0" fontAlgn="base">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7pPr>
            <a:lvl8pPr marL="1371600" algn="ctr" rtl="0" fontAlgn="base">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8pPr>
            <a:lvl9pPr marL="1828800" algn="ctr" rtl="0" fontAlgn="base">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9pP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断らない相談体制②</a:t>
            </a:r>
            <a:endParaRPr kumimoji="1" lang="en-US" altLang="ja-JP"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ctr" defTabSz="633062"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～支援をつなぎ合わせる～</a:t>
            </a:r>
          </a:p>
        </p:txBody>
      </p:sp>
      <p:grpSp>
        <p:nvGrpSpPr>
          <p:cNvPr id="44" name="Group 13">
            <a:extLst>
              <a:ext uri="{FF2B5EF4-FFF2-40B4-BE49-F238E27FC236}">
                <a16:creationId xmlns:a16="http://schemas.microsoft.com/office/drawing/2014/main" id="{5104F082-C458-4E82-874C-75317BA8F0D7}"/>
              </a:ext>
            </a:extLst>
          </p:cNvPr>
          <p:cNvGrpSpPr>
            <a:grpSpLocks/>
          </p:cNvGrpSpPr>
          <p:nvPr/>
        </p:nvGrpSpPr>
        <p:grpSpPr bwMode="auto">
          <a:xfrm>
            <a:off x="4696587" y="5655604"/>
            <a:ext cx="1900706" cy="1034870"/>
            <a:chOff x="738" y="3449"/>
            <a:chExt cx="1369" cy="651"/>
          </a:xfrm>
        </p:grpSpPr>
        <p:sp>
          <p:nvSpPr>
            <p:cNvPr id="45" name="角丸四角形 17">
              <a:extLst>
                <a:ext uri="{FF2B5EF4-FFF2-40B4-BE49-F238E27FC236}">
                  <a16:creationId xmlns:a16="http://schemas.microsoft.com/office/drawing/2014/main" id="{52E41A94-808B-4032-BF8C-3BD8E2356E29}"/>
                </a:ext>
              </a:extLst>
            </p:cNvPr>
            <p:cNvSpPr/>
            <p:nvPr/>
          </p:nvSpPr>
          <p:spPr>
            <a:xfrm>
              <a:off x="738" y="3737"/>
              <a:ext cx="1369" cy="363"/>
            </a:xfrm>
            <a:prstGeom prst="roundRect">
              <a:avLst/>
            </a:prstGeom>
            <a:solidFill>
              <a:srgbClr val="BBE0E3"/>
            </a:solidFill>
            <a:ln w="12700" cap="flat" cmpd="sng" algn="ctr">
              <a:solidFill>
                <a:srgbClr val="BBE0E3">
                  <a:shade val="50000"/>
                </a:srgbClr>
              </a:solidFill>
              <a:prstDash val="solid"/>
              <a:miter lim="800000"/>
            </a:ln>
            <a:effectLst/>
          </p:spPr>
          <p:txBody>
            <a:bodyPr anchor="ct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生活福祉資金貸付</a:t>
              </a:r>
              <a:endParaRPr kumimoji="0" lang="en-US" altLang="ja-JP" sz="14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見守り</a:t>
              </a:r>
            </a:p>
          </p:txBody>
        </p:sp>
        <p:sp>
          <p:nvSpPr>
            <p:cNvPr id="46" name="角丸四角形 13">
              <a:extLst>
                <a:ext uri="{FF2B5EF4-FFF2-40B4-BE49-F238E27FC236}">
                  <a16:creationId xmlns:a16="http://schemas.microsoft.com/office/drawing/2014/main" id="{FB630E1F-4BEE-4143-B9E2-718EF3024EC9}"/>
                </a:ext>
              </a:extLst>
            </p:cNvPr>
            <p:cNvSpPr/>
            <p:nvPr/>
          </p:nvSpPr>
          <p:spPr>
            <a:xfrm>
              <a:off x="877" y="3449"/>
              <a:ext cx="1092" cy="318"/>
            </a:xfrm>
            <a:prstGeom prst="roundRect">
              <a:avLst/>
            </a:prstGeom>
            <a:solidFill>
              <a:srgbClr val="92D050"/>
            </a:solidFill>
            <a:ln w="12700" cap="flat" cmpd="sng" algn="ctr">
              <a:solidFill>
                <a:srgbClr val="FFFFFF">
                  <a:shade val="50000"/>
                </a:srgbClr>
              </a:solidFill>
              <a:prstDash val="solid"/>
              <a:miter lim="800000"/>
            </a:ln>
            <a:effectLst/>
          </p:spPr>
          <p:txBody>
            <a:bodyPr anchor="ct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社会福祉協議会</a:t>
              </a:r>
            </a:p>
          </p:txBody>
        </p:sp>
      </p:grpSp>
      <p:grpSp>
        <p:nvGrpSpPr>
          <p:cNvPr id="47" name="Group 39">
            <a:extLst>
              <a:ext uri="{FF2B5EF4-FFF2-40B4-BE49-F238E27FC236}">
                <a16:creationId xmlns:a16="http://schemas.microsoft.com/office/drawing/2014/main" id="{80160F3D-F6CF-48C9-BF0F-571B443A40D8}"/>
              </a:ext>
            </a:extLst>
          </p:cNvPr>
          <p:cNvGrpSpPr>
            <a:grpSpLocks/>
          </p:cNvGrpSpPr>
          <p:nvPr/>
        </p:nvGrpSpPr>
        <p:grpSpPr bwMode="auto">
          <a:xfrm>
            <a:off x="677538" y="3737427"/>
            <a:ext cx="1323136" cy="1092100"/>
            <a:chOff x="1020" y="3463"/>
            <a:chExt cx="953" cy="687"/>
          </a:xfrm>
        </p:grpSpPr>
        <p:sp>
          <p:nvSpPr>
            <p:cNvPr id="48" name="角丸四角形 35">
              <a:extLst>
                <a:ext uri="{FF2B5EF4-FFF2-40B4-BE49-F238E27FC236}">
                  <a16:creationId xmlns:a16="http://schemas.microsoft.com/office/drawing/2014/main" id="{DAFA7C84-7956-4665-8AB8-A1F3419CBAFC}"/>
                </a:ext>
              </a:extLst>
            </p:cNvPr>
            <p:cNvSpPr/>
            <p:nvPr/>
          </p:nvSpPr>
          <p:spPr>
            <a:xfrm>
              <a:off x="1020" y="3787"/>
              <a:ext cx="953" cy="363"/>
            </a:xfrm>
            <a:prstGeom prst="roundRect">
              <a:avLst/>
            </a:prstGeom>
            <a:solidFill>
              <a:srgbClr val="BBE0E3"/>
            </a:solidFill>
            <a:ln w="12700" cap="flat" cmpd="sng" algn="ctr">
              <a:solidFill>
                <a:srgbClr val="BBE0E3">
                  <a:shade val="50000"/>
                </a:srgbClr>
              </a:solidFill>
              <a:prstDash val="solid"/>
              <a:miter lim="800000"/>
            </a:ln>
            <a:effectLst/>
          </p:spPr>
          <p:txBody>
            <a:bodyPr anchor="ct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就労支援</a:t>
              </a:r>
            </a:p>
          </p:txBody>
        </p:sp>
        <p:sp>
          <p:nvSpPr>
            <p:cNvPr id="49" name="角丸四角形 36">
              <a:extLst>
                <a:ext uri="{FF2B5EF4-FFF2-40B4-BE49-F238E27FC236}">
                  <a16:creationId xmlns:a16="http://schemas.microsoft.com/office/drawing/2014/main" id="{594DDD15-03C5-4974-8CB4-19F061F2823F}"/>
                </a:ext>
              </a:extLst>
            </p:cNvPr>
            <p:cNvSpPr/>
            <p:nvPr/>
          </p:nvSpPr>
          <p:spPr>
            <a:xfrm>
              <a:off x="1020" y="3463"/>
              <a:ext cx="953" cy="318"/>
            </a:xfrm>
            <a:prstGeom prst="roundRect">
              <a:avLst/>
            </a:prstGeom>
            <a:solidFill>
              <a:srgbClr val="92D050"/>
            </a:solidFill>
            <a:ln w="12700" cap="flat" cmpd="sng" algn="ctr">
              <a:solidFill>
                <a:srgbClr val="FFFFFF">
                  <a:shade val="50000"/>
                </a:srgbClr>
              </a:solidFill>
              <a:prstDash val="solid"/>
              <a:miter lim="800000"/>
            </a:ln>
            <a:effectLst/>
          </p:spPr>
          <p:txBody>
            <a:bodyPr anchor="ctr"/>
            <a:lstStyle/>
            <a:p>
              <a:pPr marL="0" marR="0" lvl="0" indent="0" algn="ctr" defTabSz="633062"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やすワーク</a:t>
              </a:r>
            </a:p>
          </p:txBody>
        </p:sp>
      </p:grpSp>
      <p:grpSp>
        <p:nvGrpSpPr>
          <p:cNvPr id="31" name="Group 33"/>
          <p:cNvGrpSpPr>
            <a:grpSpLocks/>
          </p:cNvGrpSpPr>
          <p:nvPr/>
        </p:nvGrpSpPr>
        <p:grpSpPr bwMode="auto">
          <a:xfrm>
            <a:off x="1658426" y="2522875"/>
            <a:ext cx="1563327" cy="1009435"/>
            <a:chOff x="2242" y="2115"/>
            <a:chExt cx="1126" cy="635"/>
          </a:xfrm>
        </p:grpSpPr>
        <p:sp>
          <p:nvSpPr>
            <p:cNvPr id="32" name="角丸四角形 17"/>
            <p:cNvSpPr>
              <a:spLocks noChangeArrowheads="1"/>
            </p:cNvSpPr>
            <p:nvPr/>
          </p:nvSpPr>
          <p:spPr bwMode="auto">
            <a:xfrm>
              <a:off x="2242" y="2387"/>
              <a:ext cx="1123" cy="363"/>
            </a:xfrm>
            <a:prstGeom prst="roundRect">
              <a:avLst>
                <a:gd name="adj" fmla="val 16667"/>
              </a:avLst>
            </a:prstGeom>
            <a:solidFill>
              <a:srgbClr val="FFCC99"/>
            </a:solidFill>
            <a:ln w="25400" algn="ctr">
              <a:solidFill>
                <a:srgbClr val="385D8A"/>
              </a:solidFill>
              <a:round/>
              <a:headEnd/>
              <a:tailEnd/>
            </a:ln>
          </p:spPr>
          <p:txBody>
            <a:bodyPr anchor="ct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marL="0" marR="0" lvl="0" indent="0" algn="ctr" defTabSz="913545"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生活困窮支援</a:t>
              </a:r>
              <a:endParaRPr kumimoji="1" lang="en-US" altLang="ja-JP"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33" name="角丸四角形 10"/>
            <p:cNvSpPr>
              <a:spLocks noChangeArrowheads="1"/>
            </p:cNvSpPr>
            <p:nvPr/>
          </p:nvSpPr>
          <p:spPr bwMode="auto">
            <a:xfrm>
              <a:off x="2245" y="2115"/>
              <a:ext cx="1123" cy="317"/>
            </a:xfrm>
            <a:prstGeom prst="roundRect">
              <a:avLst>
                <a:gd name="adj" fmla="val 16667"/>
              </a:avLst>
            </a:prstGeom>
            <a:solidFill>
              <a:srgbClr val="FFFF00"/>
            </a:solidFill>
            <a:ln w="25400" algn="ctr">
              <a:solidFill>
                <a:srgbClr val="71893F"/>
              </a:solidFill>
              <a:round/>
              <a:headEnd/>
              <a:tailEnd/>
            </a:ln>
          </p:spPr>
          <p:txBody>
            <a:bodyPr anchor="ct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marL="0" marR="0" lvl="0" indent="0" algn="ctr" defTabSz="913545"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市民生活相談課</a:t>
              </a:r>
            </a:p>
          </p:txBody>
        </p:sp>
      </p:grpSp>
      <p:grpSp>
        <p:nvGrpSpPr>
          <p:cNvPr id="23" name="Group 25"/>
          <p:cNvGrpSpPr>
            <a:grpSpLocks/>
          </p:cNvGrpSpPr>
          <p:nvPr/>
        </p:nvGrpSpPr>
        <p:grpSpPr bwMode="auto">
          <a:xfrm>
            <a:off x="1015378" y="2405717"/>
            <a:ext cx="670593" cy="1169992"/>
            <a:chOff x="2653" y="2014"/>
            <a:chExt cx="483" cy="736"/>
          </a:xfrm>
        </p:grpSpPr>
        <p:grpSp>
          <p:nvGrpSpPr>
            <p:cNvPr id="24" name="グループ化 5"/>
            <p:cNvGrpSpPr>
              <a:grpSpLocks/>
            </p:cNvGrpSpPr>
            <p:nvPr/>
          </p:nvGrpSpPr>
          <p:grpSpPr bwMode="auto">
            <a:xfrm>
              <a:off x="2738" y="2210"/>
              <a:ext cx="313" cy="540"/>
              <a:chOff x="2699792" y="2276872"/>
              <a:chExt cx="792088" cy="1368152"/>
            </a:xfrm>
          </p:grpSpPr>
          <p:sp>
            <p:nvSpPr>
              <p:cNvPr id="26" name="二等辺三角形 25"/>
              <p:cNvSpPr>
                <a:spLocks noChangeArrowheads="1"/>
              </p:cNvSpPr>
              <p:nvPr/>
            </p:nvSpPr>
            <p:spPr bwMode="auto">
              <a:xfrm>
                <a:off x="2699792" y="2565704"/>
                <a:ext cx="792090" cy="1079320"/>
              </a:xfrm>
              <a:prstGeom prst="triangle">
                <a:avLst>
                  <a:gd name="adj" fmla="val 50000"/>
                </a:avLst>
              </a:prstGeom>
              <a:solidFill>
                <a:srgbClr val="FF99CC"/>
              </a:solidFill>
              <a:ln w="25400" algn="ctr">
                <a:solidFill>
                  <a:srgbClr val="385D8A"/>
                </a:solidFill>
                <a:miter lim="800000"/>
                <a:headEnd/>
                <a:tailEnd/>
              </a:ln>
            </p:spPr>
            <p:txBody>
              <a:bodyPr anchor="ctr"/>
              <a:lstStyle/>
              <a:p>
                <a:pPr marL="0" marR="0" lvl="0" indent="0" algn="ctr" defTabSz="913545"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srgbClr val="FFFFFF"/>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27" name="円/楕円 26"/>
              <p:cNvSpPr>
                <a:spLocks noChangeArrowheads="1"/>
              </p:cNvSpPr>
              <p:nvPr/>
            </p:nvSpPr>
            <p:spPr bwMode="auto">
              <a:xfrm>
                <a:off x="2699792" y="2276872"/>
                <a:ext cx="792090" cy="793022"/>
              </a:xfrm>
              <a:prstGeom prst="ellipse">
                <a:avLst/>
              </a:prstGeom>
              <a:solidFill>
                <a:srgbClr val="FF99CC"/>
              </a:solidFill>
              <a:ln w="25400" algn="ctr">
                <a:solidFill>
                  <a:srgbClr val="385D8A"/>
                </a:solidFill>
                <a:round/>
                <a:headEnd/>
                <a:tailEnd/>
              </a:ln>
            </p:spPr>
            <p:txBody>
              <a:bodyPr anchor="ctr"/>
              <a:lstStyle/>
              <a:p>
                <a:pPr marL="0" marR="0" lvl="0" indent="0" algn="ctr" defTabSz="913545"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grpSp>
        <p:sp>
          <p:nvSpPr>
            <p:cNvPr id="25" name="テキスト ボックス 6"/>
            <p:cNvSpPr txBox="1">
              <a:spLocks noChangeArrowheads="1"/>
            </p:cNvSpPr>
            <p:nvPr/>
          </p:nvSpPr>
          <p:spPr bwMode="auto">
            <a:xfrm>
              <a:off x="2653" y="2014"/>
              <a:ext cx="483"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marL="0" marR="0" lvl="0" indent="0" algn="ctr" defTabSz="913545"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endParaRPr>
            </a:p>
          </p:txBody>
        </p:sp>
      </p:grpSp>
      <p:sp>
        <p:nvSpPr>
          <p:cNvPr id="34" name="WordArt 38"/>
          <p:cNvSpPr>
            <a:spLocks noChangeArrowheads="1" noChangeShapeType="1" noTextEdit="1"/>
          </p:cNvSpPr>
          <p:nvPr/>
        </p:nvSpPr>
        <p:spPr bwMode="auto">
          <a:xfrm>
            <a:off x="2699792" y="3948020"/>
            <a:ext cx="4187221" cy="667869"/>
          </a:xfrm>
          <a:prstGeom prst="rect">
            <a:avLst/>
          </a:prstGeom>
        </p:spPr>
        <p:txBody>
          <a:bodyPr wrap="none" fromWordArt="1">
            <a:prstTxWarp prst="textPlain">
              <a:avLst>
                <a:gd name="adj" fmla="val 50000"/>
              </a:avLst>
            </a:prstTxWarp>
          </a:bodyPr>
          <a:lstStyle/>
          <a:p>
            <a:pPr marL="0" marR="0" lvl="0" indent="0" algn="ctr" defTabSz="913545" rtl="0" eaLnBrk="0" fontAlgn="base" latinLnBrk="0" hangingPunct="0">
              <a:lnSpc>
                <a:spcPct val="100000"/>
              </a:lnSpc>
              <a:spcBef>
                <a:spcPct val="0"/>
              </a:spcBef>
              <a:spcAft>
                <a:spcPct val="0"/>
              </a:spcAft>
              <a:buClrTx/>
              <a:buSzTx/>
              <a:buFontTx/>
              <a:buNone/>
              <a:tabLst/>
              <a:defRPr/>
            </a:pPr>
            <a:r>
              <a:rPr kumimoji="1" lang="ja-JP" altLang="en-US" sz="2492" b="1" i="0" u="none" strike="noStrike" kern="10" cap="none" spc="0" normalizeH="0" baseline="0" noProof="0" dirty="0">
                <a:ln w="9525">
                  <a:solidFill>
                    <a:srgbClr val="000000"/>
                  </a:solidFill>
                  <a:round/>
                  <a:headEnd/>
                  <a:tailEnd/>
                </a:ln>
                <a:solidFill>
                  <a:srgbClr val="FF0000"/>
                </a:solidFill>
                <a:effectLst/>
                <a:uLnTx/>
                <a:uFillTx/>
                <a:latin typeface="UD デジタル 教科書体 NK-R" panose="02020400000000000000" pitchFamily="18" charset="-128"/>
                <a:ea typeface="UD デジタル 教科書体 NK-R" panose="02020400000000000000" pitchFamily="18" charset="-128"/>
              </a:rPr>
              <a:t>コンシェルジュ機能！</a:t>
            </a:r>
          </a:p>
        </p:txBody>
      </p:sp>
      <p:sp>
        <p:nvSpPr>
          <p:cNvPr id="50" name="スライド番号プレースホルダー 49">
            <a:extLst>
              <a:ext uri="{FF2B5EF4-FFF2-40B4-BE49-F238E27FC236}">
                <a16:creationId xmlns:a16="http://schemas.microsoft.com/office/drawing/2014/main" id="{199EC193-C71B-47DA-B534-75305ECE5422}"/>
              </a:ext>
            </a:extLst>
          </p:cNvPr>
          <p:cNvSpPr>
            <a:spLocks noGrp="1"/>
          </p:cNvSpPr>
          <p:nvPr>
            <p:ph type="sldNum" sz="quarter" idx="12"/>
          </p:nvPr>
        </p:nvSpPr>
        <p:spPr>
          <a:xfrm>
            <a:off x="7047747" y="6364843"/>
            <a:ext cx="2057400" cy="365125"/>
          </a:xfrm>
        </p:spPr>
        <p:txBody>
          <a:bodyPr/>
          <a:lstStyle/>
          <a:p>
            <a:fld id="{98957603-F5F9-4649-ABC6-94AC9F105FB9}" type="slidenum">
              <a:rPr lang="ja-JP" altLang="en-US" sz="1600" smtClean="0">
                <a:solidFill>
                  <a:schemeClr val="tx1">
                    <a:lumMod val="50000"/>
                    <a:lumOff val="50000"/>
                  </a:schemeClr>
                </a:solidFill>
                <a:latin typeface="游ゴシック" panose="020B0400000000000000" pitchFamily="50" charset="-128"/>
                <a:ea typeface="游ゴシック" panose="020B0400000000000000" pitchFamily="50" charset="-128"/>
              </a:rPr>
              <a:pPr/>
              <a:t>20</a:t>
            </a:fld>
            <a:endParaRPr lang="ja-JP" altLang="en-US" sz="1600"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5353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slide(fromBottom)">
                                      <p:cBhvr>
                                        <p:cTn id="7" dur="500"/>
                                        <p:tgtEl>
                                          <p:spTgt spid="38"/>
                                        </p:tgtEl>
                                      </p:cBhvr>
                                    </p:animEffect>
                                  </p:childTnLst>
                                </p:cTn>
                              </p:par>
                            </p:childTnLst>
                          </p:cTn>
                        </p:par>
                        <p:par>
                          <p:cTn id="8" fill="hold">
                            <p:stCondLst>
                              <p:cond delay="500"/>
                            </p:stCondLst>
                            <p:childTnLst>
                              <p:par>
                                <p:cTn id="9" presetID="63" presetClass="path" presetSubtype="0" accel="50000" decel="50000" fill="hold" nodeType="afterEffect">
                                  <p:stCondLst>
                                    <p:cond delay="0"/>
                                  </p:stCondLst>
                                  <p:childTnLst>
                                    <p:animMotion origin="layout" path="M -3.05556E-6 3.7037E-7 L 0.25729 0.08518 " pathEditMode="relative" rAng="0" ptsTypes="AA">
                                      <p:cBhvr>
                                        <p:cTn id="10" dur="2000" fill="hold"/>
                                        <p:tgtEl>
                                          <p:spTgt spid="23"/>
                                        </p:tgtEl>
                                        <p:attrNameLst>
                                          <p:attrName>ppt_x</p:attrName>
                                          <p:attrName>ppt_y</p:attrName>
                                        </p:attrNameLst>
                                      </p:cBhvr>
                                      <p:rCtr x="12865" y="4259"/>
                                    </p:animMotion>
                                  </p:childTnLst>
                                </p:cTn>
                              </p:par>
                              <p:par>
                                <p:cTn id="11" presetID="42" presetClass="path" presetSubtype="0" accel="50000" decel="50000" fill="hold" nodeType="withEffect">
                                  <p:stCondLst>
                                    <p:cond delay="0"/>
                                  </p:stCondLst>
                                  <p:childTnLst>
                                    <p:animMotion origin="layout" path="M -2.77778E-7 4.81481E-6 L 0.23559 0.07939 " pathEditMode="relative" rAng="0" ptsTypes="AA">
                                      <p:cBhvr>
                                        <p:cTn id="12" dur="2000" fill="hold"/>
                                        <p:tgtEl>
                                          <p:spTgt spid="31"/>
                                        </p:tgtEl>
                                        <p:attrNameLst>
                                          <p:attrName>ppt_x</p:attrName>
                                          <p:attrName>ppt_y</p:attrName>
                                        </p:attrNameLst>
                                      </p:cBhvr>
                                      <p:rCtr x="11771" y="3958"/>
                                    </p:animMotion>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slide(fromBottom)">
                                      <p:cBhvr>
                                        <p:cTn id="17" dur="500"/>
                                        <p:tgtEl>
                                          <p:spTgt spid="39"/>
                                        </p:tgtEl>
                                      </p:cBhvr>
                                    </p:animEffect>
                                  </p:childTnLst>
                                </p:cTn>
                              </p:par>
                            </p:childTnLst>
                          </p:cTn>
                        </p:par>
                        <p:par>
                          <p:cTn id="18" fill="hold">
                            <p:stCondLst>
                              <p:cond delay="500"/>
                            </p:stCondLst>
                            <p:childTnLst>
                              <p:par>
                                <p:cTn id="19" presetID="35" presetClass="path" presetSubtype="0" accel="50000" decel="50000" fill="hold" nodeType="afterEffect">
                                  <p:stCondLst>
                                    <p:cond delay="0"/>
                                  </p:stCondLst>
                                  <p:childTnLst>
                                    <p:animMotion origin="layout" path="M 1.94444E-6 -4.44444E-6 L -0.21649 0.18889 " pathEditMode="relative" rAng="0" ptsTypes="AA">
                                      <p:cBhvr>
                                        <p:cTn id="20" dur="2000" fill="hold"/>
                                        <p:tgtEl>
                                          <p:spTgt spid="16"/>
                                        </p:tgtEl>
                                        <p:attrNameLst>
                                          <p:attrName>ppt_x</p:attrName>
                                          <p:attrName>ppt_y</p:attrName>
                                        </p:attrNameLst>
                                      </p:cBhvr>
                                      <p:rCtr x="-10833" y="9444"/>
                                    </p:animMotion>
                                  </p:childTnLst>
                                </p:cTn>
                              </p:par>
                              <p:par>
                                <p:cTn id="21" presetID="42" presetClass="path" presetSubtype="0" accel="50000" decel="50000" fill="hold" grpId="1" nodeType="withEffect">
                                  <p:stCondLst>
                                    <p:cond delay="0"/>
                                  </p:stCondLst>
                                  <p:childTnLst>
                                    <p:animMotion origin="layout" path="M 0.01754 0.00301 L -0.21285 0.18056 " pathEditMode="relative" rAng="0" ptsTypes="AA">
                                      <p:cBhvr>
                                        <p:cTn id="22" dur="2000" fill="hold"/>
                                        <p:tgtEl>
                                          <p:spTgt spid="39"/>
                                        </p:tgtEl>
                                        <p:attrNameLst>
                                          <p:attrName>ppt_x</p:attrName>
                                          <p:attrName>ppt_y</p:attrName>
                                        </p:attrNameLst>
                                      </p:cBhvr>
                                      <p:rCtr x="-11528" y="8866"/>
                                    </p:animMotion>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slide(fromBottom)">
                                      <p:cBhvr>
                                        <p:cTn id="27" dur="500"/>
                                        <p:tgtEl>
                                          <p:spTgt spid="40"/>
                                        </p:tgtEl>
                                      </p:cBhvr>
                                    </p:animEffect>
                                  </p:childTnLst>
                                </p:cTn>
                              </p:par>
                            </p:childTnLst>
                          </p:cTn>
                        </p:par>
                        <p:par>
                          <p:cTn id="28" fill="hold">
                            <p:stCondLst>
                              <p:cond delay="500"/>
                            </p:stCondLst>
                            <p:childTnLst>
                              <p:par>
                                <p:cTn id="29" presetID="35" presetClass="path" presetSubtype="0" accel="50000" decel="50000" fill="hold" nodeType="afterEffect">
                                  <p:stCondLst>
                                    <p:cond delay="0"/>
                                  </p:stCondLst>
                                  <p:childTnLst>
                                    <p:animMotion origin="layout" path="M -3.05556E-6 -1.85185E-6 L -0.25 -1.85185E-6 " pathEditMode="relative" rAng="0" ptsTypes="AA">
                                      <p:cBhvr>
                                        <p:cTn id="30" dur="2000" fill="hold"/>
                                        <p:tgtEl>
                                          <p:spTgt spid="19"/>
                                        </p:tgtEl>
                                        <p:attrNameLst>
                                          <p:attrName>ppt_x</p:attrName>
                                          <p:attrName>ppt_y</p:attrName>
                                        </p:attrNameLst>
                                      </p:cBhvr>
                                      <p:rCtr x="-12500" y="0"/>
                                    </p:animMotion>
                                  </p:childTnLst>
                                </p:cTn>
                              </p:par>
                              <p:par>
                                <p:cTn id="31" presetID="42" presetClass="path" presetSubtype="0" accel="50000" decel="50000" fill="hold" grpId="1" nodeType="withEffect">
                                  <p:stCondLst>
                                    <p:cond delay="0"/>
                                  </p:stCondLst>
                                  <p:childTnLst>
                                    <p:animMotion origin="layout" path="M -1.11111E-6 1.11022E-16 L -0.21944 0.00579 " pathEditMode="relative" rAng="0" ptsTypes="AA">
                                      <p:cBhvr>
                                        <p:cTn id="32" dur="2000" fill="hold"/>
                                        <p:tgtEl>
                                          <p:spTgt spid="40"/>
                                        </p:tgtEl>
                                        <p:attrNameLst>
                                          <p:attrName>ppt_x</p:attrName>
                                          <p:attrName>ppt_y</p:attrName>
                                        </p:attrNameLst>
                                      </p:cBhvr>
                                      <p:rCtr x="-10972" y="278"/>
                                    </p:animMotion>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slide(fromBottom)">
                                      <p:cBhvr>
                                        <p:cTn id="37" dur="500"/>
                                        <p:tgtEl>
                                          <p:spTgt spid="41"/>
                                        </p:tgtEl>
                                      </p:cBhvr>
                                    </p:animEffect>
                                  </p:childTnLst>
                                </p:cTn>
                              </p:par>
                            </p:childTnLst>
                          </p:cTn>
                        </p:par>
                        <p:par>
                          <p:cTn id="38" fill="hold">
                            <p:stCondLst>
                              <p:cond delay="500"/>
                            </p:stCondLst>
                            <p:childTnLst>
                              <p:par>
                                <p:cTn id="39" presetID="42" presetClass="path" presetSubtype="0" accel="50000" decel="50000" fill="hold" nodeType="afterEffect">
                                  <p:stCondLst>
                                    <p:cond delay="0"/>
                                  </p:stCondLst>
                                  <p:childTnLst>
                                    <p:animMotion origin="layout" path="M 1.11111E-6 3.7037E-7 L 1.11111E-6 0.18866 " pathEditMode="relative" rAng="0" ptsTypes="AA">
                                      <p:cBhvr>
                                        <p:cTn id="40" dur="2000" fill="hold"/>
                                        <p:tgtEl>
                                          <p:spTgt spid="28"/>
                                        </p:tgtEl>
                                        <p:attrNameLst>
                                          <p:attrName>ppt_x</p:attrName>
                                          <p:attrName>ppt_y</p:attrName>
                                        </p:attrNameLst>
                                      </p:cBhvr>
                                      <p:rCtr x="0" y="9421"/>
                                    </p:animMotion>
                                  </p:childTnLst>
                                </p:cTn>
                              </p:par>
                              <p:par>
                                <p:cTn id="41" presetID="42" presetClass="path" presetSubtype="0" accel="50000" decel="50000" fill="hold" grpId="1" nodeType="withEffect">
                                  <p:stCondLst>
                                    <p:cond delay="0"/>
                                  </p:stCondLst>
                                  <p:childTnLst>
                                    <p:animMotion origin="layout" path="M 4.72222E-6 -2.22222E-6 L 0.00295 0.21297 " pathEditMode="relative" rAng="0" ptsTypes="AA">
                                      <p:cBhvr>
                                        <p:cTn id="42" dur="2000" fill="hold"/>
                                        <p:tgtEl>
                                          <p:spTgt spid="41"/>
                                        </p:tgtEl>
                                        <p:attrNameLst>
                                          <p:attrName>ppt_x</p:attrName>
                                          <p:attrName>ppt_y</p:attrName>
                                        </p:attrNameLst>
                                      </p:cBhvr>
                                      <p:rCtr x="139" y="10648"/>
                                    </p:animMotion>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slide(fromBottom)">
                                      <p:cBhvr>
                                        <p:cTn id="47" dur="500"/>
                                        <p:tgtEl>
                                          <p:spTgt spid="42"/>
                                        </p:tgtEl>
                                      </p:cBhvr>
                                    </p:animEffect>
                                  </p:childTnLst>
                                </p:cTn>
                              </p:par>
                            </p:childTnLst>
                          </p:cTn>
                        </p:par>
                        <p:par>
                          <p:cTn id="48" fill="hold">
                            <p:stCondLst>
                              <p:cond delay="500"/>
                            </p:stCondLst>
                            <p:childTnLst>
                              <p:par>
                                <p:cTn id="49" presetID="64" presetClass="path" presetSubtype="0" accel="50000" decel="50000" fill="hold" nodeType="afterEffect">
                                  <p:stCondLst>
                                    <p:cond delay="0"/>
                                  </p:stCondLst>
                                  <p:childTnLst>
                                    <p:animMotion origin="layout" path="M 0.01285 0.01713 L 0.01285 -0.19282 " pathEditMode="relative" rAng="0" ptsTypes="AA">
                                      <p:cBhvr>
                                        <p:cTn id="50" dur="2000" fill="hold"/>
                                        <p:tgtEl>
                                          <p:spTgt spid="35"/>
                                        </p:tgtEl>
                                        <p:attrNameLst>
                                          <p:attrName>ppt_x</p:attrName>
                                          <p:attrName>ppt_y</p:attrName>
                                        </p:attrNameLst>
                                      </p:cBhvr>
                                      <p:rCtr x="0" y="-10509"/>
                                    </p:animMotion>
                                  </p:childTnLst>
                                </p:cTn>
                              </p:par>
                              <p:par>
                                <p:cTn id="51" presetID="42" presetClass="path" presetSubtype="0" accel="50000" decel="50000" fill="hold" grpId="1" nodeType="withEffect">
                                  <p:stCondLst>
                                    <p:cond delay="0"/>
                                  </p:stCondLst>
                                  <p:childTnLst>
                                    <p:animMotion origin="layout" path="M 5.55556E-7 0 L 0.00035 -0.23912 " pathEditMode="relative" rAng="0" ptsTypes="AA">
                                      <p:cBhvr>
                                        <p:cTn id="52" dur="2000" fill="hold"/>
                                        <p:tgtEl>
                                          <p:spTgt spid="42"/>
                                        </p:tgtEl>
                                        <p:attrNameLst>
                                          <p:attrName>ppt_x</p:attrName>
                                          <p:attrName>ppt_y</p:attrName>
                                        </p:attrNameLst>
                                      </p:cBhvr>
                                      <p:rCtr x="17" y="-11968"/>
                                    </p:animMotion>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wipe(down)">
                                      <p:cBhvr>
                                        <p:cTn id="57" dur="500"/>
                                        <p:tgtEl>
                                          <p:spTgt spid="3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fade">
                                      <p:cBhvr>
                                        <p:cTn id="6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8" grpId="0" animBg="1"/>
      <p:bldP spid="39" grpId="0" animBg="1"/>
      <p:bldP spid="39" grpId="1" animBg="1"/>
      <p:bldP spid="40" grpId="0" animBg="1"/>
      <p:bldP spid="40" grpId="1" animBg="1"/>
      <p:bldP spid="41" grpId="0" animBg="1"/>
      <p:bldP spid="41" grpId="1" animBg="1"/>
      <p:bldP spid="42" grpId="0" animBg="1"/>
      <p:bldP spid="42" grpId="1" animBg="1"/>
      <p:bldP spid="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楕円 23">
            <a:extLst>
              <a:ext uri="{FF2B5EF4-FFF2-40B4-BE49-F238E27FC236}">
                <a16:creationId xmlns:a16="http://schemas.microsoft.com/office/drawing/2014/main" id="{F9D3825A-DFD6-497D-B0C7-D9AA25867A04}"/>
              </a:ext>
            </a:extLst>
          </p:cNvPr>
          <p:cNvSpPr/>
          <p:nvPr/>
        </p:nvSpPr>
        <p:spPr>
          <a:xfrm>
            <a:off x="2574715" y="2646949"/>
            <a:ext cx="4588342" cy="1826134"/>
          </a:xfrm>
          <a:prstGeom prst="ellipse">
            <a:avLst/>
          </a:prstGeom>
          <a:solidFill>
            <a:srgbClr val="FFE1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UD デジタル 教科書体 NK-R" panose="02020400000000000000" pitchFamily="18" charset="-128"/>
                <a:ea typeface="UD デジタル 教科書体 NK-R" panose="02020400000000000000" pitchFamily="18" charset="-128"/>
              </a:rPr>
              <a:t>さまざまな情報を</a:t>
            </a:r>
            <a:endParaRPr kumimoji="1" lang="en-US" altLang="ja-JP" sz="2400" dirty="0">
              <a:solidFill>
                <a:schemeClr val="tx1"/>
              </a:solidFill>
              <a:latin typeface="UD デジタル 教科書体 NK-R" panose="02020400000000000000" pitchFamily="18" charset="-128"/>
              <a:ea typeface="UD デジタル 教科書体 NK-R" panose="02020400000000000000" pitchFamily="18" charset="-128"/>
            </a:endParaRPr>
          </a:p>
          <a:p>
            <a:pPr algn="ctr"/>
            <a:r>
              <a:rPr kumimoji="1" lang="ja-JP" altLang="en-US" sz="2400" dirty="0">
                <a:solidFill>
                  <a:schemeClr val="tx1"/>
                </a:solidFill>
                <a:latin typeface="UD デジタル 教科書体 NK-R" panose="02020400000000000000" pitchFamily="18" charset="-128"/>
                <a:ea typeface="UD デジタル 教科書体 NK-R" panose="02020400000000000000" pitchFamily="18" charset="-128"/>
              </a:rPr>
              <a:t>つなぎ合わせることで</a:t>
            </a:r>
            <a:r>
              <a:rPr lang="ja-JP" altLang="en-US" sz="2400" dirty="0">
                <a:solidFill>
                  <a:schemeClr val="tx1"/>
                </a:solidFill>
                <a:latin typeface="UD デジタル 教科書体 NK-R" panose="02020400000000000000" pitchFamily="18" charset="-128"/>
                <a:ea typeface="UD デジタル 教科書体 NK-R" panose="02020400000000000000" pitchFamily="18" charset="-128"/>
              </a:rPr>
              <a:t>支援につなげていく</a:t>
            </a:r>
            <a:endParaRPr kumimoji="1" lang="ja-JP" altLang="en-US" sz="24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3" name="楕円 12">
            <a:extLst>
              <a:ext uri="{FF2B5EF4-FFF2-40B4-BE49-F238E27FC236}">
                <a16:creationId xmlns:a16="http://schemas.microsoft.com/office/drawing/2014/main" id="{4B0CA6CA-5F05-4378-9818-CEDCDE35FAFE}"/>
              </a:ext>
            </a:extLst>
          </p:cNvPr>
          <p:cNvSpPr/>
          <p:nvPr/>
        </p:nvSpPr>
        <p:spPr>
          <a:xfrm>
            <a:off x="1603663" y="1573310"/>
            <a:ext cx="6663077" cy="4159945"/>
          </a:xfrm>
          <a:prstGeom prst="ellipse">
            <a:avLst/>
          </a:prstGeom>
          <a:noFill/>
          <a:ln w="254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3FE45AF6-6A85-485B-8231-B2D44C2165A9}"/>
              </a:ext>
            </a:extLst>
          </p:cNvPr>
          <p:cNvSpPr>
            <a:spLocks noGrp="1"/>
          </p:cNvSpPr>
          <p:nvPr>
            <p:ph type="sldNum" sz="quarter" idx="12"/>
          </p:nvPr>
        </p:nvSpPr>
        <p:spPr>
          <a:xfrm>
            <a:off x="7010400" y="6376988"/>
            <a:ext cx="2133600" cy="343267"/>
          </a:xfrm>
        </p:spPr>
        <p:txBody>
          <a:bodyPr/>
          <a:lstStyle/>
          <a:p>
            <a:fld id="{7679E8B6-0350-4F5C-8359-0F555F5A035B}" type="slidenum">
              <a:rPr lang="en-US" altLang="ja-JP" sz="1600" smtClean="0">
                <a:solidFill>
                  <a:schemeClr val="tx1">
                    <a:lumMod val="50000"/>
                    <a:lumOff val="50000"/>
                  </a:schemeClr>
                </a:solidFill>
                <a:latin typeface="游ゴシック" panose="020B0400000000000000" pitchFamily="50" charset="-128"/>
                <a:ea typeface="游ゴシック" panose="020B0400000000000000" pitchFamily="50" charset="-128"/>
              </a:rPr>
              <a:pPr/>
              <a:t>21</a:t>
            </a:fld>
            <a:endParaRPr lang="en-US" altLang="ja-JP" sz="1600"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grpSp>
        <p:nvGrpSpPr>
          <p:cNvPr id="8" name="グループ化 7">
            <a:extLst>
              <a:ext uri="{FF2B5EF4-FFF2-40B4-BE49-F238E27FC236}">
                <a16:creationId xmlns:a16="http://schemas.microsoft.com/office/drawing/2014/main" id="{D7189E93-71ED-47F3-8FCD-C94FB0260858}"/>
              </a:ext>
            </a:extLst>
          </p:cNvPr>
          <p:cNvGrpSpPr/>
          <p:nvPr/>
        </p:nvGrpSpPr>
        <p:grpSpPr>
          <a:xfrm>
            <a:off x="1138545" y="1639397"/>
            <a:ext cx="1512168" cy="1561864"/>
            <a:chOff x="1146941" y="964797"/>
            <a:chExt cx="1512168" cy="1561864"/>
          </a:xfrm>
        </p:grpSpPr>
        <p:sp>
          <p:nvSpPr>
            <p:cNvPr id="6" name="四角形: 角を丸くする 5">
              <a:extLst>
                <a:ext uri="{FF2B5EF4-FFF2-40B4-BE49-F238E27FC236}">
                  <a16:creationId xmlns:a16="http://schemas.microsoft.com/office/drawing/2014/main" id="{DE917620-FA0E-46C8-A71A-E01178D3C011}"/>
                </a:ext>
              </a:extLst>
            </p:cNvPr>
            <p:cNvSpPr/>
            <p:nvPr/>
          </p:nvSpPr>
          <p:spPr>
            <a:xfrm>
              <a:off x="1146941" y="1950597"/>
              <a:ext cx="1512168" cy="57606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介護</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pic>
          <p:nvPicPr>
            <p:cNvPr id="1026" name="Picture 2">
              <a:extLst>
                <a:ext uri="{FF2B5EF4-FFF2-40B4-BE49-F238E27FC236}">
                  <a16:creationId xmlns:a16="http://schemas.microsoft.com/office/drawing/2014/main" id="{184945A4-CA1E-42F4-A4C7-420A9061AD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964797"/>
              <a:ext cx="1286785" cy="1196752"/>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四角形: 角を丸くする 8">
            <a:extLst>
              <a:ext uri="{FF2B5EF4-FFF2-40B4-BE49-F238E27FC236}">
                <a16:creationId xmlns:a16="http://schemas.microsoft.com/office/drawing/2014/main" id="{7AF41DC1-13DF-4E42-A07D-159CDE0175D7}"/>
              </a:ext>
            </a:extLst>
          </p:cNvPr>
          <p:cNvSpPr/>
          <p:nvPr/>
        </p:nvSpPr>
        <p:spPr>
          <a:xfrm>
            <a:off x="2505981" y="125837"/>
            <a:ext cx="4542282" cy="669102"/>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schemeClr val="tx1"/>
                </a:solidFill>
                <a:latin typeface="UD デジタル 教科書体 NK-R" panose="02020400000000000000" pitchFamily="18" charset="-128"/>
                <a:ea typeface="UD デジタル 教科書体 NK-R" panose="02020400000000000000" pitchFamily="18" charset="-128"/>
              </a:rPr>
              <a:t>福祉の総合デパート</a:t>
            </a:r>
            <a:endParaRPr kumimoji="1" lang="ja-JP" altLang="en-US" sz="3200" dirty="0">
              <a:solidFill>
                <a:schemeClr val="tx1"/>
              </a:solidFill>
              <a:latin typeface="UD デジタル 教科書体 NK-R" panose="02020400000000000000" pitchFamily="18" charset="-128"/>
              <a:ea typeface="UD デジタル 教科書体 NK-R" panose="02020400000000000000" pitchFamily="18" charset="-128"/>
            </a:endParaRPr>
          </a:p>
        </p:txBody>
      </p:sp>
      <p:grpSp>
        <p:nvGrpSpPr>
          <p:cNvPr id="19" name="グループ化 18">
            <a:extLst>
              <a:ext uri="{FF2B5EF4-FFF2-40B4-BE49-F238E27FC236}">
                <a16:creationId xmlns:a16="http://schemas.microsoft.com/office/drawing/2014/main" id="{BC3C9AA5-D3A8-4954-9F06-DCCB2C8A5774}"/>
              </a:ext>
            </a:extLst>
          </p:cNvPr>
          <p:cNvGrpSpPr/>
          <p:nvPr/>
        </p:nvGrpSpPr>
        <p:grpSpPr>
          <a:xfrm>
            <a:off x="1131999" y="3683854"/>
            <a:ext cx="1512168" cy="1816719"/>
            <a:chOff x="764568" y="2921362"/>
            <a:chExt cx="1512168" cy="1816719"/>
          </a:xfrm>
        </p:grpSpPr>
        <p:sp>
          <p:nvSpPr>
            <p:cNvPr id="15" name="四角形: 角を丸くする 14">
              <a:extLst>
                <a:ext uri="{FF2B5EF4-FFF2-40B4-BE49-F238E27FC236}">
                  <a16:creationId xmlns:a16="http://schemas.microsoft.com/office/drawing/2014/main" id="{55ED2C36-D713-4917-948C-70BFDAD958A4}"/>
                </a:ext>
              </a:extLst>
            </p:cNvPr>
            <p:cNvSpPr/>
            <p:nvPr/>
          </p:nvSpPr>
          <p:spPr>
            <a:xfrm>
              <a:off x="764568" y="4162017"/>
              <a:ext cx="1512168" cy="57606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健康</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pic>
          <p:nvPicPr>
            <p:cNvPr id="1030" name="Picture 6">
              <a:extLst>
                <a:ext uri="{FF2B5EF4-FFF2-40B4-BE49-F238E27FC236}">
                  <a16:creationId xmlns:a16="http://schemas.microsoft.com/office/drawing/2014/main" id="{063F332F-9BEC-48C1-9C09-261AC6A4B6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8650" y="2921362"/>
              <a:ext cx="1262011" cy="13162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グループ化 19">
            <a:extLst>
              <a:ext uri="{FF2B5EF4-FFF2-40B4-BE49-F238E27FC236}">
                <a16:creationId xmlns:a16="http://schemas.microsoft.com/office/drawing/2014/main" id="{146964D1-5387-4032-9F41-DC17E11F63CC}"/>
              </a:ext>
            </a:extLst>
          </p:cNvPr>
          <p:cNvGrpSpPr/>
          <p:nvPr/>
        </p:nvGrpSpPr>
        <p:grpSpPr>
          <a:xfrm>
            <a:off x="3182292" y="4742867"/>
            <a:ext cx="1616299" cy="1980775"/>
            <a:chOff x="3815916" y="4206279"/>
            <a:chExt cx="1616299" cy="1980775"/>
          </a:xfrm>
        </p:grpSpPr>
        <p:sp>
          <p:nvSpPr>
            <p:cNvPr id="17" name="四角形: 角を丸くする 16">
              <a:extLst>
                <a:ext uri="{FF2B5EF4-FFF2-40B4-BE49-F238E27FC236}">
                  <a16:creationId xmlns:a16="http://schemas.microsoft.com/office/drawing/2014/main" id="{62AB2D0D-BEC4-4928-A1BF-60A8765D3DF6}"/>
                </a:ext>
              </a:extLst>
            </p:cNvPr>
            <p:cNvSpPr/>
            <p:nvPr/>
          </p:nvSpPr>
          <p:spPr>
            <a:xfrm>
              <a:off x="3815916" y="5610990"/>
              <a:ext cx="1512168" cy="57606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教育</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pic>
          <p:nvPicPr>
            <p:cNvPr id="1032" name="Picture 8">
              <a:extLst>
                <a:ext uri="{FF2B5EF4-FFF2-40B4-BE49-F238E27FC236}">
                  <a16:creationId xmlns:a16="http://schemas.microsoft.com/office/drawing/2014/main" id="{EC6CD042-68DB-41CB-A315-8940E450858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2214" y="4206279"/>
              <a:ext cx="1570001" cy="15038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グループ化 20">
            <a:extLst>
              <a:ext uri="{FF2B5EF4-FFF2-40B4-BE49-F238E27FC236}">
                <a16:creationId xmlns:a16="http://schemas.microsoft.com/office/drawing/2014/main" id="{581820CE-8B62-40D3-A8D2-FF28834E0F8D}"/>
              </a:ext>
            </a:extLst>
          </p:cNvPr>
          <p:cNvGrpSpPr/>
          <p:nvPr/>
        </p:nvGrpSpPr>
        <p:grpSpPr>
          <a:xfrm>
            <a:off x="5558222" y="4473083"/>
            <a:ext cx="1698962" cy="2244418"/>
            <a:chOff x="6193600" y="3715737"/>
            <a:chExt cx="1698962" cy="2244418"/>
          </a:xfrm>
        </p:grpSpPr>
        <p:sp>
          <p:nvSpPr>
            <p:cNvPr id="12" name="四角形: 角を丸くする 11">
              <a:extLst>
                <a:ext uri="{FF2B5EF4-FFF2-40B4-BE49-F238E27FC236}">
                  <a16:creationId xmlns:a16="http://schemas.microsoft.com/office/drawing/2014/main" id="{556FC419-BA9F-496A-9BC7-E677FA50CDC8}"/>
                </a:ext>
              </a:extLst>
            </p:cNvPr>
            <p:cNvSpPr/>
            <p:nvPr/>
          </p:nvSpPr>
          <p:spPr>
            <a:xfrm>
              <a:off x="6249573" y="5384091"/>
              <a:ext cx="1512168" cy="57606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rPr>
                <a:t>保育</a:t>
              </a:r>
            </a:p>
          </p:txBody>
        </p:sp>
        <p:pic>
          <p:nvPicPr>
            <p:cNvPr id="1034" name="Picture 10">
              <a:extLst>
                <a:ext uri="{FF2B5EF4-FFF2-40B4-BE49-F238E27FC236}">
                  <a16:creationId xmlns:a16="http://schemas.microsoft.com/office/drawing/2014/main" id="{6D5546A5-35E8-4A04-8791-29EC395954D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3600" y="3715737"/>
              <a:ext cx="1698962" cy="17425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グループ化 21">
            <a:extLst>
              <a:ext uri="{FF2B5EF4-FFF2-40B4-BE49-F238E27FC236}">
                <a16:creationId xmlns:a16="http://schemas.microsoft.com/office/drawing/2014/main" id="{F81A1A6A-57D1-4CBF-BD2C-B1E8EB240980}"/>
              </a:ext>
            </a:extLst>
          </p:cNvPr>
          <p:cNvGrpSpPr/>
          <p:nvPr/>
        </p:nvGrpSpPr>
        <p:grpSpPr>
          <a:xfrm>
            <a:off x="7299384" y="3273061"/>
            <a:ext cx="1527077" cy="2011629"/>
            <a:chOff x="7432285" y="2843201"/>
            <a:chExt cx="1527077" cy="2011629"/>
          </a:xfrm>
        </p:grpSpPr>
        <p:sp>
          <p:nvSpPr>
            <p:cNvPr id="11" name="四角形: 角を丸くする 10">
              <a:extLst>
                <a:ext uri="{FF2B5EF4-FFF2-40B4-BE49-F238E27FC236}">
                  <a16:creationId xmlns:a16="http://schemas.microsoft.com/office/drawing/2014/main" id="{D7FD159F-FDC3-4746-B6AA-147BBF39F2D8}"/>
                </a:ext>
              </a:extLst>
            </p:cNvPr>
            <p:cNvSpPr/>
            <p:nvPr/>
          </p:nvSpPr>
          <p:spPr>
            <a:xfrm>
              <a:off x="7447194" y="4278766"/>
              <a:ext cx="1512168" cy="57606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障がい</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pic>
          <p:nvPicPr>
            <p:cNvPr id="1036" name="Picture 12">
              <a:extLst>
                <a:ext uri="{FF2B5EF4-FFF2-40B4-BE49-F238E27FC236}">
                  <a16:creationId xmlns:a16="http://schemas.microsoft.com/office/drawing/2014/main" id="{2CB12913-C994-491B-8493-FB17CBB9C91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32285" y="2843201"/>
              <a:ext cx="1439020" cy="16121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グループ化 22">
            <a:extLst>
              <a:ext uri="{FF2B5EF4-FFF2-40B4-BE49-F238E27FC236}">
                <a16:creationId xmlns:a16="http://schemas.microsoft.com/office/drawing/2014/main" id="{B8407153-6EE4-46C3-A9E5-435CF4930726}"/>
              </a:ext>
            </a:extLst>
          </p:cNvPr>
          <p:cNvGrpSpPr/>
          <p:nvPr/>
        </p:nvGrpSpPr>
        <p:grpSpPr>
          <a:xfrm>
            <a:off x="6748984" y="1415266"/>
            <a:ext cx="1512168" cy="1840143"/>
            <a:chOff x="6853390" y="927848"/>
            <a:chExt cx="1512168" cy="1840143"/>
          </a:xfrm>
        </p:grpSpPr>
        <p:sp>
          <p:nvSpPr>
            <p:cNvPr id="10" name="四角形: 角を丸くする 9">
              <a:extLst>
                <a:ext uri="{FF2B5EF4-FFF2-40B4-BE49-F238E27FC236}">
                  <a16:creationId xmlns:a16="http://schemas.microsoft.com/office/drawing/2014/main" id="{2FA56DF5-B745-46ED-878A-2A8A20294AB4}"/>
                </a:ext>
              </a:extLst>
            </p:cNvPr>
            <p:cNvSpPr/>
            <p:nvPr/>
          </p:nvSpPr>
          <p:spPr>
            <a:xfrm>
              <a:off x="6853390" y="2191927"/>
              <a:ext cx="1512168" cy="57606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就労</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pic>
          <p:nvPicPr>
            <p:cNvPr id="1040" name="Picture 16">
              <a:extLst>
                <a:ext uri="{FF2B5EF4-FFF2-40B4-BE49-F238E27FC236}">
                  <a16:creationId xmlns:a16="http://schemas.microsoft.com/office/drawing/2014/main" id="{AF68DC7B-751E-4E60-9957-BC9D9BF4F6C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78772" y="927848"/>
              <a:ext cx="1286786" cy="1423903"/>
            </a:xfrm>
            <a:prstGeom prst="rect">
              <a:avLst/>
            </a:prstGeom>
            <a:noFill/>
            <a:extLst>
              <a:ext uri="{909E8E84-426E-40DD-AFC4-6F175D3DCCD1}">
                <a14:hiddenFill xmlns:a14="http://schemas.microsoft.com/office/drawing/2010/main">
                  <a:solidFill>
                    <a:srgbClr val="FFFFFF"/>
                  </a:solidFill>
                </a14:hiddenFill>
              </a:ext>
            </a:extLst>
          </p:spPr>
        </p:pic>
      </p:grpSp>
      <p:pic>
        <p:nvPicPr>
          <p:cNvPr id="1042" name="Picture 18" descr="ソース画像を表示">
            <a:extLst>
              <a:ext uri="{FF2B5EF4-FFF2-40B4-BE49-F238E27FC236}">
                <a16:creationId xmlns:a16="http://schemas.microsoft.com/office/drawing/2014/main" id="{D5EBD022-EFD8-40D3-8715-2BD20C61B67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31884" y="765335"/>
            <a:ext cx="1933413" cy="1497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85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inVertical)">
                                      <p:cBhvr>
                                        <p:cTn id="11" dur="500"/>
                                        <p:tgtEl>
                                          <p:spTgt spid="21"/>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par>
                          <p:cTn id="24" fill="hold">
                            <p:stCondLst>
                              <p:cond delay="2500"/>
                            </p:stCondLst>
                            <p:childTnLst>
                              <p:par>
                                <p:cTn id="25" presetID="16" presetClass="entr" presetSubtype="21"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par>
                          <p:cTn id="33" fill="hold">
                            <p:stCondLst>
                              <p:cond delay="500"/>
                            </p:stCondLst>
                            <p:childTnLst>
                              <p:par>
                                <p:cTn id="34" presetID="16" presetClass="entr" presetSubtype="21" fill="hold" grpId="0"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arn(inVertical)">
                                      <p:cBhvr>
                                        <p:cTn id="36" dur="500"/>
                                        <p:tgtEl>
                                          <p:spTgt spid="24"/>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3"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B6C7EF-78F9-4D92-BC59-C6203FF12A07}"/>
              </a:ext>
            </a:extLst>
          </p:cNvPr>
          <p:cNvSpPr>
            <a:spLocks noGrp="1"/>
          </p:cNvSpPr>
          <p:nvPr>
            <p:ph type="title"/>
          </p:nvPr>
        </p:nvSpPr>
        <p:spPr>
          <a:xfrm>
            <a:off x="691916" y="140829"/>
            <a:ext cx="7376746" cy="836612"/>
          </a:xfrm>
        </p:spPr>
        <p:txBody>
          <a:bodyPr>
            <a:normAutofit/>
          </a:bodyPr>
          <a:lstStyle/>
          <a:p>
            <a:r>
              <a:rPr lang="ja-JP" altLang="ja-JP" sz="2800" b="1" kern="100" dirty="0">
                <a:solidFill>
                  <a:schemeClr val="tx1"/>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野洲市市民生活総合支援推進委員会要綱</a:t>
            </a:r>
            <a:endParaRPr kumimoji="1" lang="ja-JP" altLang="en-US" b="1"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3" name="コンテンツ プレースホルダー 2">
            <a:extLst>
              <a:ext uri="{FF2B5EF4-FFF2-40B4-BE49-F238E27FC236}">
                <a16:creationId xmlns:a16="http://schemas.microsoft.com/office/drawing/2014/main" id="{5435DBFC-DF91-424B-8232-B79FF9EED905}"/>
              </a:ext>
            </a:extLst>
          </p:cNvPr>
          <p:cNvSpPr>
            <a:spLocks noGrp="1"/>
          </p:cNvSpPr>
          <p:nvPr>
            <p:ph idx="1"/>
          </p:nvPr>
        </p:nvSpPr>
        <p:spPr>
          <a:xfrm>
            <a:off x="490385" y="829034"/>
            <a:ext cx="8275794" cy="5616624"/>
          </a:xfrm>
        </p:spPr>
        <p:txBody>
          <a:bodyPr/>
          <a:lstStyle/>
          <a:p>
            <a:pPr marL="0" indent="0" algn="just">
              <a:buNone/>
            </a:pPr>
            <a:r>
              <a:rPr lang="ja-JP" altLang="en-US" sz="2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ja-JP" altLang="ja-JP" sz="2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（趣旨）</a:t>
            </a:r>
          </a:p>
          <a:p>
            <a:pPr marL="133350" indent="-133350" algn="just"/>
            <a:r>
              <a:rPr lang="ja-JP" altLang="ja-JP"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第１条　</a:t>
            </a:r>
            <a:r>
              <a:rPr lang="ja-JP" altLang="ja-JP" sz="2000" kern="100" spc="4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この告示は、社会問題化している</a:t>
            </a:r>
            <a:r>
              <a:rPr lang="ja-JP" altLang="ja-JP" sz="2000" b="1" kern="100" spc="40" dirty="0">
                <a:solidFill>
                  <a:srgbClr val="FF0000"/>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消費者被害（多重債務問題を含</a:t>
            </a:r>
            <a:endParaRPr lang="en-US" altLang="ja-JP" sz="2000" b="1" kern="100" spc="40" dirty="0">
              <a:solidFill>
                <a:srgbClr val="FF0000"/>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0" indent="0" algn="just">
              <a:buNone/>
            </a:pPr>
            <a:r>
              <a:rPr lang="en-US" altLang="ja-JP" sz="2000" b="1" kern="100" spc="40" dirty="0">
                <a:solidFill>
                  <a:srgbClr val="FF0000"/>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ja-JP" altLang="en-US" sz="2000" b="1" kern="100" spc="40" dirty="0">
                <a:solidFill>
                  <a:srgbClr val="FF0000"/>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ja-JP" altLang="ja-JP" sz="2000" b="1" kern="100" spc="40" dirty="0">
                <a:solidFill>
                  <a:srgbClr val="FF0000"/>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む</a:t>
            </a:r>
            <a:r>
              <a:rPr lang="ja-JP" altLang="ja-JP" sz="2000" b="1" kern="100" dirty="0">
                <a:solidFill>
                  <a:srgbClr val="FF0000"/>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。）、自殺、生活困窮、人権侵害等</a:t>
            </a:r>
            <a:r>
              <a:rPr lang="ja-JP" altLang="ja-JP"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の市民生活に関する深刻な問題に対</a:t>
            </a:r>
            <a:endParaRPr lang="en-US" altLang="ja-JP"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0" indent="0" algn="just">
              <a:buNone/>
            </a:pPr>
            <a:r>
              <a:rPr lang="ja-JP" altLang="en-US" sz="20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ja-JP" altLang="en-US"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ja-JP" altLang="ja-JP"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し、</a:t>
            </a:r>
            <a:r>
              <a:rPr lang="ja-JP" altLang="ja-JP" sz="2000" b="1" kern="100" dirty="0">
                <a:solidFill>
                  <a:srgbClr val="0070C0"/>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関係課等が連携し、協議を進め、これらの問題を解決するための積極</a:t>
            </a:r>
            <a:endParaRPr lang="en-US" altLang="ja-JP" sz="2000" b="1" kern="100" dirty="0">
              <a:solidFill>
                <a:srgbClr val="0070C0"/>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0" indent="0" algn="just">
              <a:buNone/>
            </a:pPr>
            <a:r>
              <a:rPr lang="ja-JP" altLang="en-US" sz="2000" b="1" kern="100" dirty="0">
                <a:solidFill>
                  <a:srgbClr val="0070C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ja-JP" altLang="ja-JP" sz="2000" b="1" kern="100" dirty="0">
                <a:solidFill>
                  <a:srgbClr val="0070C0"/>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的な施策の推進及び生活再建の支援を図るため、</a:t>
            </a:r>
            <a:r>
              <a:rPr lang="ja-JP" altLang="ja-JP"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野洲市くらし支えあい</a:t>
            </a:r>
            <a:endParaRPr lang="en-US" altLang="ja-JP"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0" indent="0" algn="just">
              <a:buNone/>
            </a:pPr>
            <a:r>
              <a:rPr lang="ja-JP" altLang="en-US" sz="20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ja-JP" altLang="ja-JP"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条例に規定する野洲市市民生活総合支援推進委員会の組織及び運営</a:t>
            </a:r>
            <a:endParaRPr lang="en-US" altLang="ja-JP"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0" indent="0" algn="just">
              <a:buNone/>
            </a:pPr>
            <a:r>
              <a:rPr lang="ja-JP" altLang="en-US" sz="20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ja-JP" altLang="ja-JP"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について、条例に定めるもののほか、必要な事項を定めるものとする。</a:t>
            </a:r>
            <a:endParaRPr lang="en-US" altLang="ja-JP"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133350" indent="-133350" algn="just"/>
            <a:endParaRPr lang="en-US" altLang="ja-JP"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0" indent="0" algn="just">
              <a:buNone/>
            </a:pPr>
            <a:r>
              <a:rPr lang="ja-JP" altLang="en-US" sz="2000" b="1"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lang="ja-JP" altLang="ja-JP"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第６条　委員会は、次に掲げる部会を設けることができる。</a:t>
            </a:r>
          </a:p>
          <a:p>
            <a:pPr marL="0" indent="0" algn="just">
              <a:buNone/>
            </a:pPr>
            <a:r>
              <a:rPr lang="ja-JP" altLang="en-US"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en-US" altLang="ja-JP"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(1)</a:t>
            </a:r>
            <a:r>
              <a:rPr lang="ja-JP" altLang="ja-JP"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消費者被害・生活困窮者等支援対策連絡部会</a:t>
            </a:r>
          </a:p>
          <a:p>
            <a:pPr marL="0" indent="0" algn="just">
              <a:buNone/>
            </a:pPr>
            <a:r>
              <a:rPr lang="ja-JP" altLang="en-US"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en-US" altLang="ja-JP"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(2)</a:t>
            </a:r>
            <a:r>
              <a:rPr lang="ja-JP" altLang="ja-JP"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自殺防止対策連絡部会</a:t>
            </a:r>
          </a:p>
          <a:p>
            <a:pPr marL="0" indent="0" algn="just">
              <a:buNone/>
            </a:pPr>
            <a:r>
              <a:rPr lang="ja-JP" altLang="en-US"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en-US" altLang="ja-JP"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(3)</a:t>
            </a:r>
            <a:r>
              <a:rPr lang="ja-JP" altLang="ja-JP"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人権対策連絡部会</a:t>
            </a:r>
            <a:endParaRPr lang="en-US" altLang="ja-JP"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0" indent="0" algn="just">
              <a:buNone/>
            </a:pPr>
            <a:endParaRPr lang="en-US" altLang="ja-JP"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0" indent="0" algn="just">
              <a:buNone/>
            </a:pPr>
            <a:r>
              <a:rPr lang="ja-JP" altLang="en-US" sz="2000" b="1"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lang="ja-JP" altLang="ja-JP"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第７条　委員会の事務を処理するため、</a:t>
            </a:r>
            <a:r>
              <a:rPr lang="ja-JP" altLang="en-US" sz="20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健康福祉</a:t>
            </a:r>
            <a:r>
              <a:rPr lang="ja-JP" altLang="ja-JP"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部市民生活相談課に</a:t>
            </a:r>
            <a:endParaRPr lang="en-US" altLang="ja-JP"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0" indent="0" algn="just">
              <a:buNone/>
            </a:pPr>
            <a:r>
              <a:rPr lang="ja-JP" altLang="en-US" sz="20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en-US" altLang="ja-JP" sz="20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ja-JP" altLang="ja-JP"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事務局を置く。</a:t>
            </a:r>
          </a:p>
          <a:p>
            <a:pPr marL="0" indent="0" algn="just">
              <a:buNone/>
            </a:pPr>
            <a:endParaRPr lang="ja-JP" altLang="ja-JP"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133350" indent="-133350" algn="just"/>
            <a:endParaRPr lang="ja-JP" altLang="ja-JP" sz="2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CFE4A61C-81F7-4334-8D7D-8E32319ACAEC}"/>
              </a:ext>
            </a:extLst>
          </p:cNvPr>
          <p:cNvSpPr>
            <a:spLocks noGrp="1"/>
          </p:cNvSpPr>
          <p:nvPr>
            <p:ph type="sldNum" sz="quarter" idx="12"/>
          </p:nvPr>
        </p:nvSpPr>
        <p:spPr>
          <a:xfrm>
            <a:off x="7010400" y="6445250"/>
            <a:ext cx="2133600" cy="2682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79E8B6-0350-4F5C-8359-0F555F5A035B}" type="slidenum">
              <a:rPr kumimoji="1" lang="en-US" altLang="ja-JP" sz="1600" i="0" u="none" strike="noStrike" kern="1200" cap="none" spc="0" normalizeH="0" baseline="0" noProof="0" smtClean="0">
                <a:ln>
                  <a:noFill/>
                </a:ln>
                <a:solidFill>
                  <a:srgbClr val="808080"/>
                </a:solidFill>
                <a:effectLst/>
                <a:uLnTx/>
                <a:uFillTx/>
                <a:latin typeface="游ゴシック" panose="020B0400000000000000" pitchFamily="50" charset="-128"/>
                <a:ea typeface="游ゴシック" panose="020B0400000000000000" pitchFamily="50" charset="-128"/>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1" lang="en-US" altLang="ja-JP" sz="1600" i="0" u="none" strike="noStrike" kern="1200" cap="none" spc="0" normalizeH="0" baseline="0" noProof="0" dirty="0">
              <a:ln>
                <a:noFill/>
              </a:ln>
              <a:solidFill>
                <a:srgbClr val="808080"/>
              </a:solidFill>
              <a:effectLst/>
              <a:uLnTx/>
              <a:uFillTx/>
              <a:latin typeface="游ゴシック" panose="020B0400000000000000" pitchFamily="50" charset="-128"/>
              <a:ea typeface="游ゴシック" panose="020B0400000000000000" pitchFamily="50" charset="-128"/>
            </a:endParaRPr>
          </a:p>
        </p:txBody>
      </p:sp>
      <p:sp>
        <p:nvSpPr>
          <p:cNvPr id="9" name="四角形: 角を丸くする 8">
            <a:extLst>
              <a:ext uri="{FF2B5EF4-FFF2-40B4-BE49-F238E27FC236}">
                <a16:creationId xmlns:a16="http://schemas.microsoft.com/office/drawing/2014/main" id="{BE51C4E3-18A2-4E92-BC44-4EBB61D75D46}"/>
              </a:ext>
            </a:extLst>
          </p:cNvPr>
          <p:cNvSpPr/>
          <p:nvPr/>
        </p:nvSpPr>
        <p:spPr>
          <a:xfrm>
            <a:off x="5787957" y="4669277"/>
            <a:ext cx="2647481" cy="943584"/>
          </a:xfrm>
          <a:prstGeom prst="roundRect">
            <a:avLst/>
          </a:prstGeom>
          <a:solidFill>
            <a:srgbClr val="EBFF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庁内連携を目的に作った要綱</a:t>
            </a:r>
          </a:p>
        </p:txBody>
      </p:sp>
    </p:spTree>
    <p:extLst>
      <p:ext uri="{BB962C8B-B14F-4D97-AF65-F5344CB8AC3E}">
        <p14:creationId xmlns:p14="http://schemas.microsoft.com/office/powerpoint/2010/main" val="104342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25722" y="560039"/>
            <a:ext cx="6009542" cy="648071"/>
          </a:xfrm>
        </p:spPr>
        <p:txBody>
          <a:bodyPr>
            <a:noAutofit/>
          </a:bodyPr>
          <a:lstStyle/>
          <a:p>
            <a:pPr algn="ctr"/>
            <a:r>
              <a:rPr lang="ja-JP" altLang="en-US" sz="3200" b="1" dirty="0">
                <a:solidFill>
                  <a:srgbClr val="002060"/>
                </a:solidFill>
                <a:latin typeface="UD デジタル 教科書体 NK-R" panose="02020400000000000000" pitchFamily="18" charset="-128"/>
                <a:ea typeface="UD デジタル 教科書体 NK-R" panose="02020400000000000000" pitchFamily="18" charset="-128"/>
              </a:rPr>
              <a:t>野洲市くらし支えあい条例</a:t>
            </a:r>
            <a:br>
              <a:rPr lang="en-US" altLang="ja-JP" sz="3200" b="1" dirty="0">
                <a:solidFill>
                  <a:srgbClr val="002060"/>
                </a:solidFill>
                <a:latin typeface="UD デジタル 教科書体 NK-R" panose="02020400000000000000" pitchFamily="18" charset="-128"/>
                <a:ea typeface="UD デジタル 教科書体 NK-R" panose="02020400000000000000" pitchFamily="18" charset="-128"/>
              </a:rPr>
            </a:br>
            <a:r>
              <a:rPr lang="ja-JP" altLang="en-US" sz="3200" b="1" dirty="0">
                <a:solidFill>
                  <a:srgbClr val="002060"/>
                </a:solidFill>
                <a:latin typeface="UD デジタル 教科書体 NK-R" panose="02020400000000000000" pitchFamily="18" charset="-128"/>
                <a:ea typeface="UD デジタル 教科書体 NK-R" panose="02020400000000000000" pitchFamily="18" charset="-128"/>
              </a:rPr>
              <a:t>（生活困窮者支援編）</a:t>
            </a:r>
          </a:p>
        </p:txBody>
      </p:sp>
      <p:sp>
        <p:nvSpPr>
          <p:cNvPr id="3" name="コンテンツ プレースホルダー 2"/>
          <p:cNvSpPr>
            <a:spLocks noGrp="1"/>
          </p:cNvSpPr>
          <p:nvPr>
            <p:ph idx="1"/>
          </p:nvPr>
        </p:nvSpPr>
        <p:spPr>
          <a:xfrm>
            <a:off x="476518" y="1628800"/>
            <a:ext cx="8307950" cy="4553059"/>
          </a:xfrm>
        </p:spPr>
        <p:txBody>
          <a:bodyPr>
            <a:normAutofit fontScale="85000" lnSpcReduction="10000"/>
          </a:bodyPr>
          <a:lstStyle/>
          <a:p>
            <a:pPr marL="0" indent="0">
              <a:buNone/>
            </a:pPr>
            <a:r>
              <a:rPr lang="ja-JP" altLang="en-US" dirty="0">
                <a:latin typeface="UD デジタル 教科書体 NK-R" panose="02020400000000000000" pitchFamily="18" charset="-128"/>
                <a:ea typeface="UD デジタル 教科書体 NK-R" panose="02020400000000000000" pitchFamily="18" charset="-128"/>
              </a:rPr>
              <a:t>　（定義）</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第</a:t>
            </a:r>
            <a:r>
              <a:rPr lang="en-US" altLang="ja-JP" dirty="0">
                <a:latin typeface="UD デジタル 教科書体 NK-R" panose="02020400000000000000" pitchFamily="18" charset="-128"/>
                <a:ea typeface="UD デジタル 教科書体 NK-R" panose="02020400000000000000" pitchFamily="18" charset="-128"/>
              </a:rPr>
              <a:t>2</a:t>
            </a:r>
            <a:r>
              <a:rPr lang="ja-JP" altLang="en-US" dirty="0">
                <a:latin typeface="UD デジタル 教科書体 NK-R" panose="02020400000000000000" pitchFamily="18" charset="-128"/>
                <a:ea typeface="UD デジタル 教科書体 NK-R" panose="02020400000000000000" pitchFamily="18" charset="-128"/>
              </a:rPr>
              <a:t>条第</a:t>
            </a:r>
            <a:r>
              <a:rPr lang="en-US" altLang="ja-JP" dirty="0">
                <a:latin typeface="UD デジタル 教科書体 NK-R" panose="02020400000000000000" pitchFamily="18" charset="-128"/>
                <a:ea typeface="UD デジタル 教科書体 NK-R" panose="02020400000000000000" pitchFamily="18" charset="-128"/>
              </a:rPr>
              <a:t>2</a:t>
            </a:r>
            <a:r>
              <a:rPr lang="ja-JP" altLang="en-US" dirty="0">
                <a:latin typeface="UD デジタル 教科書体 NK-R" panose="02020400000000000000" pitchFamily="18" charset="-128"/>
                <a:ea typeface="UD デジタル 教科書体 NK-R" panose="02020400000000000000" pitchFamily="18" charset="-128"/>
              </a:rPr>
              <a:t>項第</a:t>
            </a:r>
            <a:r>
              <a:rPr lang="en-US" altLang="ja-JP" dirty="0">
                <a:latin typeface="UD デジタル 教科書体 NK-R" panose="02020400000000000000" pitchFamily="18" charset="-128"/>
                <a:ea typeface="UD デジタル 教科書体 NK-R" panose="02020400000000000000" pitchFamily="18" charset="-128"/>
              </a:rPr>
              <a:t>4</a:t>
            </a:r>
            <a:r>
              <a:rPr lang="ja-JP" altLang="en-US" dirty="0">
                <a:latin typeface="UD デジタル 教科書体 NK-R" panose="02020400000000000000" pitchFamily="18" charset="-128"/>
                <a:ea typeface="UD デジタル 教科書体 NK-R" panose="02020400000000000000" pitchFamily="18" charset="-128"/>
              </a:rPr>
              <a:t>号　生活困窮者等</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経済的困窮、</a:t>
            </a:r>
            <a:r>
              <a:rPr lang="ja-JP" altLang="en-US" dirty="0">
                <a:solidFill>
                  <a:srgbClr val="FF0000"/>
                </a:solidFill>
                <a:latin typeface="UD デジタル 教科書体 NK-R" panose="02020400000000000000" pitchFamily="18" charset="-128"/>
                <a:ea typeface="UD デジタル 教科書体 NK-R" panose="02020400000000000000" pitchFamily="18" charset="-128"/>
              </a:rPr>
              <a:t>地域社会からの孤立</a:t>
            </a:r>
            <a:r>
              <a:rPr lang="ja-JP" altLang="en-US" dirty="0">
                <a:latin typeface="UD デジタル 教科書体 NK-R" panose="02020400000000000000" pitchFamily="18" charset="-128"/>
                <a:ea typeface="UD デジタル 教科書体 NK-R" panose="02020400000000000000" pitchFamily="18" charset="-128"/>
              </a:rPr>
              <a:t>その他の生活上の</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諸課題を抱える市民を言う。</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（生活困窮者等の発見）</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第</a:t>
            </a:r>
            <a:r>
              <a:rPr lang="en-US" altLang="ja-JP" dirty="0">
                <a:latin typeface="UD デジタル 教科書体 NK-R" panose="02020400000000000000" pitchFamily="18" charset="-128"/>
                <a:ea typeface="UD デジタル 教科書体 NK-R" panose="02020400000000000000" pitchFamily="18" charset="-128"/>
              </a:rPr>
              <a:t>23</a:t>
            </a:r>
            <a:r>
              <a:rPr lang="ja-JP" altLang="en-US" dirty="0">
                <a:latin typeface="UD デジタル 教科書体 NK-R" panose="02020400000000000000" pitchFamily="18" charset="-128"/>
                <a:ea typeface="UD デジタル 教科書体 NK-R" panose="02020400000000000000" pitchFamily="18" charset="-128"/>
              </a:rPr>
              <a:t>条</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市は、</a:t>
            </a:r>
            <a:r>
              <a:rPr lang="ja-JP" altLang="en-US" dirty="0">
                <a:solidFill>
                  <a:srgbClr val="FF0000"/>
                </a:solidFill>
                <a:latin typeface="UD デジタル 教科書体 NK-R" panose="02020400000000000000" pitchFamily="18" charset="-128"/>
                <a:ea typeface="UD デジタル 教科書体 NK-R" panose="02020400000000000000" pitchFamily="18" charset="-128"/>
              </a:rPr>
              <a:t>その組織及び機能の全てを挙げて、</a:t>
            </a:r>
            <a:r>
              <a:rPr lang="ja-JP" altLang="en-US" dirty="0">
                <a:latin typeface="UD デジタル 教科書体 NK-R" panose="02020400000000000000" pitchFamily="18" charset="-128"/>
                <a:ea typeface="UD デジタル 教科書体 NK-R" panose="02020400000000000000" pitchFamily="18" charset="-128"/>
              </a:rPr>
              <a:t>生活困窮者等の発見に努めるものとする。</a:t>
            </a:r>
          </a:p>
        </p:txBody>
      </p:sp>
      <p:sp>
        <p:nvSpPr>
          <p:cNvPr id="4" name="スライド番号プレースホルダー 3">
            <a:extLst>
              <a:ext uri="{FF2B5EF4-FFF2-40B4-BE49-F238E27FC236}">
                <a16:creationId xmlns:a16="http://schemas.microsoft.com/office/drawing/2014/main" id="{A91FC434-5086-4DC9-BEB9-61CA3DD71258}"/>
              </a:ext>
            </a:extLst>
          </p:cNvPr>
          <p:cNvSpPr>
            <a:spLocks noGrp="1"/>
          </p:cNvSpPr>
          <p:nvPr>
            <p:ph type="sldNum" sz="quarter" idx="12"/>
          </p:nvPr>
        </p:nvSpPr>
        <p:spPr>
          <a:xfrm>
            <a:off x="7010400" y="6375400"/>
            <a:ext cx="2133600" cy="268288"/>
          </a:xfrm>
        </p:spPr>
        <p:txBody>
          <a:bodyPr/>
          <a:lstStyle/>
          <a:p>
            <a:fld id="{7679E8B6-0350-4F5C-8359-0F555F5A035B}" type="slidenum">
              <a:rPr lang="en-US" altLang="ja-JP" sz="1600" smtClean="0">
                <a:solidFill>
                  <a:srgbClr val="808080"/>
                </a:solidFill>
                <a:latin typeface="游ゴシック" panose="020B0400000000000000" pitchFamily="50" charset="-128"/>
                <a:ea typeface="游ゴシック" panose="020B0400000000000000" pitchFamily="50" charset="-128"/>
              </a:rPr>
              <a:pPr/>
              <a:t>23</a:t>
            </a:fld>
            <a:endParaRPr lang="en-US" altLang="ja-JP" sz="1600" dirty="0">
              <a:solidFill>
                <a:srgbClr val="808080"/>
              </a:solidFill>
              <a:latin typeface="游ゴシック" panose="020B0400000000000000" pitchFamily="50" charset="-128"/>
              <a:ea typeface="游ゴシック" panose="020B0400000000000000" pitchFamily="50" charset="-128"/>
            </a:endParaRPr>
          </a:p>
        </p:txBody>
      </p:sp>
      <p:sp>
        <p:nvSpPr>
          <p:cNvPr id="7" name="角丸四角形吹き出し 6"/>
          <p:cNvSpPr/>
          <p:nvPr/>
        </p:nvSpPr>
        <p:spPr>
          <a:xfrm>
            <a:off x="5633117" y="3531139"/>
            <a:ext cx="2826314" cy="1410511"/>
          </a:xfrm>
          <a:prstGeom prst="wedgeRoundRectCallout">
            <a:avLst>
              <a:gd name="adj1" fmla="val -70052"/>
              <a:gd name="adj2" fmla="val 64332"/>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ja-JP" altLang="en-US" sz="2400" dirty="0">
                <a:solidFill>
                  <a:srgbClr val="000000"/>
                </a:solidFill>
                <a:latin typeface="UD デジタル 教科書体 NK-R" panose="02020400000000000000" pitchFamily="18" charset="-128"/>
                <a:ea typeface="UD デジタル 教科書体 NK-R" panose="02020400000000000000" pitchFamily="18" charset="-128"/>
              </a:rPr>
              <a:t>（例）税金等、公租公課の滞納から</a:t>
            </a:r>
            <a:endParaRPr lang="en-US" altLang="ja-JP" sz="2400" dirty="0">
              <a:solidFill>
                <a:srgbClr val="000000"/>
              </a:solidFill>
              <a:latin typeface="UD デジタル 教科書体 NK-R" panose="02020400000000000000" pitchFamily="18" charset="-128"/>
              <a:ea typeface="UD デジタル 教科書体 NK-R" panose="02020400000000000000" pitchFamily="18" charset="-128"/>
            </a:endParaRPr>
          </a:p>
          <a:p>
            <a:pPr algn="ctr" defTabSz="685800"/>
            <a:r>
              <a:rPr lang="ja-JP" altLang="en-US" sz="2400" dirty="0">
                <a:solidFill>
                  <a:srgbClr val="000000"/>
                </a:solidFill>
                <a:latin typeface="UD デジタル 教科書体 NK-R" panose="02020400000000000000" pitchFamily="18" charset="-128"/>
                <a:ea typeface="UD デジタル 教科書体 NK-R" panose="02020400000000000000" pitchFamily="18" charset="-128"/>
              </a:rPr>
              <a:t>ＳＯＳをキャッチする</a:t>
            </a:r>
          </a:p>
        </p:txBody>
      </p:sp>
    </p:spTree>
    <p:extLst>
      <p:ext uri="{BB962C8B-B14F-4D97-AF65-F5344CB8AC3E}">
        <p14:creationId xmlns:p14="http://schemas.microsoft.com/office/powerpoint/2010/main" val="281401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9A71E5-5570-4C61-B06C-5C8555F2122F}"/>
              </a:ext>
            </a:extLst>
          </p:cNvPr>
          <p:cNvSpPr>
            <a:spLocks noGrp="1"/>
          </p:cNvSpPr>
          <p:nvPr>
            <p:ph type="title"/>
          </p:nvPr>
        </p:nvSpPr>
        <p:spPr/>
        <p:txBody>
          <a:bodyPr>
            <a:normAutofit/>
          </a:bodyPr>
          <a:lstStyle/>
          <a:p>
            <a:pPr algn="ctr"/>
            <a:r>
              <a:rPr lang="ja-JP" altLang="en-US" sz="3200" b="1" dirty="0">
                <a:solidFill>
                  <a:srgbClr val="002060"/>
                </a:solidFill>
                <a:latin typeface="UD デジタル 教科書体 NK-R" panose="02020400000000000000" pitchFamily="18" charset="-128"/>
                <a:ea typeface="UD デジタル 教科書体 NK-R" panose="02020400000000000000" pitchFamily="18" charset="-128"/>
              </a:rPr>
              <a:t>野洲市くらし支えあい条例</a:t>
            </a:r>
            <a:br>
              <a:rPr lang="en-US" altLang="ja-JP" sz="3200" b="1" dirty="0">
                <a:solidFill>
                  <a:srgbClr val="002060"/>
                </a:solidFill>
                <a:latin typeface="UD デジタル 教科書体 NK-R" panose="02020400000000000000" pitchFamily="18" charset="-128"/>
                <a:ea typeface="UD デジタル 教科書体 NK-R" panose="02020400000000000000" pitchFamily="18" charset="-128"/>
              </a:rPr>
            </a:br>
            <a:r>
              <a:rPr lang="ja-JP" altLang="en-US" sz="3200" b="1" dirty="0">
                <a:solidFill>
                  <a:srgbClr val="002060"/>
                </a:solidFill>
                <a:latin typeface="UD デジタル 教科書体 NK-R" panose="02020400000000000000" pitchFamily="18" charset="-128"/>
                <a:ea typeface="UD デジタル 教科書体 NK-R" panose="02020400000000000000" pitchFamily="18" charset="-128"/>
              </a:rPr>
              <a:t>（生活困窮者支援編）</a:t>
            </a:r>
            <a:endParaRPr kumimoji="1" lang="ja-JP" altLang="en-US" sz="3200" dirty="0">
              <a:latin typeface="UD デジタル 教科書体 NK-R" panose="02020400000000000000" pitchFamily="18" charset="-128"/>
              <a:ea typeface="UD デジタル 教科書体 NK-R" panose="02020400000000000000" pitchFamily="18" charset="-128"/>
            </a:endParaRPr>
          </a:p>
        </p:txBody>
      </p:sp>
      <p:sp>
        <p:nvSpPr>
          <p:cNvPr id="3" name="コンテンツ プレースホルダー 2">
            <a:extLst>
              <a:ext uri="{FF2B5EF4-FFF2-40B4-BE49-F238E27FC236}">
                <a16:creationId xmlns:a16="http://schemas.microsoft.com/office/drawing/2014/main" id="{D6F056F6-C4E3-4A44-8518-F1A0FD9BDDD8}"/>
              </a:ext>
            </a:extLst>
          </p:cNvPr>
          <p:cNvSpPr>
            <a:spLocks noGrp="1"/>
          </p:cNvSpPr>
          <p:nvPr>
            <p:ph idx="1"/>
          </p:nvPr>
        </p:nvSpPr>
        <p:spPr>
          <a:xfrm>
            <a:off x="569084" y="1591022"/>
            <a:ext cx="8214697" cy="4574252"/>
          </a:xfrm>
        </p:spPr>
        <p:txBody>
          <a:bodyPr>
            <a:normAutofit fontScale="92500"/>
          </a:bodyPr>
          <a:lstStyle/>
          <a:p>
            <a:pPr marL="0" indent="0">
              <a:lnSpc>
                <a:spcPct val="100000"/>
              </a:lnSpc>
              <a:buNone/>
            </a:pPr>
            <a:r>
              <a:rPr lang="ja-JP" altLang="en-US" sz="2600" dirty="0">
                <a:latin typeface="UD デジタル 教科書体 NK-R" panose="02020400000000000000" pitchFamily="18" charset="-128"/>
                <a:ea typeface="UD デジタル 教科書体 NK-R" panose="02020400000000000000" pitchFamily="18" charset="-128"/>
              </a:rPr>
              <a:t>　（支援の方法）</a:t>
            </a:r>
            <a:endParaRPr lang="en-US" altLang="ja-JP" sz="2600" dirty="0">
              <a:latin typeface="UD デジタル 教科書体 NK-R" panose="02020400000000000000" pitchFamily="18" charset="-128"/>
              <a:ea typeface="UD デジタル 教科書体 NK-R" panose="02020400000000000000" pitchFamily="18" charset="-128"/>
            </a:endParaRPr>
          </a:p>
          <a:p>
            <a:pPr marL="0" indent="0">
              <a:lnSpc>
                <a:spcPct val="100000"/>
              </a:lnSpc>
              <a:buNone/>
            </a:pPr>
            <a:r>
              <a:rPr lang="ja-JP" altLang="en-US" sz="2600" dirty="0">
                <a:latin typeface="UD デジタル 教科書体 NK-R" panose="02020400000000000000" pitchFamily="18" charset="-128"/>
                <a:ea typeface="UD デジタル 教科書体 NK-R" panose="02020400000000000000" pitchFamily="18" charset="-128"/>
              </a:rPr>
              <a:t>第</a:t>
            </a:r>
            <a:r>
              <a:rPr lang="en-US" altLang="ja-JP" sz="2600" dirty="0">
                <a:latin typeface="UD デジタル 教科書体 NK-R" panose="02020400000000000000" pitchFamily="18" charset="-128"/>
                <a:ea typeface="UD デジタル 教科書体 NK-R" panose="02020400000000000000" pitchFamily="18" charset="-128"/>
              </a:rPr>
              <a:t>24</a:t>
            </a:r>
            <a:r>
              <a:rPr lang="ja-JP" altLang="en-US" sz="2600" dirty="0">
                <a:latin typeface="UD デジタル 教科書体 NK-R" panose="02020400000000000000" pitchFamily="18" charset="-128"/>
                <a:ea typeface="UD デジタル 教科書体 NK-R" panose="02020400000000000000" pitchFamily="18" charset="-128"/>
              </a:rPr>
              <a:t>条　市は、生活困窮者等を発見したときは、その者の生活</a:t>
            </a:r>
            <a:endParaRPr lang="en-US" altLang="ja-JP" sz="2600" dirty="0">
              <a:latin typeface="UD デジタル 教科書体 NK-R" panose="02020400000000000000" pitchFamily="18" charset="-128"/>
              <a:ea typeface="UD デジタル 教科書体 NK-R" panose="02020400000000000000" pitchFamily="18" charset="-128"/>
            </a:endParaRPr>
          </a:p>
          <a:p>
            <a:pPr marL="0" indent="0">
              <a:lnSpc>
                <a:spcPct val="100000"/>
              </a:lnSpc>
              <a:buNone/>
            </a:pPr>
            <a:r>
              <a:rPr lang="en-US" altLang="ja-JP" sz="2600" dirty="0">
                <a:latin typeface="UD デジタル 教科書体 NK-R" panose="02020400000000000000" pitchFamily="18" charset="-128"/>
                <a:ea typeface="UD デジタル 教科書体 NK-R" panose="02020400000000000000" pitchFamily="18" charset="-128"/>
              </a:rPr>
              <a:t> </a:t>
            </a:r>
            <a:r>
              <a:rPr lang="ja-JP" altLang="en-US" sz="2600" dirty="0">
                <a:latin typeface="UD デジタル 教科書体 NK-R" panose="02020400000000000000" pitchFamily="18" charset="-128"/>
                <a:ea typeface="UD デジタル 教科書体 NK-R" panose="02020400000000000000" pitchFamily="18" charset="-128"/>
              </a:rPr>
              <a:t>　</a:t>
            </a:r>
            <a:r>
              <a:rPr lang="ja-JP" altLang="en-US" sz="2600" spc="-80" dirty="0">
                <a:latin typeface="UD デジタル 教科書体 NK-R" panose="02020400000000000000" pitchFamily="18" charset="-128"/>
                <a:ea typeface="UD デジタル 教科書体 NK-R" panose="02020400000000000000" pitchFamily="18" charset="-128"/>
              </a:rPr>
              <a:t>上の諸課題の解決及び生活再建を図るため、その者又は他の</a:t>
            </a:r>
            <a:endParaRPr lang="en-US" altLang="ja-JP" sz="2600" spc="-80" dirty="0">
              <a:latin typeface="UD デジタル 教科書体 NK-R" panose="02020400000000000000" pitchFamily="18" charset="-128"/>
              <a:ea typeface="UD デジタル 教科書体 NK-R" panose="02020400000000000000" pitchFamily="18" charset="-128"/>
            </a:endParaRPr>
          </a:p>
          <a:p>
            <a:pPr marL="0" indent="0">
              <a:lnSpc>
                <a:spcPct val="100000"/>
              </a:lnSpc>
              <a:buNone/>
            </a:pPr>
            <a:r>
              <a:rPr lang="ja-JP" altLang="en-US" sz="2600" dirty="0">
                <a:latin typeface="UD デジタル 教科書体 NK-R" panose="02020400000000000000" pitchFamily="18" charset="-128"/>
                <a:ea typeface="UD デジタル 教科書体 NK-R" panose="02020400000000000000" pitchFamily="18" charset="-128"/>
              </a:rPr>
              <a:t>   者からの相談に応じ、これらの者に対し</a:t>
            </a:r>
            <a:r>
              <a:rPr lang="ja-JP" altLang="en-US" sz="2600" dirty="0">
                <a:solidFill>
                  <a:srgbClr val="FF0000"/>
                </a:solidFill>
                <a:latin typeface="UD デジタル 教科書体 NK-R" panose="02020400000000000000" pitchFamily="18" charset="-128"/>
                <a:ea typeface="UD デジタル 教科書体 NK-R" panose="02020400000000000000" pitchFamily="18" charset="-128"/>
              </a:rPr>
              <a:t>必要な情報の提供、</a:t>
            </a:r>
            <a:endParaRPr lang="en-US" altLang="ja-JP" sz="2600" dirty="0">
              <a:solidFill>
                <a:srgbClr val="FF0000"/>
              </a:solidFill>
              <a:latin typeface="UD デジタル 教科書体 NK-R" panose="02020400000000000000" pitchFamily="18" charset="-128"/>
              <a:ea typeface="UD デジタル 教科書体 NK-R" panose="02020400000000000000" pitchFamily="18" charset="-128"/>
            </a:endParaRPr>
          </a:p>
          <a:p>
            <a:pPr marL="0" indent="0">
              <a:lnSpc>
                <a:spcPct val="100000"/>
              </a:lnSpc>
              <a:buNone/>
            </a:pPr>
            <a:r>
              <a:rPr lang="en-US" altLang="ja-JP" sz="2600" dirty="0">
                <a:solidFill>
                  <a:srgbClr val="FF0000"/>
                </a:solidFill>
                <a:latin typeface="UD デジタル 教科書体 NK-R" panose="02020400000000000000" pitchFamily="18" charset="-128"/>
                <a:ea typeface="UD デジタル 教科書体 NK-R" panose="02020400000000000000" pitchFamily="18" charset="-128"/>
              </a:rPr>
              <a:t>   </a:t>
            </a:r>
            <a:r>
              <a:rPr lang="ja-JP" altLang="en-US" sz="2600" dirty="0">
                <a:solidFill>
                  <a:srgbClr val="FF0000"/>
                </a:solidFill>
                <a:latin typeface="UD デジタル 教科書体 NK-R" panose="02020400000000000000" pitchFamily="18" charset="-128"/>
                <a:ea typeface="UD デジタル 教科書体 NK-R" panose="02020400000000000000" pitchFamily="18" charset="-128"/>
              </a:rPr>
              <a:t>助言その他の支援を行う</a:t>
            </a:r>
            <a:r>
              <a:rPr lang="ja-JP" altLang="en-US" sz="2600" dirty="0">
                <a:latin typeface="UD デジタル 教科書体 NK-R" panose="02020400000000000000" pitchFamily="18" charset="-128"/>
                <a:ea typeface="UD デジタル 教科書体 NK-R" panose="02020400000000000000" pitchFamily="18" charset="-128"/>
              </a:rPr>
              <a:t>ものとする。</a:t>
            </a:r>
            <a:endParaRPr lang="en-US" altLang="ja-JP" sz="2600" dirty="0">
              <a:latin typeface="UD デジタル 教科書体 NK-R" panose="02020400000000000000" pitchFamily="18" charset="-128"/>
              <a:ea typeface="UD デジタル 教科書体 NK-R" panose="02020400000000000000" pitchFamily="18" charset="-128"/>
            </a:endParaRPr>
          </a:p>
          <a:p>
            <a:pPr marL="0" indent="0">
              <a:lnSpc>
                <a:spcPct val="100000"/>
              </a:lnSpc>
              <a:buNone/>
            </a:pPr>
            <a:r>
              <a:rPr lang="en-US" altLang="ja-JP" sz="2600" dirty="0">
                <a:latin typeface="UD デジタル 教科書体 NK-R" panose="02020400000000000000" pitchFamily="18" charset="-128"/>
                <a:ea typeface="UD デジタル 教科書体 NK-R" panose="02020400000000000000" pitchFamily="18" charset="-128"/>
              </a:rPr>
              <a:t>2</a:t>
            </a:r>
            <a:r>
              <a:rPr lang="ja-JP" altLang="en-US" sz="2600" dirty="0">
                <a:latin typeface="UD デジタル 教科書体 NK-R" panose="02020400000000000000" pitchFamily="18" charset="-128"/>
                <a:ea typeface="UD デジタル 教科書体 NK-R" panose="02020400000000000000" pitchFamily="18" charset="-128"/>
              </a:rPr>
              <a:t>　市は、生活困窮者等のために</a:t>
            </a:r>
            <a:r>
              <a:rPr lang="ja-JP" altLang="en-US" sz="2600" spc="-50" dirty="0">
                <a:solidFill>
                  <a:srgbClr val="FF0000"/>
                </a:solidFill>
                <a:latin typeface="UD デジタル 教科書体 NK-R" panose="02020400000000000000" pitchFamily="18" charset="-128"/>
                <a:ea typeface="UD デジタル 教科書体 NK-R" panose="02020400000000000000" pitchFamily="18" charset="-128"/>
              </a:rPr>
              <a:t>生活上の諸課題の解決も図る</a:t>
            </a:r>
            <a:endParaRPr lang="en-US" altLang="ja-JP" sz="2600" spc="-50" dirty="0">
              <a:solidFill>
                <a:srgbClr val="FF0000"/>
              </a:solidFill>
              <a:latin typeface="UD デジタル 教科書体 NK-R" panose="02020400000000000000" pitchFamily="18" charset="-128"/>
              <a:ea typeface="UD デジタル 教科書体 NK-R" panose="02020400000000000000" pitchFamily="18" charset="-128"/>
            </a:endParaRPr>
          </a:p>
          <a:p>
            <a:pPr marL="0" indent="0">
              <a:lnSpc>
                <a:spcPct val="100000"/>
              </a:lnSpc>
              <a:buNone/>
            </a:pPr>
            <a:r>
              <a:rPr lang="en-US" altLang="ja-JP" sz="2600" dirty="0">
                <a:solidFill>
                  <a:srgbClr val="FF0000"/>
                </a:solidFill>
                <a:latin typeface="UD デジタル 教科書体 NK-R" panose="02020400000000000000" pitchFamily="18" charset="-128"/>
                <a:ea typeface="UD デジタル 教科書体 NK-R" panose="02020400000000000000" pitchFamily="18" charset="-128"/>
              </a:rPr>
              <a:t>  </a:t>
            </a:r>
            <a:r>
              <a:rPr lang="ja-JP" altLang="en-US" sz="2600" dirty="0">
                <a:latin typeface="UD デジタル 教科書体 NK-R" panose="02020400000000000000" pitchFamily="18" charset="-128"/>
                <a:ea typeface="UD デジタル 教科書体 NK-R" panose="02020400000000000000" pitchFamily="18" charset="-128"/>
              </a:rPr>
              <a:t>ものとする。</a:t>
            </a:r>
          </a:p>
          <a:p>
            <a:pPr marL="0" indent="0">
              <a:lnSpc>
                <a:spcPct val="100000"/>
              </a:lnSpc>
              <a:buNone/>
            </a:pPr>
            <a:r>
              <a:rPr lang="en-US" altLang="ja-JP" sz="2600" dirty="0">
                <a:latin typeface="UD デジタル 教科書体 NK-R" panose="02020400000000000000" pitchFamily="18" charset="-128"/>
                <a:ea typeface="UD デジタル 教科書体 NK-R" panose="02020400000000000000" pitchFamily="18" charset="-128"/>
              </a:rPr>
              <a:t>3</a:t>
            </a:r>
            <a:r>
              <a:rPr lang="ja-JP" altLang="en-US" sz="2600" dirty="0">
                <a:latin typeface="UD デジタル 教科書体 NK-R" panose="02020400000000000000" pitchFamily="18" charset="-128"/>
                <a:ea typeface="UD デジタル 教科書体 NK-R" panose="02020400000000000000" pitchFamily="18" charset="-128"/>
              </a:rPr>
              <a:t>　</a:t>
            </a:r>
            <a:r>
              <a:rPr lang="ja-JP" altLang="en-US" sz="2600" spc="-100" dirty="0">
                <a:latin typeface="UD デジタル 教科書体 NK-R" panose="02020400000000000000" pitchFamily="18" charset="-128"/>
                <a:ea typeface="UD デジタル 教科書体 NK-R" panose="02020400000000000000" pitchFamily="18" charset="-128"/>
              </a:rPr>
              <a:t>市長は、生活困窮者等に公租公課の滞納があったときは、迅速</a:t>
            </a:r>
            <a:endParaRPr lang="en-US" altLang="ja-JP" sz="2600" spc="-100" dirty="0">
              <a:latin typeface="UD デジタル 教科書体 NK-R" panose="02020400000000000000" pitchFamily="18" charset="-128"/>
              <a:ea typeface="UD デジタル 教科書体 NK-R" panose="02020400000000000000" pitchFamily="18" charset="-128"/>
            </a:endParaRPr>
          </a:p>
          <a:p>
            <a:pPr marL="0" indent="0">
              <a:lnSpc>
                <a:spcPct val="100000"/>
              </a:lnSpc>
              <a:buNone/>
            </a:pPr>
            <a:r>
              <a:rPr lang="ja-JP" altLang="en-US" sz="2600" dirty="0">
                <a:latin typeface="UD デジタル 教科書体 NK-R" panose="02020400000000000000" pitchFamily="18" charset="-128"/>
                <a:ea typeface="UD デジタル 教科書体 NK-R" panose="02020400000000000000" pitchFamily="18" charset="-128"/>
              </a:rPr>
              <a:t>  かつ的確に</a:t>
            </a:r>
            <a:r>
              <a:rPr lang="ja-JP" altLang="en-US" sz="2600" dirty="0">
                <a:solidFill>
                  <a:srgbClr val="FF0000"/>
                </a:solidFill>
                <a:latin typeface="UD デジタル 教科書体 NK-R" panose="02020400000000000000" pitchFamily="18" charset="-128"/>
                <a:ea typeface="UD デジタル 教科書体 NK-R" panose="02020400000000000000" pitchFamily="18" charset="-128"/>
              </a:rPr>
              <a:t>野洲市債権管理条例</a:t>
            </a:r>
            <a:r>
              <a:rPr lang="ja-JP" altLang="en-US" sz="2600" dirty="0">
                <a:latin typeface="UD デジタル 教科書体 NK-R" panose="02020400000000000000" pitchFamily="18" charset="-128"/>
                <a:ea typeface="UD デジタル 教科書体 NK-R" panose="02020400000000000000" pitchFamily="18" charset="-128"/>
              </a:rPr>
              <a:t>による措置を講じ、その者の</a:t>
            </a:r>
            <a:endParaRPr lang="en-US" altLang="ja-JP" sz="2600" dirty="0">
              <a:latin typeface="UD デジタル 教科書体 NK-R" panose="02020400000000000000" pitchFamily="18" charset="-128"/>
              <a:ea typeface="UD デジタル 教科書体 NK-R" panose="02020400000000000000" pitchFamily="18" charset="-128"/>
            </a:endParaRPr>
          </a:p>
          <a:p>
            <a:pPr marL="0" indent="0">
              <a:lnSpc>
                <a:spcPct val="100000"/>
              </a:lnSpc>
              <a:buNone/>
            </a:pPr>
            <a:r>
              <a:rPr lang="en-US" altLang="ja-JP" sz="2600" dirty="0">
                <a:latin typeface="UD デジタル 教科書体 NK-R" panose="02020400000000000000" pitchFamily="18" charset="-128"/>
                <a:ea typeface="UD デジタル 教科書体 NK-R" panose="02020400000000000000" pitchFamily="18" charset="-128"/>
              </a:rPr>
              <a:t>  </a:t>
            </a:r>
            <a:r>
              <a:rPr lang="ja-JP" altLang="en-US" sz="2600" dirty="0">
                <a:latin typeface="UD デジタル 教科書体 NK-R" panose="02020400000000000000" pitchFamily="18" charset="-128"/>
                <a:ea typeface="UD デジタル 教科書体 NK-R" panose="02020400000000000000" pitchFamily="18" charset="-128"/>
              </a:rPr>
              <a:t>生活の安心の確保に努めるものとする。</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7C17AB00-DFBC-4A96-A938-8104F1A99415}"/>
              </a:ext>
            </a:extLst>
          </p:cNvPr>
          <p:cNvSpPr>
            <a:spLocks noGrp="1"/>
          </p:cNvSpPr>
          <p:nvPr>
            <p:ph type="sldNum" sz="quarter" idx="12"/>
          </p:nvPr>
        </p:nvSpPr>
        <p:spPr>
          <a:xfrm>
            <a:off x="7010400" y="6411913"/>
            <a:ext cx="2133600" cy="268287"/>
          </a:xfrm>
        </p:spPr>
        <p:txBody>
          <a:bodyPr/>
          <a:lstStyle/>
          <a:p>
            <a:fld id="{7679E8B6-0350-4F5C-8359-0F555F5A035B}" type="slidenum">
              <a:rPr lang="en-US" altLang="ja-JP" sz="1600" smtClean="0">
                <a:solidFill>
                  <a:srgbClr val="808080"/>
                </a:solidFill>
                <a:latin typeface="游ゴシック" panose="020B0400000000000000" pitchFamily="50" charset="-128"/>
                <a:ea typeface="游ゴシック" panose="020B0400000000000000" pitchFamily="50" charset="-128"/>
              </a:rPr>
              <a:pPr/>
              <a:t>24</a:t>
            </a:fld>
            <a:endParaRPr lang="en-US" altLang="ja-JP" sz="1600" dirty="0">
              <a:solidFill>
                <a:srgbClr val="808080"/>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575507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txBox="1">
            <a:spLocks/>
          </p:cNvSpPr>
          <p:nvPr/>
        </p:nvSpPr>
        <p:spPr>
          <a:xfrm>
            <a:off x="332071" y="1235320"/>
            <a:ext cx="8241323" cy="4983773"/>
          </a:xfrm>
          <a:prstGeom prst="rect">
            <a:avLst/>
          </a:prstGeom>
        </p:spPr>
        <p:txBody>
          <a:bodyPr vert="horz" lIns="84406" tIns="42203" rIns="84406" bIns="42203"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defRPr/>
            </a:pPr>
            <a:r>
              <a:rPr lang="ja-JP" altLang="en-US" sz="3200" b="1" dirty="0">
                <a:solidFill>
                  <a:prstClr val="black"/>
                </a:solidFill>
                <a:latin typeface="UD デジタル 教科書体 NK-R" panose="02020400000000000000" pitchFamily="18" charset="-128"/>
                <a:ea typeface="UD デジタル 教科書体 NK-R" panose="02020400000000000000" pitchFamily="18" charset="-128"/>
              </a:rPr>
              <a:t>＜市の債権の性格＞</a:t>
            </a:r>
            <a:endParaRPr lang="en-US" altLang="ja-JP" sz="3200" b="1" dirty="0">
              <a:solidFill>
                <a:prstClr val="black"/>
              </a:solidFill>
              <a:latin typeface="UD デジタル 教科書体 NK-R" panose="02020400000000000000" pitchFamily="18" charset="-128"/>
              <a:ea typeface="UD デジタル 教科書体 NK-R" panose="02020400000000000000" pitchFamily="18" charset="-128"/>
            </a:endParaRPr>
          </a:p>
          <a:p>
            <a:pPr>
              <a:buFont typeface="Wingdings" panose="05000000000000000000" pitchFamily="2" charset="2"/>
              <a:buChar char="p"/>
              <a:defRPr/>
            </a:pPr>
            <a:r>
              <a:rPr lang="ja-JP" altLang="en-US" sz="3200" b="1" dirty="0">
                <a:solidFill>
                  <a:prstClr val="black"/>
                </a:solidFill>
                <a:latin typeface="UD デジタル 教科書体 NK-R" panose="02020400000000000000" pitchFamily="18" charset="-128"/>
                <a:ea typeface="UD デジタル 教科書体 NK-R" panose="02020400000000000000" pitchFamily="18" charset="-128"/>
              </a:rPr>
              <a:t>公共サービスを支える財源　</a:t>
            </a:r>
            <a:r>
              <a:rPr lang="ja-JP" altLang="en-US" sz="3200" b="1" dirty="0">
                <a:solidFill>
                  <a:srgbClr val="FF0000"/>
                </a:solidFill>
                <a:latin typeface="UD デジタル 教科書体 NK-R" panose="02020400000000000000" pitchFamily="18" charset="-128"/>
                <a:ea typeface="UD デジタル 教科書体 NK-R" panose="02020400000000000000" pitchFamily="18" charset="-128"/>
              </a:rPr>
              <a:t>税</a:t>
            </a:r>
            <a:endParaRPr lang="en-US" altLang="ja-JP" sz="3200" b="1" dirty="0">
              <a:solidFill>
                <a:srgbClr val="FF0000"/>
              </a:solidFill>
              <a:latin typeface="UD デジタル 教科書体 NK-R" panose="02020400000000000000" pitchFamily="18" charset="-128"/>
              <a:ea typeface="UD デジタル 教科書体 NK-R" panose="02020400000000000000" pitchFamily="18" charset="-128"/>
            </a:endParaRPr>
          </a:p>
          <a:p>
            <a:pPr>
              <a:buFont typeface="Wingdings" panose="05000000000000000000" pitchFamily="2" charset="2"/>
              <a:buChar char="p"/>
              <a:defRPr/>
            </a:pPr>
            <a:r>
              <a:rPr lang="ja-JP" altLang="en-US" sz="3200" b="1" dirty="0">
                <a:solidFill>
                  <a:prstClr val="black"/>
                </a:solidFill>
                <a:latin typeface="UD デジタル 教科書体 NK-R" panose="02020400000000000000" pitchFamily="18" charset="-128"/>
                <a:ea typeface="UD デジタル 教科書体 NK-R" panose="02020400000000000000" pitchFamily="18" charset="-128"/>
              </a:rPr>
              <a:t>公共サービスの対価　　　　</a:t>
            </a:r>
            <a:r>
              <a:rPr lang="ja-JP" altLang="en-US" sz="3200" b="1" dirty="0">
                <a:solidFill>
                  <a:srgbClr val="FF0000"/>
                </a:solidFill>
                <a:latin typeface="UD デジタル 教科書体 NK-R" panose="02020400000000000000" pitchFamily="18" charset="-128"/>
                <a:ea typeface="UD デジタル 教科書体 NK-R" panose="02020400000000000000" pitchFamily="18" charset="-128"/>
              </a:rPr>
              <a:t>手数料</a:t>
            </a:r>
            <a:endParaRPr lang="en-US" altLang="ja-JP" sz="3200" b="1" dirty="0">
              <a:solidFill>
                <a:srgbClr val="FF0000"/>
              </a:solidFill>
              <a:latin typeface="UD デジタル 教科書体 NK-R" panose="02020400000000000000" pitchFamily="18" charset="-128"/>
              <a:ea typeface="UD デジタル 教科書体 NK-R" panose="02020400000000000000" pitchFamily="18" charset="-128"/>
            </a:endParaRPr>
          </a:p>
          <a:p>
            <a:pPr marL="0" indent="0">
              <a:buFont typeface="Arial" panose="020B0604020202020204" pitchFamily="34" charset="0"/>
              <a:buNone/>
              <a:defRPr/>
            </a:pPr>
            <a:endParaRPr lang="en-US" altLang="ja-JP" sz="3200" b="1" dirty="0">
              <a:solidFill>
                <a:prstClr val="black"/>
              </a:solidFill>
              <a:latin typeface="UD デジタル 教科書体 NK-R" panose="02020400000000000000" pitchFamily="18" charset="-128"/>
              <a:ea typeface="UD デジタル 教科書体 NK-R" panose="02020400000000000000" pitchFamily="18" charset="-128"/>
            </a:endParaRPr>
          </a:p>
          <a:p>
            <a:pPr>
              <a:buFont typeface="Wingdings" panose="05000000000000000000" pitchFamily="2" charset="2"/>
              <a:buChar char="p"/>
              <a:defRPr/>
            </a:pPr>
            <a:r>
              <a:rPr lang="ja-JP" altLang="en-US" sz="3200" b="1" dirty="0">
                <a:solidFill>
                  <a:prstClr val="black"/>
                </a:solidFill>
                <a:latin typeface="UD デジタル 教科書体 NK-R" panose="02020400000000000000" pitchFamily="18" charset="-128"/>
                <a:ea typeface="UD デジタル 教科書体 NK-R" panose="02020400000000000000" pitchFamily="18" charset="-128"/>
              </a:rPr>
              <a:t>滞納の補填はいずれも</a:t>
            </a:r>
            <a:r>
              <a:rPr lang="ja-JP" altLang="en-US" sz="3200" b="1" dirty="0">
                <a:solidFill>
                  <a:srgbClr val="FF0000"/>
                </a:solidFill>
                <a:latin typeface="UD デジタル 教科書体 NK-R" panose="02020400000000000000" pitchFamily="18" charset="-128"/>
                <a:ea typeface="UD デジタル 教科書体 NK-R" panose="02020400000000000000" pitchFamily="18" charset="-128"/>
              </a:rPr>
              <a:t>税財源</a:t>
            </a:r>
            <a:endParaRPr lang="en-US" altLang="ja-JP" sz="3200" b="1" dirty="0">
              <a:solidFill>
                <a:srgbClr val="FF0000"/>
              </a:solidFill>
              <a:latin typeface="UD デジタル 教科書体 NK-R" panose="02020400000000000000" pitchFamily="18" charset="-128"/>
              <a:ea typeface="UD デジタル 教科書体 NK-R" panose="02020400000000000000" pitchFamily="18" charset="-128"/>
            </a:endParaRPr>
          </a:p>
          <a:p>
            <a:pPr>
              <a:buFont typeface="Wingdings" panose="05000000000000000000" pitchFamily="2" charset="2"/>
              <a:buChar char="p"/>
              <a:defRPr/>
            </a:pPr>
            <a:endParaRPr lang="en-US" altLang="ja-JP" sz="3200" b="1" dirty="0">
              <a:solidFill>
                <a:prstClr val="black"/>
              </a:solidFill>
              <a:latin typeface="UD デジタル 教科書体 NK-R" panose="02020400000000000000" pitchFamily="18" charset="-128"/>
              <a:ea typeface="UD デジタル 教科書体 NK-R" panose="02020400000000000000" pitchFamily="18" charset="-128"/>
            </a:endParaRPr>
          </a:p>
          <a:p>
            <a:pPr>
              <a:buFont typeface="Wingdings" panose="05000000000000000000" pitchFamily="2" charset="2"/>
              <a:buChar char="p"/>
              <a:defRPr/>
            </a:pPr>
            <a:r>
              <a:rPr lang="ja-JP" altLang="en-US" sz="3200" b="1" dirty="0">
                <a:solidFill>
                  <a:prstClr val="black"/>
                </a:solidFill>
                <a:latin typeface="UD デジタル 教科書体 NK-R" panose="02020400000000000000" pitchFamily="18" charset="-128"/>
                <a:ea typeface="UD デジタル 教科書体 NK-R" panose="02020400000000000000" pitchFamily="18" charset="-128"/>
              </a:rPr>
              <a:t>市民生活を支えるための</a:t>
            </a:r>
            <a:r>
              <a:rPr lang="ja-JP" altLang="en-US" sz="3200" b="1" dirty="0">
                <a:solidFill>
                  <a:srgbClr val="FF0000"/>
                </a:solidFill>
                <a:latin typeface="UD デジタル 教科書体 NK-R" panose="02020400000000000000" pitchFamily="18" charset="-128"/>
                <a:ea typeface="UD デジタル 教科書体 NK-R" panose="02020400000000000000" pitchFamily="18" charset="-128"/>
              </a:rPr>
              <a:t>財源</a:t>
            </a:r>
            <a:r>
              <a:rPr lang="en-US" altLang="ja-JP" sz="3200" b="1" dirty="0">
                <a:solidFill>
                  <a:srgbClr val="FF0000"/>
                </a:solidFill>
                <a:latin typeface="UD デジタル 教科書体 NK-R" panose="02020400000000000000" pitchFamily="18" charset="-128"/>
                <a:ea typeface="UD デジタル 教科書体 NK-R" panose="02020400000000000000" pitchFamily="18" charset="-128"/>
              </a:rPr>
              <a:t>(</a:t>
            </a:r>
            <a:r>
              <a:rPr lang="ja-JP" altLang="en-US" sz="3200" b="1" dirty="0">
                <a:solidFill>
                  <a:srgbClr val="FF0000"/>
                </a:solidFill>
                <a:latin typeface="UD デジタル 教科書体 NK-R" panose="02020400000000000000" pitchFamily="18" charset="-128"/>
                <a:ea typeface="UD デジタル 教科書体 NK-R" panose="02020400000000000000" pitchFamily="18" charset="-128"/>
              </a:rPr>
              <a:t>債権）</a:t>
            </a:r>
            <a:endParaRPr lang="en-US" altLang="ja-JP" sz="3200" b="1" dirty="0">
              <a:solidFill>
                <a:srgbClr val="FF0000"/>
              </a:solidFill>
              <a:latin typeface="UD デジタル 教科書体 NK-R" panose="02020400000000000000" pitchFamily="18" charset="-128"/>
              <a:ea typeface="UD デジタル 教科書体 NK-R" panose="02020400000000000000" pitchFamily="18" charset="-128"/>
            </a:endParaRPr>
          </a:p>
          <a:p>
            <a:pPr>
              <a:buFontTx/>
              <a:buNone/>
              <a:defRPr/>
            </a:pPr>
            <a:r>
              <a:rPr lang="ja-JP" altLang="en-US" sz="3200" b="1" dirty="0">
                <a:solidFill>
                  <a:prstClr val="black"/>
                </a:solidFill>
                <a:latin typeface="UD デジタル 教科書体 NK-R" panose="02020400000000000000" pitchFamily="18" charset="-128"/>
                <a:ea typeface="UD デジタル 教科書体 NK-R" panose="02020400000000000000" pitchFamily="18" charset="-128"/>
              </a:rPr>
              <a:t>　　市民生活を壊してまでは回収しない</a:t>
            </a:r>
            <a:endParaRPr lang="en-US" altLang="ja-JP" sz="3200" b="1" dirty="0">
              <a:solidFill>
                <a:prstClr val="black"/>
              </a:solidFill>
              <a:latin typeface="UD デジタル 教科書体 NK-R" panose="02020400000000000000" pitchFamily="18" charset="-128"/>
              <a:ea typeface="UD デジタル 教科書体 NK-R" panose="02020400000000000000" pitchFamily="18" charset="-128"/>
            </a:endParaRPr>
          </a:p>
          <a:p>
            <a:pPr>
              <a:buFontTx/>
              <a:buNone/>
              <a:defRPr/>
            </a:pPr>
            <a:r>
              <a:rPr lang="ja-JP" altLang="en-US" sz="3200" b="1" dirty="0">
                <a:solidFill>
                  <a:prstClr val="black"/>
                </a:solidFill>
                <a:latin typeface="UD デジタル 教科書体 NK-R" panose="02020400000000000000" pitchFamily="18" charset="-128"/>
                <a:ea typeface="UD デジタル 教科書体 NK-R" panose="02020400000000000000" pitchFamily="18" charset="-128"/>
              </a:rPr>
              <a:t>　　滞納を市民生活支援のきっかけにする</a:t>
            </a:r>
            <a:endParaRPr lang="en-US" altLang="ja-JP" sz="3200"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3" name="角丸四角形吹き出し 2"/>
          <p:cNvSpPr/>
          <p:nvPr/>
        </p:nvSpPr>
        <p:spPr>
          <a:xfrm>
            <a:off x="7035539" y="3029683"/>
            <a:ext cx="1795096" cy="1395046"/>
          </a:xfrm>
          <a:prstGeom prst="wedgeRoundRectCallout">
            <a:avLst>
              <a:gd name="adj1" fmla="val -21568"/>
              <a:gd name="adj2" fmla="val 64389"/>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latin typeface="UD デジタル 教科書体 NK-R" panose="02020400000000000000" pitchFamily="18" charset="-128"/>
              <a:ea typeface="UD デジタル 教科書体 NK-R" panose="02020400000000000000" pitchFamily="18" charset="-128"/>
            </a:endParaRPr>
          </a:p>
        </p:txBody>
      </p:sp>
      <p:sp>
        <p:nvSpPr>
          <p:cNvPr id="4" name="正方形/長方形 3"/>
          <p:cNvSpPr>
            <a:spLocks noChangeArrowheads="1"/>
          </p:cNvSpPr>
          <p:nvPr/>
        </p:nvSpPr>
        <p:spPr bwMode="auto">
          <a:xfrm>
            <a:off x="6968864" y="3131250"/>
            <a:ext cx="1928446" cy="12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lnSpc>
                <a:spcPct val="100000"/>
              </a:lnSpc>
              <a:spcBef>
                <a:spcPct val="0"/>
              </a:spcBef>
              <a:buFontTx/>
              <a:buNone/>
            </a:pPr>
            <a:r>
              <a:rPr lang="ja-JP" altLang="en-US" sz="2585" dirty="0">
                <a:solidFill>
                  <a:srgbClr val="FF0000"/>
                </a:solidFill>
                <a:latin typeface="UD デジタル 教科書体 NK-R" panose="02020400000000000000" pitchFamily="18" charset="-128"/>
                <a:ea typeface="UD デジタル 教科書体 NK-R" panose="02020400000000000000" pitchFamily="18" charset="-128"/>
              </a:rPr>
              <a:t>滞納は</a:t>
            </a:r>
            <a:endParaRPr lang="en-US" altLang="ja-JP" sz="2585" dirty="0">
              <a:solidFill>
                <a:srgbClr val="FF0000"/>
              </a:solidFill>
              <a:latin typeface="UD デジタル 教科書体 NK-R" panose="02020400000000000000" pitchFamily="18" charset="-128"/>
              <a:ea typeface="UD デジタル 教科書体 NK-R" panose="02020400000000000000" pitchFamily="18" charset="-128"/>
            </a:endParaRPr>
          </a:p>
          <a:p>
            <a:pPr algn="ctr">
              <a:lnSpc>
                <a:spcPct val="100000"/>
              </a:lnSpc>
              <a:spcBef>
                <a:spcPct val="0"/>
              </a:spcBef>
              <a:buFontTx/>
              <a:buNone/>
            </a:pPr>
            <a:r>
              <a:rPr lang="ja-JP" altLang="en-US" sz="2585" dirty="0">
                <a:solidFill>
                  <a:srgbClr val="FF0000"/>
                </a:solidFill>
                <a:latin typeface="UD デジタル 教科書体 NK-R" panose="02020400000000000000" pitchFamily="18" charset="-128"/>
                <a:ea typeface="UD デジタル 教科書体 NK-R" panose="02020400000000000000" pitchFamily="18" charset="-128"/>
              </a:rPr>
              <a:t>生活状況のシグナル</a:t>
            </a:r>
          </a:p>
        </p:txBody>
      </p:sp>
      <p:sp>
        <p:nvSpPr>
          <p:cNvPr id="5" name="タイトル 2"/>
          <p:cNvSpPr txBox="1">
            <a:spLocks/>
          </p:cNvSpPr>
          <p:nvPr/>
        </p:nvSpPr>
        <p:spPr bwMode="auto">
          <a:xfrm>
            <a:off x="-445761" y="195508"/>
            <a:ext cx="7596554" cy="531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65231" anchor="ctr" anchorCtr="1"/>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4062" b="1" dirty="0">
                <a:solidFill>
                  <a:srgbClr val="0000FF"/>
                </a:solidFill>
                <a:latin typeface="UD デジタル 教科書体 NK-R" panose="02020400000000000000" pitchFamily="18" charset="-128"/>
                <a:ea typeface="UD デジタル 教科書体 NK-R" panose="02020400000000000000" pitchFamily="18" charset="-128"/>
              </a:rPr>
              <a:t>野洲市債権管理条例</a:t>
            </a:r>
            <a:endParaRPr lang="ja-JP" altLang="en-US" sz="4062"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6" name="角丸四角形吹き出し 5"/>
          <p:cNvSpPr/>
          <p:nvPr/>
        </p:nvSpPr>
        <p:spPr>
          <a:xfrm>
            <a:off x="6990111" y="1427285"/>
            <a:ext cx="1793631" cy="1395046"/>
          </a:xfrm>
          <a:prstGeom prst="wedgeRoundRectCallout">
            <a:avLst>
              <a:gd name="adj1" fmla="val -18628"/>
              <a:gd name="adj2" fmla="val 61556"/>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latin typeface="UD デジタル 教科書体 NK-R" panose="02020400000000000000" pitchFamily="18" charset="-128"/>
              <a:ea typeface="UD デジタル 教科書体 NK-R" panose="02020400000000000000" pitchFamily="18" charset="-128"/>
            </a:endParaRPr>
          </a:p>
        </p:txBody>
      </p:sp>
      <p:sp>
        <p:nvSpPr>
          <p:cNvPr id="7" name="正方形/長方形 3"/>
          <p:cNvSpPr>
            <a:spLocks noChangeArrowheads="1"/>
          </p:cNvSpPr>
          <p:nvPr/>
        </p:nvSpPr>
        <p:spPr bwMode="auto">
          <a:xfrm>
            <a:off x="6956407" y="1547819"/>
            <a:ext cx="1861038" cy="12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lnSpc>
                <a:spcPct val="100000"/>
              </a:lnSpc>
              <a:spcBef>
                <a:spcPct val="0"/>
              </a:spcBef>
              <a:buFontTx/>
              <a:buNone/>
            </a:pPr>
            <a:r>
              <a:rPr lang="ja-JP" altLang="en-US" sz="2585" dirty="0">
                <a:solidFill>
                  <a:srgbClr val="009900"/>
                </a:solidFill>
                <a:latin typeface="UD デジタル 教科書体 NK-R" panose="02020400000000000000" pitchFamily="18" charset="-128"/>
                <a:ea typeface="UD デジタル 教科書体 NK-R" panose="02020400000000000000" pitchFamily="18" charset="-128"/>
              </a:rPr>
              <a:t>ようこそ</a:t>
            </a:r>
            <a:endParaRPr lang="en-US" altLang="ja-JP" sz="2585" dirty="0">
              <a:solidFill>
                <a:srgbClr val="009900"/>
              </a:solidFill>
              <a:latin typeface="UD デジタル 教科書体 NK-R" panose="02020400000000000000" pitchFamily="18" charset="-128"/>
              <a:ea typeface="UD デジタル 教科書体 NK-R" panose="02020400000000000000" pitchFamily="18" charset="-128"/>
            </a:endParaRPr>
          </a:p>
          <a:p>
            <a:pPr algn="ctr">
              <a:lnSpc>
                <a:spcPct val="100000"/>
              </a:lnSpc>
              <a:spcBef>
                <a:spcPct val="0"/>
              </a:spcBef>
              <a:buFontTx/>
              <a:buNone/>
            </a:pPr>
            <a:r>
              <a:rPr lang="ja-JP" altLang="en-US" sz="2585" dirty="0">
                <a:solidFill>
                  <a:srgbClr val="009900"/>
                </a:solidFill>
                <a:latin typeface="UD デジタル 教科書体 NK-R" panose="02020400000000000000" pitchFamily="18" charset="-128"/>
                <a:ea typeface="UD デジタル 教科書体 NK-R" panose="02020400000000000000" pitchFamily="18" charset="-128"/>
              </a:rPr>
              <a:t>滞納いただきました</a:t>
            </a:r>
            <a:r>
              <a:rPr lang="en-US" altLang="ja-JP" sz="2585" dirty="0">
                <a:solidFill>
                  <a:srgbClr val="009900"/>
                </a:solidFill>
                <a:latin typeface="UD デジタル 教科書体 NK-R" panose="02020400000000000000" pitchFamily="18" charset="-128"/>
                <a:ea typeface="UD デジタル 教科書体 NK-R" panose="02020400000000000000" pitchFamily="18" charset="-128"/>
              </a:rPr>
              <a:t>?!</a:t>
            </a:r>
            <a:endParaRPr lang="ja-JP" altLang="en-US" sz="2585" dirty="0">
              <a:solidFill>
                <a:srgbClr val="009900"/>
              </a:solidFill>
              <a:latin typeface="UD デジタル 教科書体 NK-R" panose="02020400000000000000" pitchFamily="18" charset="-128"/>
              <a:ea typeface="UD デジタル 教科書体 NK-R" panose="02020400000000000000" pitchFamily="18" charset="-128"/>
            </a:endParaRPr>
          </a:p>
        </p:txBody>
      </p:sp>
      <p:sp>
        <p:nvSpPr>
          <p:cNvPr id="8" name="スライド番号プレースホルダー 7"/>
          <p:cNvSpPr>
            <a:spLocks noGrp="1"/>
          </p:cNvSpPr>
          <p:nvPr>
            <p:ph type="sldNum" sz="quarter" idx="12"/>
          </p:nvPr>
        </p:nvSpPr>
        <p:spPr>
          <a:xfrm>
            <a:off x="6968864" y="6320660"/>
            <a:ext cx="2133600" cy="365125"/>
          </a:xfrm>
        </p:spPr>
        <p:txBody>
          <a:bodyPr/>
          <a:lstStyle/>
          <a:p>
            <a:fld id="{F2C10E03-493B-4EF5-97BB-FB91A5A8D49C}" type="slidenum">
              <a:rPr lang="ja-JP" altLang="en-US" sz="1600" smtClean="0">
                <a:solidFill>
                  <a:prstClr val="black">
                    <a:tint val="75000"/>
                  </a:prstClr>
                </a:solidFill>
                <a:latin typeface="游ゴシック" panose="020B0400000000000000" pitchFamily="50" charset="-128"/>
                <a:ea typeface="游ゴシック" panose="020B0400000000000000" pitchFamily="50" charset="-128"/>
              </a:rPr>
              <a:pPr/>
              <a:t>25</a:t>
            </a:fld>
            <a:endParaRPr lang="ja-JP" altLang="en-US" sz="1600" dirty="0">
              <a:solidFill>
                <a:prstClr val="black">
                  <a:tint val="75000"/>
                </a:prst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6059022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438723-2516-4FAF-8727-6DB679945A1C}"/>
              </a:ext>
            </a:extLst>
          </p:cNvPr>
          <p:cNvSpPr>
            <a:spLocks noGrp="1"/>
          </p:cNvSpPr>
          <p:nvPr>
            <p:ph type="title"/>
          </p:nvPr>
        </p:nvSpPr>
        <p:spPr>
          <a:xfrm>
            <a:off x="541521" y="0"/>
            <a:ext cx="7886700" cy="1325563"/>
          </a:xfrm>
        </p:spPr>
        <p:txBody>
          <a:bodyPr/>
          <a:lstStyle/>
          <a:p>
            <a:r>
              <a:rPr kumimoji="1" lang="ja-JP" altLang="en-US" dirty="0">
                <a:latin typeface="UD デジタル 教科書体 NK-R" panose="02020400000000000000" pitchFamily="18" charset="-128"/>
                <a:ea typeface="UD デジタル 教科書体 NK-R" panose="02020400000000000000" pitchFamily="18" charset="-128"/>
              </a:rPr>
              <a:t>野洲市債権管理条例</a:t>
            </a:r>
          </a:p>
        </p:txBody>
      </p:sp>
      <p:sp>
        <p:nvSpPr>
          <p:cNvPr id="3" name="コンテンツ プレースホルダー 2">
            <a:extLst>
              <a:ext uri="{FF2B5EF4-FFF2-40B4-BE49-F238E27FC236}">
                <a16:creationId xmlns:a16="http://schemas.microsoft.com/office/drawing/2014/main" id="{DE11C8B0-78D1-4A4C-8608-37D00CE5414C}"/>
              </a:ext>
            </a:extLst>
          </p:cNvPr>
          <p:cNvSpPr>
            <a:spLocks noGrp="1"/>
          </p:cNvSpPr>
          <p:nvPr>
            <p:ph idx="1"/>
          </p:nvPr>
        </p:nvSpPr>
        <p:spPr>
          <a:xfrm>
            <a:off x="984067" y="1241123"/>
            <a:ext cx="7444154" cy="4525963"/>
          </a:xfrm>
        </p:spPr>
        <p:txBody>
          <a:bodyPr/>
          <a:lstStyle/>
          <a:p>
            <a:pPr marL="0" indent="0">
              <a:buNone/>
            </a:pPr>
            <a:r>
              <a:rPr lang="ja-JP" altLang="en-US" sz="2400" dirty="0">
                <a:latin typeface="UD デジタル 教科書体 NK-R" panose="02020400000000000000" pitchFamily="18" charset="-128"/>
                <a:ea typeface="UD デジタル 教科書体 NK-R" panose="02020400000000000000" pitchFamily="18" charset="-128"/>
              </a:rPr>
              <a:t>第１条（目的）</a:t>
            </a:r>
            <a:endParaRPr lang="en-US" altLang="ja-JP" sz="2400" dirty="0">
              <a:latin typeface="UD デジタル 教科書体 NK-R" panose="02020400000000000000" pitchFamily="18" charset="-128"/>
              <a:ea typeface="UD デジタル 教科書体 NK-R" panose="02020400000000000000" pitchFamily="18" charset="-128"/>
            </a:endParaRPr>
          </a:p>
          <a:p>
            <a:pPr marL="0" indent="0">
              <a:lnSpc>
                <a:spcPct val="100000"/>
              </a:lnSpc>
              <a:buNone/>
            </a:pPr>
            <a:r>
              <a:rPr lang="ja-JP" altLang="en-US" sz="2400" dirty="0">
                <a:latin typeface="UD デジタル 教科書体 NK-R" panose="02020400000000000000" pitchFamily="18" charset="-128"/>
                <a:ea typeface="UD デジタル 教科書体 NK-R" panose="02020400000000000000" pitchFamily="18" charset="-128"/>
              </a:rPr>
              <a:t>債権管理の適正化を通じて</a:t>
            </a:r>
            <a:endParaRPr lang="en-US" altLang="ja-JP" sz="2400" dirty="0">
              <a:latin typeface="UD デジタル 教科書体 NK-R" panose="02020400000000000000" pitchFamily="18" charset="-128"/>
              <a:ea typeface="UD デジタル 教科書体 NK-R" panose="02020400000000000000" pitchFamily="18" charset="-128"/>
            </a:endParaRPr>
          </a:p>
          <a:p>
            <a:pPr marL="557213" indent="-557213">
              <a:lnSpc>
                <a:spcPct val="100000"/>
              </a:lnSpc>
              <a:buFont typeface="+mj-ea"/>
              <a:buAutoNum type="circleNumDbPlain"/>
            </a:pPr>
            <a:r>
              <a:rPr lang="ja-JP" altLang="en-US" sz="2400" dirty="0">
                <a:latin typeface="UD デジタル 教科書体 NK-R" panose="02020400000000000000" pitchFamily="18" charset="-128"/>
                <a:ea typeface="UD デジタル 教科書体 NK-R" panose="02020400000000000000" pitchFamily="18" charset="-128"/>
              </a:rPr>
              <a:t>健全な財政運営</a:t>
            </a:r>
            <a:endParaRPr lang="en-US" altLang="ja-JP" sz="2400" dirty="0">
              <a:latin typeface="UD デジタル 教科書体 NK-R" panose="02020400000000000000" pitchFamily="18" charset="-128"/>
              <a:ea typeface="UD デジタル 教科書体 NK-R" panose="02020400000000000000" pitchFamily="18" charset="-128"/>
            </a:endParaRPr>
          </a:p>
          <a:p>
            <a:pPr marL="557213" indent="-557213">
              <a:lnSpc>
                <a:spcPct val="100000"/>
              </a:lnSpc>
              <a:buFont typeface="+mj-ea"/>
              <a:buAutoNum type="circleNumDbPlain"/>
            </a:pPr>
            <a:r>
              <a:rPr lang="ja-JP" altLang="en-US" sz="2400" dirty="0">
                <a:latin typeface="UD デジタル 教科書体 NK-R" panose="02020400000000000000" pitchFamily="18" charset="-128"/>
                <a:ea typeface="UD デジタル 教科書体 NK-R" panose="02020400000000000000" pitchFamily="18" charset="-128"/>
              </a:rPr>
              <a:t>市民生活の安心の確保に資することを目的とする</a:t>
            </a:r>
            <a:endParaRPr lang="en-US" altLang="ja-JP" sz="2400" dirty="0">
              <a:latin typeface="UD デジタル 教科書体 NK-R" panose="02020400000000000000" pitchFamily="18" charset="-128"/>
              <a:ea typeface="UD デジタル 教科書体 NK-R" panose="02020400000000000000" pitchFamily="18" charset="-128"/>
            </a:endParaRPr>
          </a:p>
          <a:p>
            <a:pPr marL="0" indent="0">
              <a:lnSpc>
                <a:spcPct val="120000"/>
              </a:lnSpc>
              <a:buNone/>
            </a:pPr>
            <a:endParaRPr lang="en-US" altLang="ja-JP" sz="2400" dirty="0">
              <a:latin typeface="UD デジタル 教科書体 NK-R" panose="02020400000000000000" pitchFamily="18" charset="-128"/>
              <a:ea typeface="UD デジタル 教科書体 NK-R" panose="02020400000000000000" pitchFamily="18" charset="-128"/>
            </a:endParaRPr>
          </a:p>
          <a:p>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012E1829-03BE-45AB-A705-06AB64D615C3}"/>
              </a:ext>
            </a:extLst>
          </p:cNvPr>
          <p:cNvSpPr>
            <a:spLocks noGrp="1"/>
          </p:cNvSpPr>
          <p:nvPr>
            <p:ph type="sldNum" sz="quarter" idx="12"/>
          </p:nvPr>
        </p:nvSpPr>
        <p:spPr>
          <a:xfrm>
            <a:off x="7010400" y="6422571"/>
            <a:ext cx="2133600" cy="341936"/>
          </a:xfrm>
        </p:spPr>
        <p:txBody>
          <a:bodyPr/>
          <a:lstStyle/>
          <a:p>
            <a:fld id="{7679E8B6-0350-4F5C-8359-0F555F5A035B}" type="slidenum">
              <a:rPr lang="en-US" altLang="ja-JP" sz="1600" smtClean="0">
                <a:solidFill>
                  <a:srgbClr val="808080"/>
                </a:solidFill>
                <a:latin typeface="游ゴシック" panose="020B0400000000000000" pitchFamily="50" charset="-128"/>
                <a:ea typeface="游ゴシック" panose="020B0400000000000000" pitchFamily="50" charset="-128"/>
              </a:rPr>
              <a:pPr/>
              <a:t>26</a:t>
            </a:fld>
            <a:endParaRPr lang="en-US" altLang="ja-JP" sz="1600" dirty="0">
              <a:solidFill>
                <a:srgbClr val="808080"/>
              </a:solidFill>
              <a:latin typeface="游ゴシック" panose="020B0400000000000000" pitchFamily="50" charset="-128"/>
              <a:ea typeface="游ゴシック" panose="020B0400000000000000" pitchFamily="50" charset="-128"/>
            </a:endParaRPr>
          </a:p>
        </p:txBody>
      </p:sp>
      <p:sp>
        <p:nvSpPr>
          <p:cNvPr id="6" name="四角形: 角を丸くする 5">
            <a:extLst>
              <a:ext uri="{FF2B5EF4-FFF2-40B4-BE49-F238E27FC236}">
                <a16:creationId xmlns:a16="http://schemas.microsoft.com/office/drawing/2014/main" id="{FEBB5332-F8E9-4251-AE58-5B1FD45E2E27}"/>
              </a:ext>
            </a:extLst>
          </p:cNvPr>
          <p:cNvSpPr/>
          <p:nvPr/>
        </p:nvSpPr>
        <p:spPr>
          <a:xfrm>
            <a:off x="1537792" y="3814195"/>
            <a:ext cx="6336704" cy="2736304"/>
          </a:xfrm>
          <a:prstGeom prst="roundRect">
            <a:avLst/>
          </a:prstGeom>
          <a:solidFill>
            <a:srgbClr val="FFF0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2000" b="1" dirty="0">
                <a:solidFill>
                  <a:schemeClr val="tx1"/>
                </a:solidFill>
                <a:latin typeface="UD デジタル 教科書体 NK-R" panose="02020400000000000000" pitchFamily="18" charset="-128"/>
                <a:ea typeface="UD デジタル 教科書体 NK-R" panose="02020400000000000000" pitchFamily="18" charset="-128"/>
              </a:rPr>
              <a:t>①　　第６条　生活困窮を理由とする徴収停止</a:t>
            </a:r>
            <a:endParaRPr lang="en-US" altLang="ja-JP" sz="2000" b="1"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ct val="150000"/>
              </a:lnSpc>
            </a:pPr>
            <a:r>
              <a:rPr lang="ja-JP" altLang="en-US" sz="2000" b="1" dirty="0">
                <a:solidFill>
                  <a:schemeClr val="tx1"/>
                </a:solidFill>
                <a:latin typeface="UD デジタル 教科書体 NK-R" panose="02020400000000000000" pitchFamily="18" charset="-128"/>
                <a:ea typeface="UD デジタル 教科書体 NK-R" panose="02020400000000000000" pitchFamily="18" charset="-128"/>
              </a:rPr>
              <a:t>②　　第７条　生活困窮を理由とする債権放棄</a:t>
            </a:r>
            <a:endParaRPr lang="en-US" altLang="ja-JP" sz="2000" b="1"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ct val="150000"/>
              </a:lnSpc>
            </a:pPr>
            <a:r>
              <a:rPr lang="ja-JP" altLang="en-US" sz="2000" b="1" dirty="0">
                <a:solidFill>
                  <a:schemeClr val="tx1"/>
                </a:solidFill>
                <a:latin typeface="UD デジタル 教科書体 NK-R" panose="02020400000000000000" pitchFamily="18" charset="-128"/>
                <a:ea typeface="UD デジタル 教科書体 NK-R" panose="02020400000000000000" pitchFamily="18" charset="-128"/>
              </a:rPr>
              <a:t>③　　第９条　債務者情報の目的外利用</a:t>
            </a:r>
            <a:endParaRPr lang="en-US" altLang="ja-JP" sz="2000" b="1"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ct val="150000"/>
              </a:lnSpc>
            </a:pPr>
            <a:r>
              <a:rPr lang="ja-JP" altLang="en-US" sz="2000" b="1" dirty="0">
                <a:solidFill>
                  <a:schemeClr val="tx1"/>
                </a:solidFill>
                <a:latin typeface="UD デジタル 教科書体 NK-R" panose="02020400000000000000" pitchFamily="18" charset="-128"/>
                <a:ea typeface="UD デジタル 教科書体 NK-R" panose="02020400000000000000" pitchFamily="18" charset="-128"/>
              </a:rPr>
              <a:t>④　　規則　　滞納初期のフィルター（移管前）</a:t>
            </a:r>
            <a:endParaRPr lang="en-US" altLang="ja-JP" sz="2000" b="1"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ct val="150000"/>
              </a:lnSpc>
            </a:pPr>
            <a:r>
              <a:rPr lang="ja-JP" altLang="en-US" sz="2000" b="1" dirty="0">
                <a:solidFill>
                  <a:schemeClr val="tx1"/>
                </a:solidFill>
                <a:latin typeface="UD デジタル 教科書体 NK-R" panose="02020400000000000000" pitchFamily="18" charset="-128"/>
                <a:ea typeface="UD デジタル 教科書体 NK-R" panose="02020400000000000000" pitchFamily="18" charset="-128"/>
              </a:rPr>
              <a:t>⑤　　要領　　滞納後期のフィルター（移管後）</a:t>
            </a:r>
            <a:endParaRPr lang="en-US" altLang="ja-JP" sz="2000" b="1"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7" name="楕円 6">
            <a:extLst>
              <a:ext uri="{FF2B5EF4-FFF2-40B4-BE49-F238E27FC236}">
                <a16:creationId xmlns:a16="http://schemas.microsoft.com/office/drawing/2014/main" id="{59906055-600C-4F33-9DD6-B3B91F29D3BB}"/>
              </a:ext>
            </a:extLst>
          </p:cNvPr>
          <p:cNvSpPr/>
          <p:nvPr/>
        </p:nvSpPr>
        <p:spPr>
          <a:xfrm>
            <a:off x="642474" y="3290096"/>
            <a:ext cx="1569364" cy="864394"/>
          </a:xfrm>
          <a:prstGeom prst="ellipse">
            <a:avLst/>
          </a:prstGeom>
          <a:solidFill>
            <a:srgbClr val="FFF4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UD デジタル 教科書体 NK-R" panose="02020400000000000000" pitchFamily="18" charset="-128"/>
                <a:ea typeface="UD デジタル 教科書体 NK-R" panose="02020400000000000000" pitchFamily="18" charset="-128"/>
              </a:rPr>
              <a:t>特徴</a:t>
            </a:r>
          </a:p>
        </p:txBody>
      </p:sp>
    </p:spTree>
    <p:extLst>
      <p:ext uri="{BB962C8B-B14F-4D97-AF65-F5344CB8AC3E}">
        <p14:creationId xmlns:p14="http://schemas.microsoft.com/office/powerpoint/2010/main" val="241659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矢印: ストライプ 16">
            <a:extLst>
              <a:ext uri="{FF2B5EF4-FFF2-40B4-BE49-F238E27FC236}">
                <a16:creationId xmlns:a16="http://schemas.microsoft.com/office/drawing/2014/main" id="{0CC163B5-71BF-4B8A-9E87-ABA032F8E0B9}"/>
              </a:ext>
            </a:extLst>
          </p:cNvPr>
          <p:cNvSpPr/>
          <p:nvPr/>
        </p:nvSpPr>
        <p:spPr>
          <a:xfrm rot="5400000">
            <a:off x="2425195" y="2748622"/>
            <a:ext cx="1837761" cy="80039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R" panose="02020400000000000000" pitchFamily="18" charset="-128"/>
              <a:ea typeface="UD デジタル 教科書体 NK-R" panose="02020400000000000000" pitchFamily="18" charset="-128"/>
            </a:endParaRPr>
          </a:p>
        </p:txBody>
      </p:sp>
      <p:sp>
        <p:nvSpPr>
          <p:cNvPr id="16" name="四角形: 角を丸くする 15">
            <a:extLst>
              <a:ext uri="{FF2B5EF4-FFF2-40B4-BE49-F238E27FC236}">
                <a16:creationId xmlns:a16="http://schemas.microsoft.com/office/drawing/2014/main" id="{39414EE4-5E5D-482F-897C-8EDA125A9C22}"/>
              </a:ext>
            </a:extLst>
          </p:cNvPr>
          <p:cNvSpPr/>
          <p:nvPr/>
        </p:nvSpPr>
        <p:spPr>
          <a:xfrm>
            <a:off x="972675" y="260648"/>
            <a:ext cx="4895469" cy="7311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R" panose="02020400000000000000" pitchFamily="18" charset="-128"/>
              <a:ea typeface="UD デジタル 教科書体 NK-R" panose="02020400000000000000" pitchFamily="18" charset="-128"/>
            </a:endParaRPr>
          </a:p>
        </p:txBody>
      </p:sp>
      <p:sp>
        <p:nvSpPr>
          <p:cNvPr id="2" name="タイトル 1">
            <a:extLst>
              <a:ext uri="{FF2B5EF4-FFF2-40B4-BE49-F238E27FC236}">
                <a16:creationId xmlns:a16="http://schemas.microsoft.com/office/drawing/2014/main" id="{8F30D5A5-72E5-44F6-B530-0271CD2C4B8D}"/>
              </a:ext>
            </a:extLst>
          </p:cNvPr>
          <p:cNvSpPr>
            <a:spLocks noGrp="1"/>
          </p:cNvSpPr>
          <p:nvPr>
            <p:ph type="title"/>
          </p:nvPr>
        </p:nvSpPr>
        <p:spPr>
          <a:xfrm>
            <a:off x="-260206" y="232383"/>
            <a:ext cx="7376746" cy="836612"/>
          </a:xfrm>
        </p:spPr>
        <p:txBody>
          <a:bodyPr>
            <a:normAutofit/>
          </a:bodyPr>
          <a:lstStyle/>
          <a:p>
            <a:r>
              <a:rPr kumimoji="1" lang="ja-JP" altLang="en-US" sz="3600" dirty="0">
                <a:latin typeface="UD デジタル 教科書体 NK-R" panose="02020400000000000000" pitchFamily="18" charset="-128"/>
                <a:ea typeface="UD デジタル 教科書体 NK-R" panose="02020400000000000000" pitchFamily="18" charset="-128"/>
              </a:rPr>
              <a:t>２つのフィルターのねらい</a:t>
            </a:r>
          </a:p>
        </p:txBody>
      </p:sp>
      <p:sp>
        <p:nvSpPr>
          <p:cNvPr id="4" name="スライド番号プレースホルダー 3">
            <a:extLst>
              <a:ext uri="{FF2B5EF4-FFF2-40B4-BE49-F238E27FC236}">
                <a16:creationId xmlns:a16="http://schemas.microsoft.com/office/drawing/2014/main" id="{243EFD2C-3026-4A6A-900B-3A2AA72EA119}"/>
              </a:ext>
            </a:extLst>
          </p:cNvPr>
          <p:cNvSpPr>
            <a:spLocks noGrp="1"/>
          </p:cNvSpPr>
          <p:nvPr>
            <p:ph type="sldNum" sz="quarter" idx="12"/>
          </p:nvPr>
        </p:nvSpPr>
        <p:spPr>
          <a:xfrm>
            <a:off x="6973515" y="6363504"/>
            <a:ext cx="2133600" cy="494496"/>
          </a:xfrm>
        </p:spPr>
        <p:txBody>
          <a:bodyPr/>
          <a:lstStyle/>
          <a:p>
            <a:fld id="{7679E8B6-0350-4F5C-8359-0F555F5A035B}" type="slidenum">
              <a:rPr lang="en-US" altLang="ja-JP" sz="1600" smtClean="0">
                <a:solidFill>
                  <a:srgbClr val="808080"/>
                </a:solidFill>
                <a:latin typeface="游ゴシック" panose="020B0400000000000000" pitchFamily="50" charset="-128"/>
                <a:ea typeface="游ゴシック" panose="020B0400000000000000" pitchFamily="50" charset="-128"/>
              </a:rPr>
              <a:pPr/>
              <a:t>27</a:t>
            </a:fld>
            <a:endParaRPr lang="en-US" altLang="ja-JP" sz="1600" dirty="0">
              <a:solidFill>
                <a:srgbClr val="808080"/>
              </a:solidFill>
              <a:latin typeface="游ゴシック" panose="020B0400000000000000" pitchFamily="50" charset="-128"/>
              <a:ea typeface="游ゴシック" panose="020B0400000000000000" pitchFamily="50" charset="-128"/>
            </a:endParaRPr>
          </a:p>
        </p:txBody>
      </p:sp>
      <p:sp>
        <p:nvSpPr>
          <p:cNvPr id="5" name="四角形: 角を丸くする 4">
            <a:extLst>
              <a:ext uri="{FF2B5EF4-FFF2-40B4-BE49-F238E27FC236}">
                <a16:creationId xmlns:a16="http://schemas.microsoft.com/office/drawing/2014/main" id="{B2C4CC4D-2C87-4EF2-93B4-59FE92B01080}"/>
              </a:ext>
            </a:extLst>
          </p:cNvPr>
          <p:cNvSpPr/>
          <p:nvPr/>
        </p:nvSpPr>
        <p:spPr>
          <a:xfrm>
            <a:off x="9540552" y="3861048"/>
            <a:ext cx="45719"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R" panose="02020400000000000000" pitchFamily="18" charset="-128"/>
              <a:ea typeface="UD デジタル 教科書体 NK-R" panose="02020400000000000000" pitchFamily="18" charset="-128"/>
            </a:endParaRPr>
          </a:p>
        </p:txBody>
      </p:sp>
      <p:sp>
        <p:nvSpPr>
          <p:cNvPr id="6" name="四角形: 角を丸くする 5">
            <a:extLst>
              <a:ext uri="{FF2B5EF4-FFF2-40B4-BE49-F238E27FC236}">
                <a16:creationId xmlns:a16="http://schemas.microsoft.com/office/drawing/2014/main" id="{DDB850A0-4F85-4B5D-A762-6E61A37CFB24}"/>
              </a:ext>
            </a:extLst>
          </p:cNvPr>
          <p:cNvSpPr/>
          <p:nvPr/>
        </p:nvSpPr>
        <p:spPr>
          <a:xfrm>
            <a:off x="3877885" y="2610458"/>
            <a:ext cx="5118965" cy="1273933"/>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7" name="四角形: 角を丸くする 6">
            <a:extLst>
              <a:ext uri="{FF2B5EF4-FFF2-40B4-BE49-F238E27FC236}">
                <a16:creationId xmlns:a16="http://schemas.microsoft.com/office/drawing/2014/main" id="{FB34BF26-D4EF-44E0-AA1F-E40DA4CD145C}"/>
              </a:ext>
            </a:extLst>
          </p:cNvPr>
          <p:cNvSpPr/>
          <p:nvPr/>
        </p:nvSpPr>
        <p:spPr>
          <a:xfrm>
            <a:off x="4008179" y="4703941"/>
            <a:ext cx="4951183" cy="1389356"/>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20000"/>
              </a:lnSpc>
              <a:buNone/>
            </a:pP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生活再建のための支援が必要と認めたときは、その後の処理に関し再検討を行います。</a:t>
            </a:r>
          </a:p>
        </p:txBody>
      </p:sp>
      <p:sp>
        <p:nvSpPr>
          <p:cNvPr id="8" name="四角形: 角を丸くする 7">
            <a:extLst>
              <a:ext uri="{FF2B5EF4-FFF2-40B4-BE49-F238E27FC236}">
                <a16:creationId xmlns:a16="http://schemas.microsoft.com/office/drawing/2014/main" id="{CEBEAF94-BB42-4D86-91E6-E35B8A975822}"/>
              </a:ext>
            </a:extLst>
          </p:cNvPr>
          <p:cNvSpPr/>
          <p:nvPr/>
        </p:nvSpPr>
        <p:spPr>
          <a:xfrm>
            <a:off x="3745346" y="2403828"/>
            <a:ext cx="2015149" cy="648072"/>
          </a:xfrm>
          <a:prstGeom prst="roundRect">
            <a:avLst/>
          </a:prstGeom>
          <a:solidFill>
            <a:srgbClr val="FFF0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rPr>
              <a:t>債権所管課</a:t>
            </a:r>
          </a:p>
        </p:txBody>
      </p:sp>
      <p:sp>
        <p:nvSpPr>
          <p:cNvPr id="11" name="四角形: 角を丸くする 10">
            <a:extLst>
              <a:ext uri="{FF2B5EF4-FFF2-40B4-BE49-F238E27FC236}">
                <a16:creationId xmlns:a16="http://schemas.microsoft.com/office/drawing/2014/main" id="{B556E909-46E2-4A5D-836F-9097B1891DB8}"/>
              </a:ext>
            </a:extLst>
          </p:cNvPr>
          <p:cNvSpPr/>
          <p:nvPr/>
        </p:nvSpPr>
        <p:spPr>
          <a:xfrm>
            <a:off x="3745345" y="4378665"/>
            <a:ext cx="2015149" cy="648072"/>
          </a:xfrm>
          <a:prstGeom prst="roundRect">
            <a:avLst/>
          </a:prstGeom>
          <a:solidFill>
            <a:srgbClr val="FFF0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税務納税課</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3" name="テキスト ボックス 12">
            <a:extLst>
              <a:ext uri="{FF2B5EF4-FFF2-40B4-BE49-F238E27FC236}">
                <a16:creationId xmlns:a16="http://schemas.microsoft.com/office/drawing/2014/main" id="{BC0B840D-CC94-4095-A348-BDF524F4ECF5}"/>
              </a:ext>
            </a:extLst>
          </p:cNvPr>
          <p:cNvSpPr txBox="1"/>
          <p:nvPr/>
        </p:nvSpPr>
        <p:spPr>
          <a:xfrm>
            <a:off x="3946341" y="3058683"/>
            <a:ext cx="4985288" cy="646331"/>
          </a:xfrm>
          <a:prstGeom prst="rect">
            <a:avLst/>
          </a:prstGeom>
          <a:noFill/>
        </p:spPr>
        <p:txBody>
          <a:bodyPr wrap="square">
            <a:spAutoFit/>
          </a:bodyPr>
          <a:lstStyle/>
          <a:p>
            <a:pPr marL="0" indent="0">
              <a:lnSpc>
                <a:spcPct val="100000"/>
              </a:lnSpc>
              <a:buNone/>
            </a:pPr>
            <a:r>
              <a:rPr lang="ja-JP" altLang="en-US" sz="1800" dirty="0">
                <a:latin typeface="UD デジタル 教科書体 NK-R" panose="02020400000000000000" pitchFamily="18" charset="-128"/>
                <a:ea typeface="UD デジタル 教科書体 NK-R" panose="02020400000000000000" pitchFamily="18" charset="-128"/>
              </a:rPr>
              <a:t>債務超過等の状況で支援が必要と認めたときは、市民生活相談課と連携して納付指導を行います。</a:t>
            </a:r>
            <a:endParaRPr lang="en-US" altLang="ja-JP" sz="1800" dirty="0">
              <a:latin typeface="UD デジタル 教科書体 NK-R" panose="02020400000000000000" pitchFamily="18" charset="-128"/>
              <a:ea typeface="UD デジタル 教科書体 NK-R" panose="02020400000000000000" pitchFamily="18" charset="-128"/>
            </a:endParaRPr>
          </a:p>
        </p:txBody>
      </p:sp>
      <p:sp>
        <p:nvSpPr>
          <p:cNvPr id="14" name="四角形: 角を丸くする 13">
            <a:extLst>
              <a:ext uri="{FF2B5EF4-FFF2-40B4-BE49-F238E27FC236}">
                <a16:creationId xmlns:a16="http://schemas.microsoft.com/office/drawing/2014/main" id="{0FA3BC73-701D-429C-AD3E-190ED81E553A}"/>
              </a:ext>
            </a:extLst>
          </p:cNvPr>
          <p:cNvSpPr/>
          <p:nvPr/>
        </p:nvSpPr>
        <p:spPr>
          <a:xfrm>
            <a:off x="1281051" y="2177946"/>
            <a:ext cx="1538552" cy="4185558"/>
          </a:xfrm>
          <a:prstGeom prst="roundRect">
            <a:avLst/>
          </a:prstGeom>
          <a:solidFill>
            <a:srgbClr val="FFE1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chemeClr val="tx1"/>
                </a:solidFill>
                <a:latin typeface="UD デジタル 教科書体 NK-R" panose="02020400000000000000" pitchFamily="18" charset="-128"/>
                <a:ea typeface="UD デジタル 教科書体 NK-R" panose="02020400000000000000" pitchFamily="18" charset="-128"/>
              </a:rPr>
              <a:t>生</a:t>
            </a:r>
            <a:endParaRPr kumimoji="1" lang="en-US" altLang="ja-JP" sz="3600" b="1" dirty="0">
              <a:solidFill>
                <a:schemeClr val="tx1"/>
              </a:solidFill>
              <a:latin typeface="UD デジタル 教科書体 NK-R" panose="02020400000000000000" pitchFamily="18" charset="-128"/>
              <a:ea typeface="UD デジタル 教科書体 NK-R" panose="02020400000000000000" pitchFamily="18" charset="-128"/>
            </a:endParaRPr>
          </a:p>
          <a:p>
            <a:pPr algn="ctr"/>
            <a:r>
              <a:rPr kumimoji="1" lang="ja-JP" altLang="en-US" sz="3600" b="1" dirty="0">
                <a:solidFill>
                  <a:schemeClr val="tx1"/>
                </a:solidFill>
                <a:latin typeface="UD デジタル 教科書体 NK-R" panose="02020400000000000000" pitchFamily="18" charset="-128"/>
                <a:ea typeface="UD デジタル 教科書体 NK-R" panose="02020400000000000000" pitchFamily="18" charset="-128"/>
              </a:rPr>
              <a:t>活</a:t>
            </a:r>
            <a:endParaRPr kumimoji="1" lang="en-US" altLang="ja-JP" sz="3600" b="1" dirty="0">
              <a:solidFill>
                <a:schemeClr val="tx1"/>
              </a:solidFill>
              <a:latin typeface="UD デジタル 教科書体 NK-R" panose="02020400000000000000" pitchFamily="18" charset="-128"/>
              <a:ea typeface="UD デジタル 教科書体 NK-R" panose="02020400000000000000" pitchFamily="18" charset="-128"/>
            </a:endParaRPr>
          </a:p>
          <a:p>
            <a:pPr algn="ctr"/>
            <a:r>
              <a:rPr kumimoji="1" lang="ja-JP" altLang="en-US" sz="3600" b="1" dirty="0">
                <a:solidFill>
                  <a:schemeClr val="tx1"/>
                </a:solidFill>
                <a:latin typeface="UD デジタル 教科書体 NK-R" panose="02020400000000000000" pitchFamily="18" charset="-128"/>
                <a:ea typeface="UD デジタル 教科書体 NK-R" panose="02020400000000000000" pitchFamily="18" charset="-128"/>
              </a:rPr>
              <a:t>再</a:t>
            </a:r>
            <a:endParaRPr kumimoji="1" lang="en-US" altLang="ja-JP" sz="3600" b="1" dirty="0">
              <a:solidFill>
                <a:schemeClr val="tx1"/>
              </a:solidFill>
              <a:latin typeface="UD デジタル 教科書体 NK-R" panose="02020400000000000000" pitchFamily="18" charset="-128"/>
              <a:ea typeface="UD デジタル 教科書体 NK-R" panose="02020400000000000000" pitchFamily="18" charset="-128"/>
            </a:endParaRPr>
          </a:p>
          <a:p>
            <a:pPr algn="ctr"/>
            <a:r>
              <a:rPr kumimoji="1" lang="ja-JP" altLang="en-US" sz="3600" b="1" dirty="0">
                <a:solidFill>
                  <a:schemeClr val="tx1"/>
                </a:solidFill>
                <a:latin typeface="UD デジタル 教科書体 NK-R" panose="02020400000000000000" pitchFamily="18" charset="-128"/>
                <a:ea typeface="UD デジタル 教科書体 NK-R" panose="02020400000000000000" pitchFamily="18" charset="-128"/>
              </a:rPr>
              <a:t>建</a:t>
            </a:r>
            <a:endParaRPr kumimoji="1" lang="en-US" altLang="ja-JP" sz="3600" b="1" dirty="0">
              <a:solidFill>
                <a:schemeClr val="tx1"/>
              </a:solidFill>
              <a:latin typeface="UD デジタル 教科書体 NK-R" panose="02020400000000000000" pitchFamily="18" charset="-128"/>
              <a:ea typeface="UD デジタル 教科書体 NK-R" panose="02020400000000000000" pitchFamily="18" charset="-128"/>
            </a:endParaRPr>
          </a:p>
          <a:p>
            <a:pPr algn="ctr"/>
            <a:r>
              <a:rPr kumimoji="1" lang="ja-JP" altLang="en-US" sz="3600" b="1" dirty="0">
                <a:solidFill>
                  <a:schemeClr val="tx1"/>
                </a:solidFill>
                <a:latin typeface="UD デジタル 教科書体 NK-R" panose="02020400000000000000" pitchFamily="18" charset="-128"/>
                <a:ea typeface="UD デジタル 教科書体 NK-R" panose="02020400000000000000" pitchFamily="18" charset="-128"/>
              </a:rPr>
              <a:t>支</a:t>
            </a:r>
            <a:endParaRPr kumimoji="1" lang="en-US" altLang="ja-JP" sz="3600" b="1" dirty="0">
              <a:solidFill>
                <a:schemeClr val="tx1"/>
              </a:solidFill>
              <a:latin typeface="UD デジタル 教科書体 NK-R" panose="02020400000000000000" pitchFamily="18" charset="-128"/>
              <a:ea typeface="UD デジタル 教科書体 NK-R" panose="02020400000000000000" pitchFamily="18" charset="-128"/>
            </a:endParaRPr>
          </a:p>
          <a:p>
            <a:pPr algn="ctr"/>
            <a:r>
              <a:rPr kumimoji="1" lang="ja-JP" altLang="en-US" sz="3600" b="1" dirty="0">
                <a:solidFill>
                  <a:schemeClr val="tx1"/>
                </a:solidFill>
                <a:latin typeface="UD デジタル 教科書体 NK-R" panose="02020400000000000000" pitchFamily="18" charset="-128"/>
                <a:ea typeface="UD デジタル 教科書体 NK-R" panose="02020400000000000000" pitchFamily="18" charset="-128"/>
              </a:rPr>
              <a:t>援</a:t>
            </a:r>
            <a:endParaRPr kumimoji="1" lang="en-US" altLang="ja-JP" sz="3600" b="1"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9" name="楕円 8">
            <a:extLst>
              <a:ext uri="{FF2B5EF4-FFF2-40B4-BE49-F238E27FC236}">
                <a16:creationId xmlns:a16="http://schemas.microsoft.com/office/drawing/2014/main" id="{409376AA-A5F5-4948-8859-1DA8E492AD9A}"/>
              </a:ext>
            </a:extLst>
          </p:cNvPr>
          <p:cNvSpPr/>
          <p:nvPr/>
        </p:nvSpPr>
        <p:spPr>
          <a:xfrm>
            <a:off x="2887293" y="1932717"/>
            <a:ext cx="1008112" cy="89038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UD デジタル 教科書体 NK-R" panose="02020400000000000000" pitchFamily="18" charset="-128"/>
                <a:ea typeface="UD デジタル 教科書体 NK-R" panose="02020400000000000000" pitchFamily="18" charset="-128"/>
              </a:rPr>
              <a:t>①</a:t>
            </a:r>
            <a:endParaRPr kumimoji="1" lang="en-US" altLang="ja-JP" dirty="0">
              <a:latin typeface="UD デジタル 教科書体 NK-R" panose="02020400000000000000" pitchFamily="18" charset="-128"/>
              <a:ea typeface="UD デジタル 教科書体 NK-R" panose="02020400000000000000" pitchFamily="18" charset="-128"/>
            </a:endParaRPr>
          </a:p>
          <a:p>
            <a:pPr algn="ctr"/>
            <a:r>
              <a:rPr kumimoji="1" lang="ja-JP" altLang="en-US" dirty="0">
                <a:latin typeface="UD デジタル 教科書体 NK-R" panose="02020400000000000000" pitchFamily="18" charset="-128"/>
                <a:ea typeface="UD デジタル 教科書体 NK-R" panose="02020400000000000000" pitchFamily="18" charset="-128"/>
              </a:rPr>
              <a:t>納付相談</a:t>
            </a:r>
          </a:p>
        </p:txBody>
      </p:sp>
      <p:sp>
        <p:nvSpPr>
          <p:cNvPr id="10" name="楕円 9">
            <a:extLst>
              <a:ext uri="{FF2B5EF4-FFF2-40B4-BE49-F238E27FC236}">
                <a16:creationId xmlns:a16="http://schemas.microsoft.com/office/drawing/2014/main" id="{86E5A94C-11C1-4066-B3AC-2F6D307111C6}"/>
              </a:ext>
            </a:extLst>
          </p:cNvPr>
          <p:cNvSpPr/>
          <p:nvPr/>
        </p:nvSpPr>
        <p:spPr>
          <a:xfrm>
            <a:off x="2840020" y="4093617"/>
            <a:ext cx="1008112" cy="89038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UD デジタル 教科書体 NK-R" panose="02020400000000000000" pitchFamily="18" charset="-128"/>
                <a:ea typeface="UD デジタル 教科書体 NK-R" panose="02020400000000000000" pitchFamily="18" charset="-128"/>
              </a:rPr>
              <a:t>②</a:t>
            </a:r>
            <a:endParaRPr kumimoji="1" lang="en-US" altLang="ja-JP" dirty="0">
              <a:latin typeface="UD デジタル 教科書体 NK-R" panose="02020400000000000000" pitchFamily="18" charset="-128"/>
              <a:ea typeface="UD デジタル 教科書体 NK-R" panose="02020400000000000000" pitchFamily="18" charset="-128"/>
            </a:endParaRPr>
          </a:p>
          <a:p>
            <a:pPr algn="ctr"/>
            <a:r>
              <a:rPr kumimoji="1" lang="ja-JP" altLang="en-US" dirty="0">
                <a:latin typeface="UD デジタル 教科書体 NK-R" panose="02020400000000000000" pitchFamily="18" charset="-128"/>
                <a:ea typeface="UD デジタル 教科書体 NK-R" panose="02020400000000000000" pitchFamily="18" charset="-128"/>
              </a:rPr>
              <a:t>納付相談</a:t>
            </a:r>
          </a:p>
        </p:txBody>
      </p:sp>
      <p:sp>
        <p:nvSpPr>
          <p:cNvPr id="15" name="四角形: 角を丸くする 14">
            <a:extLst>
              <a:ext uri="{FF2B5EF4-FFF2-40B4-BE49-F238E27FC236}">
                <a16:creationId xmlns:a16="http://schemas.microsoft.com/office/drawing/2014/main" id="{F757A0CE-2A8B-4648-861B-201BEE24A509}"/>
              </a:ext>
            </a:extLst>
          </p:cNvPr>
          <p:cNvSpPr/>
          <p:nvPr/>
        </p:nvSpPr>
        <p:spPr>
          <a:xfrm>
            <a:off x="1064719" y="1706784"/>
            <a:ext cx="1728191" cy="471162"/>
          </a:xfrm>
          <a:prstGeom prst="roundRect">
            <a:avLst/>
          </a:prstGeom>
          <a:solidFill>
            <a:srgbClr val="FFE8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UD デジタル 教科書体 NK-R" panose="02020400000000000000" pitchFamily="18" charset="-128"/>
                <a:ea typeface="UD デジタル 教科書体 NK-R" panose="02020400000000000000" pitchFamily="18" charset="-128"/>
              </a:rPr>
              <a:t>市民生活相談課</a:t>
            </a:r>
          </a:p>
        </p:txBody>
      </p:sp>
      <p:sp>
        <p:nvSpPr>
          <p:cNvPr id="19" name="楕円 18">
            <a:extLst>
              <a:ext uri="{FF2B5EF4-FFF2-40B4-BE49-F238E27FC236}">
                <a16:creationId xmlns:a16="http://schemas.microsoft.com/office/drawing/2014/main" id="{8D3B1B02-C559-44D3-A20D-1EDC21CE8DBF}"/>
              </a:ext>
            </a:extLst>
          </p:cNvPr>
          <p:cNvSpPr/>
          <p:nvPr/>
        </p:nvSpPr>
        <p:spPr>
          <a:xfrm>
            <a:off x="5089668" y="1963590"/>
            <a:ext cx="2369146" cy="685719"/>
          </a:xfrm>
          <a:prstGeom prst="ellipse">
            <a:avLst/>
          </a:prstGeom>
          <a:solidFill>
            <a:srgbClr val="FFF4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UD デジタル 教科書体 NK-R" panose="02020400000000000000" pitchFamily="18" charset="-128"/>
                <a:ea typeface="UD デジタル 教科書体 NK-R" panose="02020400000000000000" pitchFamily="18" charset="-128"/>
              </a:rPr>
              <a:t>移管前</a:t>
            </a:r>
            <a:endParaRPr kumimoji="1" lang="en-US" altLang="ja-JP" b="1" dirty="0">
              <a:solidFill>
                <a:schemeClr val="tx1"/>
              </a:solidFill>
              <a:latin typeface="UD デジタル 教科書体 NK-R" panose="02020400000000000000" pitchFamily="18" charset="-128"/>
              <a:ea typeface="UD デジタル 教科書体 NK-R" panose="02020400000000000000" pitchFamily="18" charset="-128"/>
            </a:endParaRPr>
          </a:p>
          <a:p>
            <a:pPr algn="ctr"/>
            <a:r>
              <a:rPr kumimoji="1" lang="ja-JP" altLang="en-US" b="1" dirty="0">
                <a:solidFill>
                  <a:schemeClr val="tx1"/>
                </a:solidFill>
                <a:latin typeface="UD デジタル 教科書体 NK-R" panose="02020400000000000000" pitchFamily="18" charset="-128"/>
                <a:ea typeface="UD デジタル 教科書体 NK-R" panose="02020400000000000000" pitchFamily="18" charset="-128"/>
              </a:rPr>
              <a:t>フィルター</a:t>
            </a:r>
          </a:p>
        </p:txBody>
      </p:sp>
      <p:sp>
        <p:nvSpPr>
          <p:cNvPr id="20" name="楕円 19">
            <a:extLst>
              <a:ext uri="{FF2B5EF4-FFF2-40B4-BE49-F238E27FC236}">
                <a16:creationId xmlns:a16="http://schemas.microsoft.com/office/drawing/2014/main" id="{0A3665B4-39F2-4221-9ECD-80B0E7279613}"/>
              </a:ext>
            </a:extLst>
          </p:cNvPr>
          <p:cNvSpPr/>
          <p:nvPr/>
        </p:nvSpPr>
        <p:spPr>
          <a:xfrm>
            <a:off x="5310234" y="4061382"/>
            <a:ext cx="2113088" cy="685719"/>
          </a:xfrm>
          <a:prstGeom prst="ellipse">
            <a:avLst/>
          </a:prstGeom>
          <a:solidFill>
            <a:srgbClr val="FFF4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UD デジタル 教科書体 NK-R" panose="02020400000000000000" pitchFamily="18" charset="-128"/>
                <a:ea typeface="UD デジタル 教科書体 NK-R" panose="02020400000000000000" pitchFamily="18" charset="-128"/>
              </a:rPr>
              <a:t>移管後</a:t>
            </a:r>
            <a:endParaRPr kumimoji="1" lang="en-US" altLang="ja-JP" b="1" dirty="0">
              <a:solidFill>
                <a:schemeClr val="tx1"/>
              </a:solidFill>
              <a:latin typeface="UD デジタル 教科書体 NK-R" panose="02020400000000000000" pitchFamily="18" charset="-128"/>
              <a:ea typeface="UD デジタル 教科書体 NK-R" panose="02020400000000000000" pitchFamily="18" charset="-128"/>
            </a:endParaRPr>
          </a:p>
          <a:p>
            <a:pPr algn="ctr"/>
            <a:r>
              <a:rPr kumimoji="1" lang="ja-JP" altLang="en-US" b="1" dirty="0">
                <a:solidFill>
                  <a:schemeClr val="tx1"/>
                </a:solidFill>
                <a:latin typeface="UD デジタル 教科書体 NK-R" panose="02020400000000000000" pitchFamily="18" charset="-128"/>
                <a:ea typeface="UD デジタル 教科書体 NK-R" panose="02020400000000000000" pitchFamily="18" charset="-128"/>
              </a:rPr>
              <a:t>フィルター</a:t>
            </a:r>
          </a:p>
        </p:txBody>
      </p:sp>
      <p:sp>
        <p:nvSpPr>
          <p:cNvPr id="18" name="星: 7 pt 17">
            <a:extLst>
              <a:ext uri="{FF2B5EF4-FFF2-40B4-BE49-F238E27FC236}">
                <a16:creationId xmlns:a16="http://schemas.microsoft.com/office/drawing/2014/main" id="{3E807C2F-847F-4083-A2D4-4DF10070E73E}"/>
              </a:ext>
            </a:extLst>
          </p:cNvPr>
          <p:cNvSpPr/>
          <p:nvPr/>
        </p:nvSpPr>
        <p:spPr>
          <a:xfrm>
            <a:off x="1266344" y="991756"/>
            <a:ext cx="1538552" cy="765378"/>
          </a:xfrm>
          <a:prstGeom prst="star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bg1"/>
                </a:solidFill>
                <a:latin typeface="UD デジタル 教科書体 NK-R" panose="02020400000000000000" pitchFamily="18" charset="-128"/>
                <a:ea typeface="UD デジタル 教科書体 NK-R" panose="02020400000000000000" pitchFamily="18" charset="-128"/>
              </a:rPr>
              <a:t>滞納発生</a:t>
            </a:r>
          </a:p>
        </p:txBody>
      </p:sp>
      <p:sp>
        <p:nvSpPr>
          <p:cNvPr id="31" name="四角形: 角を丸くする 30">
            <a:extLst>
              <a:ext uri="{FF2B5EF4-FFF2-40B4-BE49-F238E27FC236}">
                <a16:creationId xmlns:a16="http://schemas.microsoft.com/office/drawing/2014/main" id="{46015824-1ECF-4A1B-BA0F-9E68D421AA86}"/>
              </a:ext>
            </a:extLst>
          </p:cNvPr>
          <p:cNvSpPr/>
          <p:nvPr/>
        </p:nvSpPr>
        <p:spPr>
          <a:xfrm>
            <a:off x="6944213" y="1328498"/>
            <a:ext cx="2015149" cy="581457"/>
          </a:xfrm>
          <a:prstGeom prst="roundRect">
            <a:avLst/>
          </a:prstGeom>
          <a:solidFill>
            <a:srgbClr val="FEDE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rPr>
              <a:t>水道料</a:t>
            </a:r>
          </a:p>
        </p:txBody>
      </p:sp>
      <p:sp>
        <p:nvSpPr>
          <p:cNvPr id="32" name="四角形: 角を丸くする 31">
            <a:extLst>
              <a:ext uri="{FF2B5EF4-FFF2-40B4-BE49-F238E27FC236}">
                <a16:creationId xmlns:a16="http://schemas.microsoft.com/office/drawing/2014/main" id="{1D22ABBA-99DF-45A9-BE11-833095DA1099}"/>
              </a:ext>
            </a:extLst>
          </p:cNvPr>
          <p:cNvSpPr/>
          <p:nvPr/>
        </p:nvSpPr>
        <p:spPr>
          <a:xfrm>
            <a:off x="4827281" y="1126757"/>
            <a:ext cx="2015149" cy="648072"/>
          </a:xfrm>
          <a:prstGeom prst="roundRect">
            <a:avLst/>
          </a:prstGeom>
          <a:solidFill>
            <a:srgbClr val="FEDE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市営住宅家賃</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33" name="四角形: 角を丸くする 32">
            <a:extLst>
              <a:ext uri="{FF2B5EF4-FFF2-40B4-BE49-F238E27FC236}">
                <a16:creationId xmlns:a16="http://schemas.microsoft.com/office/drawing/2014/main" id="{D878347D-524D-4CD3-B480-0F74F8FD84D1}"/>
              </a:ext>
            </a:extLst>
          </p:cNvPr>
          <p:cNvSpPr/>
          <p:nvPr/>
        </p:nvSpPr>
        <p:spPr>
          <a:xfrm>
            <a:off x="6366778" y="577901"/>
            <a:ext cx="2015149" cy="648072"/>
          </a:xfrm>
          <a:prstGeom prst="roundRect">
            <a:avLst/>
          </a:prstGeom>
          <a:solidFill>
            <a:srgbClr val="FEDE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給食費</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grpSp>
        <p:nvGrpSpPr>
          <p:cNvPr id="21" name="Group 25">
            <a:extLst>
              <a:ext uri="{FF2B5EF4-FFF2-40B4-BE49-F238E27FC236}">
                <a16:creationId xmlns:a16="http://schemas.microsoft.com/office/drawing/2014/main" id="{24A16099-8F23-4E0F-9609-75269A5870E4}"/>
              </a:ext>
            </a:extLst>
          </p:cNvPr>
          <p:cNvGrpSpPr>
            <a:grpSpLocks/>
          </p:cNvGrpSpPr>
          <p:nvPr/>
        </p:nvGrpSpPr>
        <p:grpSpPr bwMode="auto">
          <a:xfrm>
            <a:off x="2463833" y="944815"/>
            <a:ext cx="964334" cy="1169992"/>
            <a:chOff x="2653" y="2014"/>
            <a:chExt cx="483" cy="736"/>
          </a:xfrm>
        </p:grpSpPr>
        <p:grpSp>
          <p:nvGrpSpPr>
            <p:cNvPr id="22" name="グループ化 5">
              <a:extLst>
                <a:ext uri="{FF2B5EF4-FFF2-40B4-BE49-F238E27FC236}">
                  <a16:creationId xmlns:a16="http://schemas.microsoft.com/office/drawing/2014/main" id="{103E3755-9795-431D-85E6-5153C6835118}"/>
                </a:ext>
              </a:extLst>
            </p:cNvPr>
            <p:cNvGrpSpPr>
              <a:grpSpLocks/>
            </p:cNvGrpSpPr>
            <p:nvPr/>
          </p:nvGrpSpPr>
          <p:grpSpPr bwMode="auto">
            <a:xfrm>
              <a:off x="2738" y="2210"/>
              <a:ext cx="313" cy="540"/>
              <a:chOff x="2699792" y="2276872"/>
              <a:chExt cx="792088" cy="1368152"/>
            </a:xfrm>
          </p:grpSpPr>
          <p:sp>
            <p:nvSpPr>
              <p:cNvPr id="24" name="二等辺三角形 23">
                <a:extLst>
                  <a:ext uri="{FF2B5EF4-FFF2-40B4-BE49-F238E27FC236}">
                    <a16:creationId xmlns:a16="http://schemas.microsoft.com/office/drawing/2014/main" id="{ED20C0D2-2746-4FEA-AA6D-E6F911DD8ACE}"/>
                  </a:ext>
                </a:extLst>
              </p:cNvPr>
              <p:cNvSpPr>
                <a:spLocks noChangeArrowheads="1"/>
              </p:cNvSpPr>
              <p:nvPr/>
            </p:nvSpPr>
            <p:spPr bwMode="auto">
              <a:xfrm>
                <a:off x="2699792" y="2565704"/>
                <a:ext cx="792090" cy="1079320"/>
              </a:xfrm>
              <a:prstGeom prst="triangle">
                <a:avLst>
                  <a:gd name="adj" fmla="val 50000"/>
                </a:avLst>
              </a:prstGeom>
              <a:solidFill>
                <a:srgbClr val="FF99CC"/>
              </a:solidFill>
              <a:ln w="25400" algn="ctr">
                <a:solidFill>
                  <a:srgbClr val="385D8A"/>
                </a:solidFill>
                <a:miter lim="800000"/>
                <a:headEnd/>
                <a:tailEnd/>
              </a:ln>
            </p:spPr>
            <p:txBody>
              <a:bodyPr anchor="ctr"/>
              <a:lstStyle/>
              <a:p>
                <a:pPr marL="0" marR="0" lvl="0" indent="0" algn="ctr" defTabSz="913545"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srgbClr val="FFFFFF"/>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25" name="円/楕円 26">
                <a:extLst>
                  <a:ext uri="{FF2B5EF4-FFF2-40B4-BE49-F238E27FC236}">
                    <a16:creationId xmlns:a16="http://schemas.microsoft.com/office/drawing/2014/main" id="{6C9EBFF1-C358-4945-AE1A-1F170DC71E07}"/>
                  </a:ext>
                </a:extLst>
              </p:cNvPr>
              <p:cNvSpPr>
                <a:spLocks noChangeArrowheads="1"/>
              </p:cNvSpPr>
              <p:nvPr/>
            </p:nvSpPr>
            <p:spPr bwMode="auto">
              <a:xfrm>
                <a:off x="2699792" y="2276872"/>
                <a:ext cx="792090" cy="793022"/>
              </a:xfrm>
              <a:prstGeom prst="ellipse">
                <a:avLst/>
              </a:prstGeom>
              <a:solidFill>
                <a:srgbClr val="FF99CC"/>
              </a:solidFill>
              <a:ln w="25400" algn="ctr">
                <a:solidFill>
                  <a:srgbClr val="385D8A"/>
                </a:solidFill>
                <a:round/>
                <a:headEnd/>
                <a:tailEnd/>
              </a:ln>
            </p:spPr>
            <p:txBody>
              <a:bodyPr anchor="ctr"/>
              <a:lstStyle/>
              <a:p>
                <a:pPr marL="0" marR="0" lvl="0" indent="0" algn="ctr" defTabSz="913545"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grpSp>
        <p:sp>
          <p:nvSpPr>
            <p:cNvPr id="23" name="テキスト ボックス 6">
              <a:extLst>
                <a:ext uri="{FF2B5EF4-FFF2-40B4-BE49-F238E27FC236}">
                  <a16:creationId xmlns:a16="http://schemas.microsoft.com/office/drawing/2014/main" id="{A8567DB5-F7B5-4E37-894B-FFC0411AC9CE}"/>
                </a:ext>
              </a:extLst>
            </p:cNvPr>
            <p:cNvSpPr txBox="1">
              <a:spLocks noChangeArrowheads="1"/>
            </p:cNvSpPr>
            <p:nvPr/>
          </p:nvSpPr>
          <p:spPr bwMode="auto">
            <a:xfrm>
              <a:off x="2653" y="2014"/>
              <a:ext cx="483"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marL="0" marR="0" lvl="0" indent="0" algn="ctr" defTabSz="913545"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endParaRPr>
            </a:p>
          </p:txBody>
        </p:sp>
      </p:grpSp>
    </p:spTree>
    <p:extLst>
      <p:ext uri="{BB962C8B-B14F-4D97-AF65-F5344CB8AC3E}">
        <p14:creationId xmlns:p14="http://schemas.microsoft.com/office/powerpoint/2010/main" val="39921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barn(inVertical)">
                                      <p:cBhvr>
                                        <p:cTn id="11" dur="500"/>
                                        <p:tgtEl>
                                          <p:spTgt spid="32"/>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63" presetClass="path" presetSubtype="0" accel="50000" decel="50000" fill="hold" nodeType="clickEffect">
                                  <p:stCondLst>
                                    <p:cond delay="0"/>
                                  </p:stCondLst>
                                  <p:childTnLst>
                                    <p:animMotion origin="layout" path="M 1.38889E-6 3.33333E-6 L 1.38889E-6 0.3162 " pathEditMode="relative" rAng="0" ptsTypes="AA">
                                      <p:cBhvr>
                                        <p:cTn id="40" dur="2000" fill="hold"/>
                                        <p:tgtEl>
                                          <p:spTgt spid="21"/>
                                        </p:tgtEl>
                                        <p:attrNameLst>
                                          <p:attrName>ppt_x</p:attrName>
                                          <p:attrName>ppt_y</p:attrName>
                                        </p:attrNameLst>
                                      </p:cBhvr>
                                      <p:rCtr x="0" y="15810"/>
                                    </p:animMotion>
                                  </p:childTnLst>
                                </p:cTn>
                              </p:par>
                              <p:par>
                                <p:cTn id="41" presetID="42"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1000"/>
                                        <p:tgtEl>
                                          <p:spTgt spid="7"/>
                                        </p:tgtEl>
                                      </p:cBhvr>
                                    </p:animEffect>
                                    <p:anim calcmode="lin" valueType="num">
                                      <p:cBhvr>
                                        <p:cTn id="51" dur="1000" fill="hold"/>
                                        <p:tgtEl>
                                          <p:spTgt spid="7"/>
                                        </p:tgtEl>
                                        <p:attrNameLst>
                                          <p:attrName>ppt_x</p:attrName>
                                        </p:attrNameLst>
                                      </p:cBhvr>
                                      <p:tavLst>
                                        <p:tav tm="0">
                                          <p:val>
                                            <p:strVal val="#ppt_x"/>
                                          </p:val>
                                        </p:tav>
                                        <p:tav tm="100000">
                                          <p:val>
                                            <p:strVal val="#ppt_x"/>
                                          </p:val>
                                        </p:tav>
                                      </p:tavLst>
                                    </p:anim>
                                    <p:anim calcmode="lin" valueType="num">
                                      <p:cBhvr>
                                        <p:cTn id="52" dur="1000" fill="hold"/>
                                        <p:tgtEl>
                                          <p:spTgt spid="7"/>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1000"/>
                                        <p:tgtEl>
                                          <p:spTgt spid="11"/>
                                        </p:tgtEl>
                                      </p:cBhvr>
                                    </p:animEffect>
                                    <p:anim calcmode="lin" valueType="num">
                                      <p:cBhvr>
                                        <p:cTn id="56" dur="1000" fill="hold"/>
                                        <p:tgtEl>
                                          <p:spTgt spid="11"/>
                                        </p:tgtEl>
                                        <p:attrNameLst>
                                          <p:attrName>ppt_x</p:attrName>
                                        </p:attrNameLst>
                                      </p:cBhvr>
                                      <p:tavLst>
                                        <p:tav tm="0">
                                          <p:val>
                                            <p:strVal val="#ppt_x"/>
                                          </p:val>
                                        </p:tav>
                                        <p:tav tm="100000">
                                          <p:val>
                                            <p:strVal val="#ppt_x"/>
                                          </p:val>
                                        </p:tav>
                                      </p:tavLst>
                                    </p:anim>
                                    <p:anim calcmode="lin" valueType="num">
                                      <p:cBhvr>
                                        <p:cTn id="57" dur="1000" fill="hold"/>
                                        <p:tgtEl>
                                          <p:spTgt spid="11"/>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1000"/>
                                        <p:tgtEl>
                                          <p:spTgt spid="10"/>
                                        </p:tgtEl>
                                      </p:cBhvr>
                                    </p:animEffect>
                                    <p:anim calcmode="lin" valueType="num">
                                      <p:cBhvr>
                                        <p:cTn id="61" dur="1000" fill="hold"/>
                                        <p:tgtEl>
                                          <p:spTgt spid="10"/>
                                        </p:tgtEl>
                                        <p:attrNameLst>
                                          <p:attrName>ppt_x</p:attrName>
                                        </p:attrNameLst>
                                      </p:cBhvr>
                                      <p:tavLst>
                                        <p:tav tm="0">
                                          <p:val>
                                            <p:strVal val="#ppt_x"/>
                                          </p:val>
                                        </p:tav>
                                        <p:tav tm="100000">
                                          <p:val>
                                            <p:strVal val="#ppt_x"/>
                                          </p:val>
                                        </p:tav>
                                      </p:tavLst>
                                    </p:anim>
                                    <p:anim calcmode="lin" valueType="num">
                                      <p:cBhvr>
                                        <p:cTn id="62" dur="1000" fill="hold"/>
                                        <p:tgtEl>
                                          <p:spTgt spid="10"/>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1000"/>
                                        <p:tgtEl>
                                          <p:spTgt spid="20"/>
                                        </p:tgtEl>
                                      </p:cBhvr>
                                    </p:animEffect>
                                    <p:anim calcmode="lin" valueType="num">
                                      <p:cBhvr>
                                        <p:cTn id="66" dur="1000" fill="hold"/>
                                        <p:tgtEl>
                                          <p:spTgt spid="20"/>
                                        </p:tgtEl>
                                        <p:attrNameLst>
                                          <p:attrName>ppt_x</p:attrName>
                                        </p:attrNameLst>
                                      </p:cBhvr>
                                      <p:tavLst>
                                        <p:tav tm="0">
                                          <p:val>
                                            <p:strVal val="#ppt_x"/>
                                          </p:val>
                                        </p:tav>
                                        <p:tav tm="100000">
                                          <p:val>
                                            <p:strVal val="#ppt_x"/>
                                          </p:val>
                                        </p:tav>
                                      </p:tavLst>
                                    </p:anim>
                                    <p:anim calcmode="lin" valueType="num">
                                      <p:cBhvr>
                                        <p:cTn id="6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randombar(horizontal)">
                                      <p:cBhvr>
                                        <p:cTn id="72" dur="500"/>
                                        <p:tgtEl>
                                          <p:spTgt spid="14"/>
                                        </p:tgtEl>
                                      </p:cBhvr>
                                    </p:animEffect>
                                  </p:childTnLst>
                                </p:cTn>
                              </p:par>
                              <p:par>
                                <p:cTn id="73" presetID="14" presetClass="entr" presetSubtype="10" fill="hold" grpId="0"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randombar(horizontal)">
                                      <p:cBhvr>
                                        <p:cTn id="7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6" grpId="0" animBg="1"/>
      <p:bldP spid="7" grpId="0" animBg="1"/>
      <p:bldP spid="8" grpId="0" animBg="1"/>
      <p:bldP spid="11" grpId="0" animBg="1"/>
      <p:bldP spid="13" grpId="0"/>
      <p:bldP spid="14" grpId="0" animBg="1"/>
      <p:bldP spid="9" grpId="0" animBg="1"/>
      <p:bldP spid="10" grpId="0" animBg="1"/>
      <p:bldP spid="15" grpId="0" animBg="1"/>
      <p:bldP spid="19" grpId="0" animBg="1"/>
      <p:bldP spid="20" grpId="0" animBg="1"/>
      <p:bldP spid="18" grpId="0" animBg="1"/>
      <p:bldP spid="31" grpId="0" animBg="1"/>
      <p:bldP spid="32" grpId="0" animBg="1"/>
      <p:bldP spid="3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ストライプ矢印 47"/>
          <p:cNvSpPr/>
          <p:nvPr/>
        </p:nvSpPr>
        <p:spPr>
          <a:xfrm rot="15406722" flipV="1">
            <a:off x="4409743" y="3293051"/>
            <a:ext cx="325832" cy="320356"/>
          </a:xfrm>
          <a:prstGeom prst="stripedRightArrow">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lang="ja-JP" altLang="en-US" sz="1108" dirty="0">
              <a:solidFill>
                <a:sysClr val="windowText" lastClr="000000"/>
              </a:solidFill>
              <a:latin typeface="UD デジタル 教科書体 NK-B" panose="02020700000000000000" pitchFamily="18" charset="-128"/>
              <a:ea typeface="UD デジタル 教科書体 NK-B" panose="02020700000000000000" pitchFamily="18" charset="-128"/>
            </a:endParaRPr>
          </a:p>
        </p:txBody>
      </p:sp>
      <p:sp>
        <p:nvSpPr>
          <p:cNvPr id="42" name="ストライプ矢印 41"/>
          <p:cNvSpPr/>
          <p:nvPr/>
        </p:nvSpPr>
        <p:spPr>
          <a:xfrm rot="19316171">
            <a:off x="6770555" y="3302891"/>
            <a:ext cx="991264" cy="232615"/>
          </a:xfrm>
          <a:prstGeom prst="stripedRightArrow">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lang="ja-JP" altLang="en-US" sz="1108" dirty="0">
              <a:solidFill>
                <a:sysClr val="windowText" lastClr="000000"/>
              </a:solidFill>
              <a:latin typeface="UD デジタル 教科書体 NK-B" panose="02020700000000000000" pitchFamily="18" charset="-128"/>
              <a:ea typeface="UD デジタル 教科書体 NK-B" panose="02020700000000000000" pitchFamily="18" charset="-128"/>
            </a:endParaRPr>
          </a:p>
        </p:txBody>
      </p:sp>
      <p:sp>
        <p:nvSpPr>
          <p:cNvPr id="41" name="ストライプ矢印 40"/>
          <p:cNvSpPr/>
          <p:nvPr/>
        </p:nvSpPr>
        <p:spPr>
          <a:xfrm>
            <a:off x="7045194" y="3829214"/>
            <a:ext cx="504676" cy="232615"/>
          </a:xfrm>
          <a:prstGeom prst="stripedRightArrow">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lang="ja-JP" altLang="en-US" sz="1108" dirty="0">
              <a:solidFill>
                <a:sysClr val="windowText" lastClr="000000"/>
              </a:solidFill>
              <a:latin typeface="UD デジタル 教科書体 NK-B" panose="02020700000000000000" pitchFamily="18" charset="-128"/>
              <a:ea typeface="UD デジタル 教科書体 NK-B" panose="02020700000000000000" pitchFamily="18" charset="-128"/>
            </a:endParaRPr>
          </a:p>
        </p:txBody>
      </p:sp>
      <p:pic>
        <p:nvPicPr>
          <p:cNvPr id="15" name="図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4228" y="3632290"/>
            <a:ext cx="519013" cy="751360"/>
          </a:xfrm>
          <a:prstGeom prst="rect">
            <a:avLst/>
          </a:prstGeom>
        </p:spPr>
      </p:pic>
      <p:sp>
        <p:nvSpPr>
          <p:cNvPr id="18" name="円形吹き出し 17"/>
          <p:cNvSpPr/>
          <p:nvPr/>
        </p:nvSpPr>
        <p:spPr>
          <a:xfrm>
            <a:off x="2807573" y="2937386"/>
            <a:ext cx="1223054" cy="1025482"/>
          </a:xfrm>
          <a:prstGeom prst="wedgeEllipseCallout">
            <a:avLst>
              <a:gd name="adj1" fmla="val -58279"/>
              <a:gd name="adj2" fmla="val 46038"/>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lang="ja-JP" altLang="en-US" sz="1108" dirty="0">
              <a:solidFill>
                <a:sysClr val="windowText" lastClr="000000"/>
              </a:solidFill>
              <a:latin typeface="UD デジタル 教科書体 NK-B" panose="02020700000000000000" pitchFamily="18" charset="-128"/>
              <a:ea typeface="UD デジタル 教科書体 NK-B" panose="02020700000000000000" pitchFamily="18" charset="-128"/>
            </a:endParaRPr>
          </a:p>
        </p:txBody>
      </p:sp>
      <p:sp>
        <p:nvSpPr>
          <p:cNvPr id="8" name="雲形吹き出し 7"/>
          <p:cNvSpPr/>
          <p:nvPr/>
        </p:nvSpPr>
        <p:spPr>
          <a:xfrm>
            <a:off x="186601" y="2830593"/>
            <a:ext cx="784826" cy="739063"/>
          </a:xfrm>
          <a:prstGeom prst="cloudCallout">
            <a:avLst>
              <a:gd name="adj1" fmla="val 31384"/>
              <a:gd name="adj2" fmla="val 54452"/>
            </a:avLst>
          </a:prstGeom>
          <a:noFill/>
          <a:ln>
            <a:solidFill>
              <a:srgbClr val="6A6B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lang="ja-JP" altLang="en-US" sz="1108" dirty="0">
              <a:solidFill>
                <a:sysClr val="windowText" lastClr="000000"/>
              </a:solidFill>
              <a:latin typeface="UD デジタル 教科書体 NK-B" panose="02020700000000000000" pitchFamily="18" charset="-128"/>
              <a:ea typeface="UD デジタル 教科書体 NK-B" panose="02020700000000000000" pitchFamily="18" charset="-128"/>
            </a:endParaRPr>
          </a:p>
        </p:txBody>
      </p:sp>
      <p:sp>
        <p:nvSpPr>
          <p:cNvPr id="2" name="タイトル 1"/>
          <p:cNvSpPr>
            <a:spLocks noGrp="1"/>
          </p:cNvSpPr>
          <p:nvPr>
            <p:ph type="title"/>
          </p:nvPr>
        </p:nvSpPr>
        <p:spPr>
          <a:solidFill>
            <a:schemeClr val="accent6">
              <a:lumMod val="60000"/>
              <a:lumOff val="40000"/>
            </a:schemeClr>
          </a:solidFill>
        </p:spPr>
        <p:txBody>
          <a:bodyPr/>
          <a:lstStyle/>
          <a:p>
            <a:r>
              <a:rPr lang="ja-JP" altLang="en-US" sz="2800" dirty="0">
                <a:latin typeface="UD デジタル 教科書体 NK-B" panose="02020700000000000000" pitchFamily="18" charset="-128"/>
                <a:ea typeface="UD デジタル 教科書体 NK-B" panose="02020700000000000000" pitchFamily="18" charset="-128"/>
              </a:rPr>
              <a:t>野洲市債権管理条例（債権放棄の仕組み）</a:t>
            </a:r>
            <a:endParaRPr kumimoji="1" lang="ja-JP" altLang="en-US" sz="2800" dirty="0">
              <a:latin typeface="UD デジタル 教科書体 NK-B" panose="02020700000000000000" pitchFamily="18" charset="-128"/>
              <a:ea typeface="UD デジタル 教科書体 NK-B" panose="02020700000000000000" pitchFamily="18" charset="-128"/>
            </a:endParaRPr>
          </a:p>
        </p:txBody>
      </p:sp>
      <p:sp>
        <p:nvSpPr>
          <p:cNvPr id="16" name="スライド番号プレースホルダー 15">
            <a:extLst>
              <a:ext uri="{FF2B5EF4-FFF2-40B4-BE49-F238E27FC236}">
                <a16:creationId xmlns:a16="http://schemas.microsoft.com/office/drawing/2014/main" id="{E9ACE690-CDCF-4B46-90B9-42E1643DACDA}"/>
              </a:ext>
            </a:extLst>
          </p:cNvPr>
          <p:cNvSpPr>
            <a:spLocks noGrp="1"/>
          </p:cNvSpPr>
          <p:nvPr>
            <p:ph type="sldNum" sz="quarter" idx="4"/>
          </p:nvPr>
        </p:nvSpPr>
        <p:spPr>
          <a:xfrm>
            <a:off x="8421311" y="6487938"/>
            <a:ext cx="582012" cy="278421"/>
          </a:xfrm>
        </p:spPr>
        <p:txBody>
          <a:bodyPr/>
          <a:lstStyle/>
          <a:p>
            <a:fld id="{48F63A3B-78C7-47BE-AE5E-E10140E04643}" type="slidenum">
              <a:rPr lang="en-US" sz="1600" b="1" smtClean="0">
                <a:latin typeface="游ゴシック" panose="020B0400000000000000" pitchFamily="50" charset="-128"/>
                <a:ea typeface="游ゴシック" panose="020B0400000000000000" pitchFamily="50" charset="-128"/>
              </a:rPr>
              <a:pPr/>
              <a:t>28</a:t>
            </a:fld>
            <a:endParaRPr lang="en-US" sz="1600" b="1" dirty="0">
              <a:latin typeface="游ゴシック" panose="020B0400000000000000" pitchFamily="50" charset="-128"/>
              <a:ea typeface="游ゴシック" panose="020B0400000000000000" pitchFamily="50" charset="-128"/>
            </a:endParaRPr>
          </a:p>
        </p:txBody>
      </p:sp>
      <p:sp>
        <p:nvSpPr>
          <p:cNvPr id="3" name="テキスト プレースホルダー 2"/>
          <p:cNvSpPr>
            <a:spLocks noGrp="1"/>
          </p:cNvSpPr>
          <p:nvPr>
            <p:ph type="body" sz="quarter" idx="13"/>
          </p:nvPr>
        </p:nvSpPr>
        <p:spPr>
          <a:xfrm>
            <a:off x="28743" y="893585"/>
            <a:ext cx="9145108" cy="1195676"/>
          </a:xfrm>
        </p:spPr>
        <p:txBody>
          <a:bodyPr/>
          <a:lstStyle/>
          <a:p>
            <a:pPr>
              <a:lnSpc>
                <a:spcPct val="100000"/>
              </a:lnSpc>
            </a:pPr>
            <a:r>
              <a:rPr lang="ja-JP" altLang="en-US" sz="1400" b="1" dirty="0">
                <a:latin typeface="UD デジタル 教科書体 NK-B" panose="02020700000000000000" pitchFamily="18" charset="-128"/>
                <a:ea typeface="UD デジタル 教科書体 NK-B" panose="02020700000000000000" pitchFamily="18" charset="-128"/>
              </a:rPr>
              <a:t>○債権管理条例では、著しい生活困窮状態や資力の回復が困難で返済の見込みがない方の債権を放棄できるようにしています。</a:t>
            </a:r>
            <a:endParaRPr lang="en-US" altLang="ja-JP" sz="1400" b="1" dirty="0">
              <a:latin typeface="UD デジタル 教科書体 NK-B" panose="02020700000000000000" pitchFamily="18" charset="-128"/>
              <a:ea typeface="UD デジタル 教科書体 NK-B" panose="02020700000000000000" pitchFamily="18" charset="-128"/>
            </a:endParaRPr>
          </a:p>
          <a:p>
            <a:pPr>
              <a:lnSpc>
                <a:spcPct val="100000"/>
              </a:lnSpc>
            </a:pPr>
            <a:r>
              <a:rPr lang="ja-JP" altLang="en-US" sz="1400" b="1" dirty="0">
                <a:latin typeface="UD デジタル 教科書体 NK-B" panose="02020700000000000000" pitchFamily="18" charset="-128"/>
                <a:ea typeface="UD デジタル 教科書体 NK-B" panose="02020700000000000000" pitchFamily="18" charset="-128"/>
              </a:rPr>
              <a:t>○市民生活相談課（自立相談支援機関）が債務者の家計の状況や困窮の理由などを記載した意見書を提出することで、条例に基づいた債権放棄につなげており、自立相談支援機関が関与できる体制としています。</a:t>
            </a:r>
          </a:p>
        </p:txBody>
      </p:sp>
      <p:sp>
        <p:nvSpPr>
          <p:cNvPr id="115" name="角丸四角形 114">
            <a:extLst>
              <a:ext uri="{FF2B5EF4-FFF2-40B4-BE49-F238E27FC236}">
                <a16:creationId xmlns:a16="http://schemas.microsoft.com/office/drawing/2014/main" id="{053B0485-00BC-3E4F-B797-35CB015D43DD}"/>
              </a:ext>
            </a:extLst>
          </p:cNvPr>
          <p:cNvSpPr/>
          <p:nvPr/>
        </p:nvSpPr>
        <p:spPr>
          <a:xfrm>
            <a:off x="111404" y="2340580"/>
            <a:ext cx="2804412" cy="385430"/>
          </a:xfrm>
          <a:prstGeom prst="roundRect">
            <a:avLst>
              <a:gd name="adj" fmla="val 0"/>
            </a:avLst>
          </a:prstGeom>
          <a:solidFill>
            <a:srgbClr val="00B050"/>
          </a:solidFill>
          <a:ln w="76200">
            <a:noFill/>
          </a:ln>
        </p:spPr>
        <p:txBody>
          <a:bodyPr anchor="ctr"/>
          <a:lstStyle/>
          <a:p>
            <a:pPr algn="ctr" defTabSz="545603">
              <a:lnSpc>
                <a:spcPct val="130000"/>
              </a:lnSpc>
              <a:spcAft>
                <a:spcPts val="735"/>
              </a:spcAft>
              <a:defRPr/>
            </a:pPr>
            <a:r>
              <a:rPr kumimoji="0" lang="ja-JP" altLang="en-US" sz="1200" b="1" spc="221" dirty="0">
                <a:solidFill>
                  <a:srgbClr val="FFFFFF"/>
                </a:solidFill>
                <a:latin typeface="UD デジタル 教科書体 NK-B" panose="02020700000000000000" pitchFamily="18" charset="-128"/>
                <a:ea typeface="UD デジタル 教科書体 NK-B" panose="02020700000000000000" pitchFamily="18" charset="-128"/>
                <a:cs typeface="Noto Sans CJK JP DemiLight" charset="-128"/>
              </a:rPr>
              <a:t>条例に基づいた債権放棄の流れ</a:t>
            </a:r>
            <a:endParaRPr kumimoji="0" lang="en-US" altLang="ja-JP" sz="1200" b="1" spc="221" dirty="0">
              <a:solidFill>
                <a:srgbClr val="FFFFFF"/>
              </a:solidFill>
              <a:latin typeface="UD デジタル 教科書体 NK-B" panose="02020700000000000000" pitchFamily="18" charset="-128"/>
              <a:ea typeface="UD デジタル 教科書体 NK-B" panose="02020700000000000000" pitchFamily="18" charset="-128"/>
              <a:cs typeface="Noto Sans CJK JP DemiLight" charset="-128"/>
            </a:endParaRPr>
          </a:p>
        </p:txBody>
      </p:sp>
      <p:pic>
        <p:nvPicPr>
          <p:cNvPr id="46" name="図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475" y="3663772"/>
            <a:ext cx="611325" cy="756812"/>
          </a:xfrm>
          <a:prstGeom prst="rect">
            <a:avLst/>
          </a:prstGeom>
        </p:spPr>
      </p:pic>
      <p:pic>
        <p:nvPicPr>
          <p:cNvPr id="47" name="図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645" y="3682241"/>
            <a:ext cx="513033" cy="701409"/>
          </a:xfrm>
          <a:prstGeom prst="rect">
            <a:avLst/>
          </a:prstGeom>
        </p:spPr>
      </p:pic>
      <p:pic>
        <p:nvPicPr>
          <p:cNvPr id="80" name="図 79"/>
          <p:cNvPicPr>
            <a:picLocks noChangeAspect="1"/>
          </p:cNvPicPr>
          <p:nvPr/>
        </p:nvPicPr>
        <p:blipFill>
          <a:blip r:embed="rId6"/>
          <a:stretch>
            <a:fillRect/>
          </a:stretch>
        </p:blipFill>
        <p:spPr>
          <a:xfrm>
            <a:off x="2976666" y="3120804"/>
            <a:ext cx="898156" cy="658648"/>
          </a:xfrm>
          <a:prstGeom prst="rect">
            <a:avLst/>
          </a:prstGeom>
        </p:spPr>
      </p:pic>
      <p:pic>
        <p:nvPicPr>
          <p:cNvPr id="4" name="図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527" y="2956061"/>
            <a:ext cx="359755" cy="477227"/>
          </a:xfrm>
          <a:prstGeom prst="rect">
            <a:avLst/>
          </a:prstGeom>
        </p:spPr>
      </p:pic>
      <p:sp>
        <p:nvSpPr>
          <p:cNvPr id="7" name="テキスト ボックス 6"/>
          <p:cNvSpPr txBox="1"/>
          <p:nvPr/>
        </p:nvSpPr>
        <p:spPr>
          <a:xfrm rot="193379">
            <a:off x="388054" y="2920754"/>
            <a:ext cx="355097" cy="433121"/>
          </a:xfrm>
          <a:prstGeom prst="rect">
            <a:avLst/>
          </a:prstGeom>
          <a:noFill/>
        </p:spPr>
        <p:txBody>
          <a:bodyPr vert="eaVert" wrap="square" rtlCol="0">
            <a:spAutoFit/>
          </a:bodyPr>
          <a:lstStyle/>
          <a:p>
            <a:pPr defTabSz="422041">
              <a:lnSpc>
                <a:spcPct val="120000"/>
              </a:lnSpc>
              <a:spcAft>
                <a:spcPts val="554"/>
              </a:spcAft>
              <a:buClr>
                <a:srgbClr val="103185"/>
              </a:buClr>
            </a:pPr>
            <a:r>
              <a:rPr lang="ja-JP" altLang="en-US" sz="923" dirty="0">
                <a:solidFill>
                  <a:srgbClr val="6F6F6F"/>
                </a:solidFill>
                <a:latin typeface="UD デジタル 教科書体 NK-B" panose="02020700000000000000" pitchFamily="18" charset="-128"/>
                <a:ea typeface="UD デジタル 教科書体 NK-B" panose="02020700000000000000" pitchFamily="18" charset="-128"/>
              </a:rPr>
              <a:t>債 務</a:t>
            </a:r>
          </a:p>
        </p:txBody>
      </p:sp>
      <p:pic>
        <p:nvPicPr>
          <p:cNvPr id="9" name="図 8"/>
          <p:cNvPicPr>
            <a:picLocks noChangeAspect="1"/>
          </p:cNvPicPr>
          <p:nvPr/>
        </p:nvPicPr>
        <p:blipFill>
          <a:blip r:embed="rId8" cstate="print">
            <a:extLst>
              <a:ext uri="{BEBA8EAE-BF5A-486C-A8C5-ECC9F3942E4B}">
                <a14:imgProps xmlns:a14="http://schemas.microsoft.com/office/drawing/2010/main">
                  <a14:imgLayer r:embed="rId9">
                    <a14:imgEffect>
                      <a14:backgroundRemoval t="0" b="97105" l="9510" r="89914"/>
                    </a14:imgEffect>
                  </a14:imgLayer>
                </a14:imgProps>
              </a:ext>
              <a:ext uri="{28A0092B-C50C-407E-A947-70E740481C1C}">
                <a14:useLocalDpi xmlns:a14="http://schemas.microsoft.com/office/drawing/2010/main" val="0"/>
              </a:ext>
            </a:extLst>
          </a:blip>
          <a:stretch>
            <a:fillRect/>
          </a:stretch>
        </p:blipFill>
        <p:spPr>
          <a:xfrm>
            <a:off x="5184205" y="3139619"/>
            <a:ext cx="522993" cy="676728"/>
          </a:xfrm>
          <a:prstGeom prst="rect">
            <a:avLst/>
          </a:prstGeom>
        </p:spPr>
      </p:pic>
      <p:pic>
        <p:nvPicPr>
          <p:cNvPr id="11" name="図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72531" y="3676201"/>
            <a:ext cx="650515" cy="511671"/>
          </a:xfrm>
          <a:prstGeom prst="rect">
            <a:avLst/>
          </a:prstGeom>
        </p:spPr>
      </p:pic>
      <p:sp>
        <p:nvSpPr>
          <p:cNvPr id="13" name="右矢印 12"/>
          <p:cNvSpPr/>
          <p:nvPr/>
        </p:nvSpPr>
        <p:spPr>
          <a:xfrm>
            <a:off x="1732784" y="3799352"/>
            <a:ext cx="422031" cy="446936"/>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lang="ja-JP" altLang="en-US" sz="1108" dirty="0">
              <a:solidFill>
                <a:sysClr val="windowText" lastClr="000000"/>
              </a:solidFill>
              <a:latin typeface="UD デジタル 教科書体 NK-B" panose="02020700000000000000" pitchFamily="18" charset="-128"/>
              <a:ea typeface="UD デジタル 教科書体 NK-B" panose="02020700000000000000" pitchFamily="18" charset="-128"/>
            </a:endParaRPr>
          </a:p>
        </p:txBody>
      </p:sp>
      <p:sp>
        <p:nvSpPr>
          <p:cNvPr id="84" name="右矢印 83"/>
          <p:cNvSpPr/>
          <p:nvPr/>
        </p:nvSpPr>
        <p:spPr>
          <a:xfrm>
            <a:off x="5838092" y="3725636"/>
            <a:ext cx="422031" cy="446936"/>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lang="ja-JP" altLang="en-US" sz="1108" dirty="0">
              <a:solidFill>
                <a:sysClr val="windowText" lastClr="000000"/>
              </a:solidFill>
              <a:latin typeface="UD デジタル 教科書体 NK-B" panose="02020700000000000000" pitchFamily="18" charset="-128"/>
              <a:ea typeface="UD デジタル 教科書体 NK-B" panose="02020700000000000000" pitchFamily="18" charset="-128"/>
            </a:endParaRPr>
          </a:p>
        </p:txBody>
      </p:sp>
      <p:sp>
        <p:nvSpPr>
          <p:cNvPr id="85" name="右矢印 84"/>
          <p:cNvSpPr/>
          <p:nvPr/>
        </p:nvSpPr>
        <p:spPr>
          <a:xfrm>
            <a:off x="3939289" y="3724272"/>
            <a:ext cx="522649" cy="446936"/>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lang="ja-JP" altLang="en-US" sz="1108" dirty="0">
              <a:solidFill>
                <a:sysClr val="windowText" lastClr="000000"/>
              </a:solidFill>
              <a:latin typeface="UD デジタル 教科書体 NK-B" panose="02020700000000000000" pitchFamily="18" charset="-128"/>
              <a:ea typeface="UD デジタル 教科書体 NK-B" panose="02020700000000000000" pitchFamily="18" charset="-128"/>
            </a:endParaRPr>
          </a:p>
        </p:txBody>
      </p:sp>
      <p:sp>
        <p:nvSpPr>
          <p:cNvPr id="14" name="テキスト ボックス 13"/>
          <p:cNvSpPr txBox="1"/>
          <p:nvPr/>
        </p:nvSpPr>
        <p:spPr>
          <a:xfrm>
            <a:off x="332127" y="4604636"/>
            <a:ext cx="1616906" cy="609398"/>
          </a:xfrm>
          <a:prstGeom prst="rect">
            <a:avLst/>
          </a:prstGeom>
          <a:noFill/>
        </p:spPr>
        <p:txBody>
          <a:bodyPr wrap="square" rtlCol="0">
            <a:spAutoFit/>
          </a:bodyPr>
          <a:lstStyle/>
          <a:p>
            <a:pPr defTabSz="422041">
              <a:lnSpc>
                <a:spcPct val="120000"/>
              </a:lnSpc>
              <a:spcAft>
                <a:spcPts val="554"/>
              </a:spcAft>
              <a:buClr>
                <a:srgbClr val="103185"/>
              </a:buClr>
            </a:pPr>
            <a:r>
              <a:rPr lang="ja-JP" altLang="en-US" sz="1400" dirty="0">
                <a:solidFill>
                  <a:srgbClr val="000000"/>
                </a:solidFill>
                <a:latin typeface="UD デジタル 教科書体 NK-B" panose="02020700000000000000" pitchFamily="18" charset="-128"/>
                <a:ea typeface="UD デジタル 教科書体 NK-B" panose="02020700000000000000" pitchFamily="18" charset="-128"/>
              </a:rPr>
              <a:t>著しい生活困窮の状態の者</a:t>
            </a:r>
          </a:p>
        </p:txBody>
      </p:sp>
      <p:sp>
        <p:nvSpPr>
          <p:cNvPr id="86" name="テキスト ボックス 85"/>
          <p:cNvSpPr txBox="1"/>
          <p:nvPr/>
        </p:nvSpPr>
        <p:spPr>
          <a:xfrm>
            <a:off x="2075236" y="4836696"/>
            <a:ext cx="2135819" cy="1113382"/>
          </a:xfrm>
          <a:prstGeom prst="rect">
            <a:avLst/>
          </a:prstGeom>
          <a:noFill/>
        </p:spPr>
        <p:txBody>
          <a:bodyPr wrap="square" lIns="33231" rIns="33231" rtlCol="0">
            <a:spAutoFit/>
          </a:bodyPr>
          <a:lstStyle/>
          <a:p>
            <a:pPr defTabSz="422041">
              <a:lnSpc>
                <a:spcPct val="120000"/>
              </a:lnSpc>
              <a:spcAft>
                <a:spcPts val="554"/>
              </a:spcAft>
              <a:buClr>
                <a:srgbClr val="103185"/>
              </a:buClr>
            </a:pPr>
            <a:r>
              <a:rPr lang="ja-JP" altLang="en-US" sz="1400" dirty="0">
                <a:solidFill>
                  <a:srgbClr val="000000"/>
                </a:solidFill>
                <a:latin typeface="UD デジタル 教科書体 NK-B" panose="02020700000000000000" pitchFamily="18" charset="-128"/>
                <a:ea typeface="UD デジタル 教科書体 NK-B" panose="02020700000000000000" pitchFamily="18" charset="-128"/>
              </a:rPr>
              <a:t>債権所管課と市民生活相談課が連携して家計等の状況を聞き取り生活困窮状態にあるかを検討</a:t>
            </a:r>
          </a:p>
        </p:txBody>
      </p:sp>
      <p:pic>
        <p:nvPicPr>
          <p:cNvPr id="19" name="図 18"/>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81176" y1="36571" x2="65882" y2="83429"/>
                        <a14:foregroundMark x1="63529" y1="32571" x2="47059" y2="75429"/>
                      </a14:backgroundRemoval>
                    </a14:imgEffect>
                  </a14:imgLayer>
                </a14:imgProps>
              </a:ext>
              <a:ext uri="{28A0092B-C50C-407E-A947-70E740481C1C}">
                <a14:useLocalDpi xmlns:a14="http://schemas.microsoft.com/office/drawing/2010/main" val="0"/>
              </a:ext>
            </a:extLst>
          </a:blip>
          <a:stretch>
            <a:fillRect/>
          </a:stretch>
        </p:blipFill>
        <p:spPr>
          <a:xfrm>
            <a:off x="4439746" y="3675261"/>
            <a:ext cx="674098" cy="692873"/>
          </a:xfrm>
          <a:prstGeom prst="rect">
            <a:avLst/>
          </a:prstGeom>
        </p:spPr>
      </p:pic>
      <p:sp>
        <p:nvSpPr>
          <p:cNvPr id="87" name="テキスト ボックス 86"/>
          <p:cNvSpPr txBox="1"/>
          <p:nvPr/>
        </p:nvSpPr>
        <p:spPr>
          <a:xfrm>
            <a:off x="5396169" y="2802824"/>
            <a:ext cx="1252266" cy="376385"/>
          </a:xfrm>
          <a:prstGeom prst="rect">
            <a:avLst/>
          </a:prstGeom>
          <a:noFill/>
        </p:spPr>
        <p:txBody>
          <a:bodyPr wrap="none" rtlCol="0">
            <a:spAutoFit/>
          </a:bodyPr>
          <a:lstStyle/>
          <a:p>
            <a:pPr defTabSz="422041">
              <a:buClr>
                <a:srgbClr val="103185"/>
              </a:buClr>
            </a:pPr>
            <a:r>
              <a:rPr lang="ja-JP" altLang="en-US" sz="923" dirty="0">
                <a:solidFill>
                  <a:srgbClr val="000000"/>
                </a:solidFill>
                <a:latin typeface="UD デジタル 教科書体 NK-B" panose="02020700000000000000" pitchFamily="18" charset="-128"/>
                <a:ea typeface="UD デジタル 教科書体 NK-B" panose="02020700000000000000" pitchFamily="18" charset="-128"/>
              </a:rPr>
              <a:t>移管後の債権所管課</a:t>
            </a:r>
            <a:endParaRPr lang="en-US" altLang="ja-JP" sz="923" dirty="0">
              <a:solidFill>
                <a:srgbClr val="000000"/>
              </a:solidFill>
              <a:latin typeface="UD デジタル 教科書体 NK-B" panose="02020700000000000000" pitchFamily="18" charset="-128"/>
              <a:ea typeface="UD デジタル 教科書体 NK-B" panose="02020700000000000000" pitchFamily="18" charset="-128"/>
            </a:endParaRPr>
          </a:p>
          <a:p>
            <a:pPr defTabSz="422041">
              <a:buClr>
                <a:srgbClr val="103185"/>
              </a:buClr>
            </a:pPr>
            <a:r>
              <a:rPr lang="ja-JP" altLang="en-US" sz="923" dirty="0">
                <a:solidFill>
                  <a:srgbClr val="000000"/>
                </a:solidFill>
                <a:latin typeface="UD デジタル 教科書体 NK-B" panose="02020700000000000000" pitchFamily="18" charset="-128"/>
                <a:ea typeface="UD デジタル 教科書体 NK-B" panose="02020700000000000000" pitchFamily="18" charset="-128"/>
              </a:rPr>
              <a:t>（税務納税課）</a:t>
            </a:r>
            <a:endParaRPr lang="en-US" altLang="ja-JP" sz="923" dirty="0">
              <a:solidFill>
                <a:srgbClr val="000000"/>
              </a:solidFill>
              <a:latin typeface="UD デジタル 教科書体 NK-B" panose="02020700000000000000" pitchFamily="18" charset="-128"/>
              <a:ea typeface="UD デジタル 教科書体 NK-B" panose="02020700000000000000" pitchFamily="18" charset="-128"/>
            </a:endParaRPr>
          </a:p>
        </p:txBody>
      </p:sp>
      <p:sp>
        <p:nvSpPr>
          <p:cNvPr id="88" name="ストライプ矢印 87"/>
          <p:cNvSpPr/>
          <p:nvPr/>
        </p:nvSpPr>
        <p:spPr>
          <a:xfrm rot="1561143">
            <a:off x="4766873" y="2972873"/>
            <a:ext cx="434488" cy="307273"/>
          </a:xfrm>
          <a:prstGeom prst="stripedRightArrow">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lang="ja-JP" altLang="en-US" sz="1108" dirty="0">
              <a:solidFill>
                <a:sysClr val="windowText" lastClr="000000"/>
              </a:solidFill>
              <a:latin typeface="UD デジタル 教科書体 NK-B" panose="02020700000000000000" pitchFamily="18" charset="-128"/>
              <a:ea typeface="UD デジタル 教科書体 NK-B" panose="02020700000000000000" pitchFamily="18" charset="-128"/>
            </a:endParaRPr>
          </a:p>
        </p:txBody>
      </p:sp>
      <p:sp>
        <p:nvSpPr>
          <p:cNvPr id="89" name="テキスト ボックス 88"/>
          <p:cNvSpPr txBox="1"/>
          <p:nvPr/>
        </p:nvSpPr>
        <p:spPr>
          <a:xfrm rot="21165168">
            <a:off x="4431246" y="3802108"/>
            <a:ext cx="338106" cy="476147"/>
          </a:xfrm>
          <a:prstGeom prst="rect">
            <a:avLst/>
          </a:prstGeom>
          <a:noFill/>
        </p:spPr>
        <p:txBody>
          <a:bodyPr vert="eaVert" wrap="square" rtlCol="0">
            <a:spAutoFit/>
          </a:bodyPr>
          <a:lstStyle/>
          <a:p>
            <a:pPr defTabSz="422041">
              <a:lnSpc>
                <a:spcPct val="120000"/>
              </a:lnSpc>
              <a:spcAft>
                <a:spcPts val="554"/>
              </a:spcAft>
              <a:buClr>
                <a:srgbClr val="103185"/>
              </a:buClr>
            </a:pPr>
            <a:r>
              <a:rPr lang="ja-JP" altLang="en-US" sz="831" dirty="0">
                <a:solidFill>
                  <a:srgbClr val="000000"/>
                </a:solidFill>
                <a:latin typeface="UD デジタル 教科書体 NK-B" panose="02020700000000000000" pitchFamily="18" charset="-128"/>
                <a:ea typeface="UD デジタル 教科書体 NK-B" panose="02020700000000000000" pitchFamily="18" charset="-128"/>
              </a:rPr>
              <a:t>意見書</a:t>
            </a:r>
          </a:p>
        </p:txBody>
      </p:sp>
      <p:sp>
        <p:nvSpPr>
          <p:cNvPr id="91" name="テキスト ボックス 90"/>
          <p:cNvSpPr txBox="1"/>
          <p:nvPr/>
        </p:nvSpPr>
        <p:spPr>
          <a:xfrm>
            <a:off x="3939289" y="4498939"/>
            <a:ext cx="1822891" cy="337785"/>
          </a:xfrm>
          <a:prstGeom prst="rect">
            <a:avLst/>
          </a:prstGeom>
          <a:noFill/>
        </p:spPr>
        <p:txBody>
          <a:bodyPr wrap="square" rtlCol="0">
            <a:spAutoFit/>
          </a:bodyPr>
          <a:lstStyle/>
          <a:p>
            <a:pPr algn="ctr" defTabSz="422041">
              <a:lnSpc>
                <a:spcPct val="120000"/>
              </a:lnSpc>
              <a:spcAft>
                <a:spcPts val="554"/>
              </a:spcAft>
              <a:buClr>
                <a:srgbClr val="103185"/>
              </a:buClr>
            </a:pPr>
            <a:r>
              <a:rPr lang="ja-JP" altLang="en-US" sz="1400" dirty="0">
                <a:solidFill>
                  <a:srgbClr val="000000"/>
                </a:solidFill>
                <a:latin typeface="UD デジタル 教科書体 NK-B" panose="02020700000000000000" pitchFamily="18" charset="-128"/>
                <a:ea typeface="UD デジタル 教科書体 NK-B" panose="02020700000000000000" pitchFamily="18" charset="-128"/>
              </a:rPr>
              <a:t>意見書を送付</a:t>
            </a:r>
            <a:endParaRPr lang="en-US" altLang="ja-JP" sz="1400" dirty="0">
              <a:solidFill>
                <a:srgbClr val="000000"/>
              </a:solidFill>
              <a:latin typeface="UD デジタル 教科書体 NK-B" panose="02020700000000000000" pitchFamily="18" charset="-128"/>
              <a:ea typeface="UD デジタル 教科書体 NK-B" panose="02020700000000000000" pitchFamily="18" charset="-128"/>
            </a:endParaRPr>
          </a:p>
        </p:txBody>
      </p:sp>
      <p:sp>
        <p:nvSpPr>
          <p:cNvPr id="21" name="正方形/長方形 20"/>
          <p:cNvSpPr/>
          <p:nvPr/>
        </p:nvSpPr>
        <p:spPr>
          <a:xfrm>
            <a:off x="4289035" y="4909335"/>
            <a:ext cx="1926014" cy="830997"/>
          </a:xfrm>
          <a:prstGeom prst="rect">
            <a:avLst/>
          </a:prstGeom>
        </p:spPr>
        <p:txBody>
          <a:bodyPr wrap="square" lIns="33231" rIns="33231">
            <a:spAutoFit/>
          </a:bodyPr>
          <a:lstStyle/>
          <a:p>
            <a:pPr defTabSz="422041"/>
            <a:r>
              <a:rPr kumimoji="0" lang="ja-JP" altLang="en-US" sz="1200" dirty="0">
                <a:solidFill>
                  <a:srgbClr val="000000"/>
                </a:solidFill>
                <a:latin typeface="UD デジタル 教科書体 NK-B" panose="02020700000000000000" pitchFamily="18" charset="-128"/>
                <a:ea typeface="UD デジタル 教科書体 NK-B" panose="02020700000000000000" pitchFamily="18" charset="-128"/>
              </a:rPr>
              <a:t>「野洲市債権徴収事務の移管に関する事務取扱要領」に定められた様式にて生活困窮状態であることを記載</a:t>
            </a:r>
          </a:p>
        </p:txBody>
      </p:sp>
      <p:sp>
        <p:nvSpPr>
          <p:cNvPr id="92" name="テキスト ボックス 91"/>
          <p:cNvSpPr txBox="1"/>
          <p:nvPr/>
        </p:nvSpPr>
        <p:spPr>
          <a:xfrm>
            <a:off x="7993161" y="3387428"/>
            <a:ext cx="804906" cy="296941"/>
          </a:xfrm>
          <a:prstGeom prst="rect">
            <a:avLst/>
          </a:prstGeom>
          <a:noFill/>
        </p:spPr>
        <p:txBody>
          <a:bodyPr wrap="square" rtlCol="0">
            <a:spAutoFit/>
          </a:bodyPr>
          <a:lstStyle/>
          <a:p>
            <a:pPr algn="ctr" defTabSz="422041">
              <a:lnSpc>
                <a:spcPct val="120000"/>
              </a:lnSpc>
              <a:spcAft>
                <a:spcPts val="554"/>
              </a:spcAft>
              <a:buClr>
                <a:srgbClr val="103185"/>
              </a:buClr>
            </a:pPr>
            <a:r>
              <a:rPr lang="ja-JP" altLang="en-US" sz="1108" b="1" dirty="0">
                <a:solidFill>
                  <a:srgbClr val="DB4D6D"/>
                </a:solidFill>
                <a:latin typeface="UD デジタル 教科書体 NK-B" panose="02020700000000000000" pitchFamily="18" charset="-128"/>
                <a:ea typeface="UD デジタル 教科書体 NK-B" panose="02020700000000000000" pitchFamily="18" charset="-128"/>
              </a:rPr>
              <a:t>債権放棄</a:t>
            </a:r>
            <a:endParaRPr lang="en-US" altLang="ja-JP" sz="1108" b="1" dirty="0">
              <a:solidFill>
                <a:srgbClr val="DB4D6D"/>
              </a:solidFill>
              <a:latin typeface="UD デジタル 教科書体 NK-B" panose="02020700000000000000" pitchFamily="18" charset="-128"/>
              <a:ea typeface="UD デジタル 教科書体 NK-B" panose="02020700000000000000" pitchFamily="18" charset="-128"/>
            </a:endParaRPr>
          </a:p>
        </p:txBody>
      </p:sp>
      <p:sp>
        <p:nvSpPr>
          <p:cNvPr id="5" name="正方形/長方形 4"/>
          <p:cNvSpPr/>
          <p:nvPr/>
        </p:nvSpPr>
        <p:spPr>
          <a:xfrm>
            <a:off x="4275004" y="5795820"/>
            <a:ext cx="2194882" cy="646331"/>
          </a:xfrm>
          <a:prstGeom prst="rect">
            <a:avLst/>
          </a:prstGeom>
        </p:spPr>
        <p:txBody>
          <a:bodyPr wrap="square">
            <a:spAutoFit/>
          </a:bodyPr>
          <a:lstStyle/>
          <a:p>
            <a:pPr defTabSz="422041"/>
            <a:r>
              <a:rPr kumimoji="0" lang="en-US" altLang="ja-JP" sz="1200" dirty="0">
                <a:solidFill>
                  <a:srgbClr val="000000"/>
                </a:solidFill>
                <a:latin typeface="UD デジタル 教科書体 NK-B" panose="02020700000000000000" pitchFamily="18" charset="-128"/>
                <a:ea typeface="UD デジタル 教科書体 NK-B" panose="02020700000000000000" pitchFamily="18" charset="-128"/>
              </a:rPr>
              <a:t>※</a:t>
            </a:r>
            <a:r>
              <a:rPr kumimoji="0" lang="ja-JP" altLang="en-US" sz="1200" b="1" dirty="0">
                <a:solidFill>
                  <a:srgbClr val="DB4D6D"/>
                </a:solidFill>
                <a:latin typeface="UD デジタル 教科書体 NK-B" panose="02020700000000000000" pitchFamily="18" charset="-128"/>
                <a:ea typeface="UD デジタル 教科書体 NK-B" panose="02020700000000000000" pitchFamily="18" charset="-128"/>
              </a:rPr>
              <a:t>債権所管課は生活困窮　　</a:t>
            </a:r>
            <a:endParaRPr kumimoji="0" lang="en-US" altLang="ja-JP" sz="1200" b="1" dirty="0">
              <a:solidFill>
                <a:srgbClr val="DB4D6D"/>
              </a:solidFill>
              <a:latin typeface="UD デジタル 教科書体 NK-B" panose="02020700000000000000" pitchFamily="18" charset="-128"/>
              <a:ea typeface="UD デジタル 教科書体 NK-B" panose="02020700000000000000" pitchFamily="18" charset="-128"/>
            </a:endParaRPr>
          </a:p>
          <a:p>
            <a:pPr defTabSz="422041"/>
            <a:r>
              <a:rPr kumimoji="0" lang="ja-JP" altLang="en-US" sz="1200" b="1" dirty="0">
                <a:solidFill>
                  <a:srgbClr val="DB4D6D"/>
                </a:solidFill>
                <a:latin typeface="UD デジタル 教科書体 NK-B" panose="02020700000000000000" pitchFamily="18" charset="-128"/>
                <a:ea typeface="UD デジタル 教科書体 NK-B" panose="02020700000000000000" pitchFamily="18" charset="-128"/>
              </a:rPr>
              <a:t>　 状態の見極めが困難</a:t>
            </a:r>
            <a:endParaRPr kumimoji="0" lang="en-US" altLang="ja-JP" sz="1200" b="1" dirty="0">
              <a:solidFill>
                <a:srgbClr val="DB4D6D"/>
              </a:solidFill>
              <a:latin typeface="UD デジタル 教科書体 NK-B" panose="02020700000000000000" pitchFamily="18" charset="-128"/>
              <a:ea typeface="UD デジタル 教科書体 NK-B" panose="02020700000000000000" pitchFamily="18" charset="-128"/>
            </a:endParaRPr>
          </a:p>
          <a:p>
            <a:pPr defTabSz="422041"/>
            <a:r>
              <a:rPr kumimoji="0" lang="en-US" altLang="ja-JP" sz="1200" b="1" dirty="0">
                <a:solidFill>
                  <a:srgbClr val="DB4D6D"/>
                </a:solidFill>
                <a:latin typeface="UD デジタル 教科書体 NK-B" panose="02020700000000000000" pitchFamily="18" charset="-128"/>
                <a:ea typeface="UD デジタル 教科書体 NK-B" panose="02020700000000000000" pitchFamily="18" charset="-128"/>
              </a:rPr>
              <a:t>   </a:t>
            </a:r>
            <a:r>
              <a:rPr kumimoji="0" lang="ja-JP" altLang="en-US" sz="1200" dirty="0">
                <a:solidFill>
                  <a:srgbClr val="000000"/>
                </a:solidFill>
                <a:latin typeface="UD デジタル 教科書体 NK-B" panose="02020700000000000000" pitchFamily="18" charset="-128"/>
                <a:ea typeface="UD デジタル 教科書体 NK-B" panose="02020700000000000000" pitchFamily="18" charset="-128"/>
              </a:rPr>
              <a:t>であるため</a:t>
            </a:r>
          </a:p>
        </p:txBody>
      </p:sp>
      <p:sp>
        <p:nvSpPr>
          <p:cNvPr id="10" name="正方形/長方形 9"/>
          <p:cNvSpPr/>
          <p:nvPr/>
        </p:nvSpPr>
        <p:spPr>
          <a:xfrm>
            <a:off x="6443622" y="4748901"/>
            <a:ext cx="2423546" cy="738664"/>
          </a:xfrm>
          <a:prstGeom prst="rect">
            <a:avLst/>
          </a:prstGeom>
        </p:spPr>
        <p:txBody>
          <a:bodyPr wrap="square">
            <a:spAutoFit/>
          </a:bodyPr>
          <a:lstStyle/>
          <a:p>
            <a:pPr defTabSz="422041"/>
            <a:r>
              <a:rPr kumimoji="0" lang="ja-JP" altLang="en-US" sz="1400" dirty="0">
                <a:solidFill>
                  <a:srgbClr val="000000"/>
                </a:solidFill>
                <a:latin typeface="UD デジタル 教科書体 NK-B" panose="02020700000000000000" pitchFamily="18" charset="-128"/>
                <a:ea typeface="UD デジタル 教科書体 NK-B" panose="02020700000000000000" pitchFamily="18" charset="-128"/>
              </a:rPr>
              <a:t>・債権管理審査会で審査</a:t>
            </a:r>
            <a:endParaRPr kumimoji="0" lang="en-US" altLang="ja-JP" sz="1400" dirty="0">
              <a:solidFill>
                <a:srgbClr val="000000"/>
              </a:solidFill>
              <a:latin typeface="UD デジタル 教科書体 NK-B" panose="02020700000000000000" pitchFamily="18" charset="-128"/>
              <a:ea typeface="UD デジタル 教科書体 NK-B" panose="02020700000000000000" pitchFamily="18" charset="-128"/>
            </a:endParaRPr>
          </a:p>
          <a:p>
            <a:pPr defTabSz="422041"/>
            <a:r>
              <a:rPr kumimoji="0" lang="ja-JP" altLang="en-US" sz="1400" dirty="0">
                <a:solidFill>
                  <a:srgbClr val="000000"/>
                </a:solidFill>
                <a:latin typeface="UD デジタル 教科書体 NK-B" panose="02020700000000000000" pitchFamily="18" charset="-128"/>
                <a:ea typeface="UD デジタル 教科書体 NK-B" panose="02020700000000000000" pitchFamily="18" charset="-128"/>
              </a:rPr>
              <a:t>・結果を踏まえて市長決裁</a:t>
            </a:r>
            <a:endParaRPr kumimoji="0" lang="en-US" altLang="ja-JP" sz="1400" dirty="0">
              <a:solidFill>
                <a:srgbClr val="000000"/>
              </a:solidFill>
              <a:latin typeface="UD デジタル 教科書体 NK-B" panose="02020700000000000000" pitchFamily="18" charset="-128"/>
              <a:ea typeface="UD デジタル 教科書体 NK-B" panose="02020700000000000000" pitchFamily="18" charset="-128"/>
            </a:endParaRPr>
          </a:p>
          <a:p>
            <a:pPr defTabSz="422041"/>
            <a:r>
              <a:rPr kumimoji="0" lang="ja-JP" altLang="en-US" sz="1400" dirty="0">
                <a:solidFill>
                  <a:srgbClr val="000000"/>
                </a:solidFill>
                <a:latin typeface="UD デジタル 教科書体 NK-B" panose="02020700000000000000" pitchFamily="18" charset="-128"/>
                <a:ea typeface="UD デジタル 教科書体 NK-B" panose="02020700000000000000" pitchFamily="18" charset="-128"/>
              </a:rPr>
              <a:t>・債権放棄（市議会に報告）</a:t>
            </a:r>
          </a:p>
        </p:txBody>
      </p:sp>
      <p:pic>
        <p:nvPicPr>
          <p:cNvPr id="17" name="図 16"/>
          <p:cNvPicPr>
            <a:picLocks noChangeAspect="1"/>
          </p:cNvPicPr>
          <p:nvPr/>
        </p:nvPicPr>
        <p:blipFill>
          <a:blip r:embed="rId13" cstate="print">
            <a:clrChange>
              <a:clrFrom>
                <a:srgbClr val="FFFFFF"/>
              </a:clrFrom>
              <a:clrTo>
                <a:srgbClr val="FFFFFF">
                  <a:alpha val="0"/>
                </a:srgbClr>
              </a:clrTo>
            </a:clrChange>
            <a:extLst>
              <a:ext uri="{BEBA8EAE-BF5A-486C-A8C5-ECC9F3942E4B}">
                <a14:imgProps xmlns:a14="http://schemas.microsoft.com/office/drawing/2010/main">
                  <a14:imgLayer r:embed="rId14">
                    <a14:imgEffect>
                      <a14:backgroundRemoval t="0" b="100000" l="385" r="100000">
                        <a14:foregroundMark x1="39114" y1="39168" x2="62620" y2="48007"/>
                        <a14:foregroundMark x1="41811" y1="28076" x2="52987" y2="29289"/>
                        <a14:foregroundMark x1="27938" y1="57886" x2="69557" y2="57886"/>
                        <a14:foregroundMark x1="39114" y1="42981" x2="39114" y2="67938"/>
                        <a14:foregroundMark x1="59923" y1="66551" x2="62620" y2="48007"/>
                        <a14:foregroundMark x1="57033" y1="86482" x2="73796" y2="86482"/>
                        <a14:foregroundMark x1="68208" y1="89081" x2="68208" y2="89081"/>
                        <a14:foregroundMark x1="73796" y1="85269" x2="73796" y2="85269"/>
                        <a14:foregroundMark x1="43160" y1="90295" x2="43160" y2="90295"/>
                        <a14:foregroundMark x1="48748" y1="82842" x2="32177" y2="90295"/>
                      </a14:backgroundRemoval>
                    </a14:imgEffect>
                  </a14:imgLayer>
                </a14:imgProps>
              </a:ext>
              <a:ext uri="{28A0092B-C50C-407E-A947-70E740481C1C}">
                <a14:useLocalDpi xmlns:a14="http://schemas.microsoft.com/office/drawing/2010/main" val="0"/>
              </a:ext>
            </a:extLst>
          </a:blip>
          <a:stretch>
            <a:fillRect/>
          </a:stretch>
        </p:blipFill>
        <p:spPr>
          <a:xfrm>
            <a:off x="6443622" y="3440440"/>
            <a:ext cx="658278" cy="731843"/>
          </a:xfrm>
          <a:prstGeom prst="rect">
            <a:avLst/>
          </a:prstGeom>
        </p:spPr>
      </p:pic>
      <p:pic>
        <p:nvPicPr>
          <p:cNvPr id="20" name="図 19"/>
          <p:cNvPicPr>
            <a:picLocks noChangeAspect="1"/>
          </p:cNvPicPr>
          <p:nvPr/>
        </p:nvPicPr>
        <p:blipFill>
          <a:blip r:embed="rId15" cstate="print">
            <a:extLst>
              <a:ext uri="{BEBA8EAE-BF5A-486C-A8C5-ECC9F3942E4B}">
                <a14:imgProps xmlns:a14="http://schemas.microsoft.com/office/drawing/2010/main">
                  <a14:imgLayer r:embed="rId16">
                    <a14:imgEffect>
                      <a14:backgroundRemoval t="0" b="97869" l="0" r="99490">
                        <a14:foregroundMark x1="47619" y1="13854" x2="39456" y2="16519"/>
                        <a14:foregroundMark x1="18537" y1="22380" x2="18537" y2="31439"/>
                        <a14:foregroundMark x1="15986" y1="30018" x2="22789" y2="27531"/>
                        <a14:foregroundMark x1="67347" y1="37833" x2="66156" y2="46181"/>
                        <a14:foregroundMark x1="48129" y1="27531" x2="41327" y2="27531"/>
                        <a14:foregroundMark x1="28912" y1="46181" x2="41327" y2="43694"/>
                        <a14:foregroundMark x1="69898" y1="46892" x2="63095" y2="46892"/>
                      </a14:backgroundRemoval>
                    </a14:imgEffect>
                  </a14:imgLayer>
                </a14:imgProps>
              </a:ext>
              <a:ext uri="{28A0092B-C50C-407E-A947-70E740481C1C}">
                <a14:useLocalDpi xmlns:a14="http://schemas.microsoft.com/office/drawing/2010/main" val="0"/>
              </a:ext>
            </a:extLst>
          </a:blip>
          <a:stretch>
            <a:fillRect/>
          </a:stretch>
        </p:blipFill>
        <p:spPr>
          <a:xfrm flipH="1">
            <a:off x="7784614" y="2592204"/>
            <a:ext cx="746001" cy="714283"/>
          </a:xfrm>
          <a:prstGeom prst="rect">
            <a:avLst/>
          </a:prstGeom>
        </p:spPr>
      </p:pic>
      <p:sp>
        <p:nvSpPr>
          <p:cNvPr id="40" name="正方形/長方形 39"/>
          <p:cNvSpPr/>
          <p:nvPr/>
        </p:nvSpPr>
        <p:spPr>
          <a:xfrm>
            <a:off x="6290683" y="4378790"/>
            <a:ext cx="2364216" cy="307777"/>
          </a:xfrm>
          <a:prstGeom prst="rect">
            <a:avLst/>
          </a:prstGeom>
        </p:spPr>
        <p:txBody>
          <a:bodyPr wrap="square">
            <a:spAutoFit/>
          </a:bodyPr>
          <a:lstStyle/>
          <a:p>
            <a:pPr defTabSz="422041"/>
            <a:r>
              <a:rPr kumimoji="0" lang="ja-JP" altLang="en-US" sz="1108" dirty="0">
                <a:solidFill>
                  <a:srgbClr val="000000"/>
                </a:solidFill>
                <a:latin typeface="UD デジタル 教科書体 NK-B" panose="02020700000000000000" pitchFamily="18" charset="-128"/>
                <a:ea typeface="UD デジタル 教科書体 NK-B" panose="02020700000000000000" pitchFamily="18" charset="-128"/>
              </a:rPr>
              <a:t>　</a:t>
            </a:r>
            <a:r>
              <a:rPr kumimoji="0" lang="ja-JP" altLang="en-US" sz="1400" dirty="0">
                <a:solidFill>
                  <a:srgbClr val="000000"/>
                </a:solidFill>
                <a:latin typeface="UD デジタル 教科書体 NK-B" panose="02020700000000000000" pitchFamily="18" charset="-128"/>
                <a:ea typeface="UD デジタル 教科書体 NK-B" panose="02020700000000000000" pitchFamily="18" charset="-128"/>
              </a:rPr>
              <a:t>提出された意見書等を審査</a:t>
            </a:r>
          </a:p>
        </p:txBody>
      </p:sp>
      <p:sp>
        <p:nvSpPr>
          <p:cNvPr id="43" name="テキスト ボックス 42"/>
          <p:cNvSpPr txBox="1"/>
          <p:nvPr/>
        </p:nvSpPr>
        <p:spPr>
          <a:xfrm>
            <a:off x="6232622" y="3240360"/>
            <a:ext cx="925253" cy="245773"/>
          </a:xfrm>
          <a:prstGeom prst="rect">
            <a:avLst/>
          </a:prstGeom>
          <a:noFill/>
        </p:spPr>
        <p:txBody>
          <a:bodyPr wrap="none" rtlCol="0">
            <a:spAutoFit/>
          </a:bodyPr>
          <a:lstStyle/>
          <a:p>
            <a:pPr defTabSz="422041">
              <a:lnSpc>
                <a:spcPct val="120000"/>
              </a:lnSpc>
              <a:spcAft>
                <a:spcPts val="554"/>
              </a:spcAft>
              <a:buClr>
                <a:srgbClr val="103185"/>
              </a:buClr>
            </a:pPr>
            <a:r>
              <a:rPr lang="ja-JP" altLang="en-US" sz="831" dirty="0">
                <a:solidFill>
                  <a:srgbClr val="000000"/>
                </a:solidFill>
                <a:latin typeface="UD デジタル 教科書体 NK-B" panose="02020700000000000000" pitchFamily="18" charset="-128"/>
                <a:ea typeface="UD デジタル 教科書体 NK-B" panose="02020700000000000000" pitchFamily="18" charset="-128"/>
              </a:rPr>
              <a:t>債権管理審査会</a:t>
            </a:r>
            <a:endParaRPr lang="en-US" altLang="ja-JP" sz="831" dirty="0">
              <a:solidFill>
                <a:srgbClr val="000000"/>
              </a:solidFill>
              <a:latin typeface="UD デジタル 教科書体 NK-B" panose="02020700000000000000" pitchFamily="18" charset="-128"/>
              <a:ea typeface="UD デジタル 教科書体 NK-B" panose="02020700000000000000" pitchFamily="18" charset="-128"/>
            </a:endParaRPr>
          </a:p>
        </p:txBody>
      </p:sp>
      <p:sp>
        <p:nvSpPr>
          <p:cNvPr id="44" name="テキスト ボックス 43"/>
          <p:cNvSpPr txBox="1"/>
          <p:nvPr/>
        </p:nvSpPr>
        <p:spPr>
          <a:xfrm>
            <a:off x="7428360" y="2552437"/>
            <a:ext cx="502061" cy="245773"/>
          </a:xfrm>
          <a:prstGeom prst="rect">
            <a:avLst/>
          </a:prstGeom>
          <a:noFill/>
        </p:spPr>
        <p:txBody>
          <a:bodyPr wrap="none" rtlCol="0">
            <a:spAutoFit/>
          </a:bodyPr>
          <a:lstStyle/>
          <a:p>
            <a:pPr defTabSz="422041">
              <a:lnSpc>
                <a:spcPct val="120000"/>
              </a:lnSpc>
              <a:spcAft>
                <a:spcPts val="554"/>
              </a:spcAft>
              <a:buClr>
                <a:srgbClr val="103185"/>
              </a:buClr>
            </a:pPr>
            <a:r>
              <a:rPr lang="ja-JP" altLang="en-US" sz="831" dirty="0">
                <a:solidFill>
                  <a:srgbClr val="000000"/>
                </a:solidFill>
                <a:latin typeface="UD デジタル 教科書体 NK-B" panose="02020700000000000000" pitchFamily="18" charset="-128"/>
                <a:ea typeface="UD デジタル 教科書体 NK-B" panose="02020700000000000000" pitchFamily="18" charset="-128"/>
              </a:rPr>
              <a:t>市議会</a:t>
            </a:r>
            <a:endParaRPr lang="en-US" altLang="ja-JP" sz="831" dirty="0">
              <a:solidFill>
                <a:srgbClr val="000000"/>
              </a:solidFill>
              <a:latin typeface="UD デジタル 教科書体 NK-B" panose="02020700000000000000" pitchFamily="18" charset="-128"/>
              <a:ea typeface="UD デジタル 教科書体 NK-B" panose="02020700000000000000" pitchFamily="18" charset="-128"/>
            </a:endParaRPr>
          </a:p>
        </p:txBody>
      </p:sp>
      <p:cxnSp>
        <p:nvCxnSpPr>
          <p:cNvPr id="25" name="直線コネクタ 24"/>
          <p:cNvCxnSpPr/>
          <p:nvPr/>
        </p:nvCxnSpPr>
        <p:spPr>
          <a:xfrm flipV="1">
            <a:off x="8723740" y="3428663"/>
            <a:ext cx="143428" cy="183291"/>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H="1" flipV="1">
            <a:off x="7907582" y="3428662"/>
            <a:ext cx="164949" cy="16503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6261550" y="5645663"/>
            <a:ext cx="2605618" cy="805862"/>
          </a:xfrm>
          <a:prstGeom prst="rect">
            <a:avLst/>
          </a:prstGeom>
          <a:noFill/>
          <a:ln>
            <a:solidFill>
              <a:schemeClr val="accent3"/>
            </a:solidFill>
          </a:ln>
        </p:spPr>
        <p:txBody>
          <a:bodyPr wrap="square" lIns="33231" rIns="0" rtlCol="0">
            <a:spAutoFit/>
          </a:bodyPr>
          <a:lstStyle/>
          <a:p>
            <a:pPr defTabSz="422041">
              <a:spcAft>
                <a:spcPts val="554"/>
              </a:spcAft>
              <a:buClr>
                <a:srgbClr val="103185"/>
              </a:buClr>
            </a:pPr>
            <a:r>
              <a:rPr lang="ja-JP" altLang="en-US" sz="923" dirty="0">
                <a:solidFill>
                  <a:srgbClr val="000000"/>
                </a:solidFill>
                <a:latin typeface="UD デジタル 教科書体 NK-B" panose="02020700000000000000" pitchFamily="18" charset="-128"/>
                <a:ea typeface="UD デジタル 教科書体 NK-B" panose="02020700000000000000" pitchFamily="18" charset="-128"/>
              </a:rPr>
              <a:t>対象債権：私債権・非強制徴収債権等</a:t>
            </a:r>
            <a:endParaRPr lang="en-US" altLang="ja-JP" sz="923" dirty="0">
              <a:solidFill>
                <a:srgbClr val="000000"/>
              </a:solidFill>
              <a:latin typeface="UD デジタル 教科書体 NK-B" panose="02020700000000000000" pitchFamily="18" charset="-128"/>
              <a:ea typeface="UD デジタル 教科書体 NK-B" panose="02020700000000000000" pitchFamily="18" charset="-128"/>
            </a:endParaRPr>
          </a:p>
          <a:p>
            <a:pPr defTabSz="422041">
              <a:spcAft>
                <a:spcPts val="554"/>
              </a:spcAft>
              <a:buClr>
                <a:srgbClr val="103185"/>
              </a:buClr>
            </a:pPr>
            <a:r>
              <a:rPr lang="ja-JP" altLang="en-US" sz="738" dirty="0">
                <a:solidFill>
                  <a:srgbClr val="000000"/>
                </a:solidFill>
                <a:latin typeface="UD デジタル 教科書体 NK-B" panose="02020700000000000000" pitchFamily="18" charset="-128"/>
                <a:ea typeface="UD デジタル 教科書体 NK-B" panose="02020700000000000000" pitchFamily="18" charset="-128"/>
              </a:rPr>
              <a:t>　主な私債権 ： 市営住宅使用料、水道使用料、学校給食費など</a:t>
            </a:r>
          </a:p>
          <a:p>
            <a:pPr defTabSz="422041">
              <a:spcAft>
                <a:spcPts val="554"/>
              </a:spcAft>
              <a:buClr>
                <a:srgbClr val="103185"/>
              </a:buClr>
            </a:pPr>
            <a:r>
              <a:rPr lang="ja-JP" altLang="en-US" sz="738" dirty="0">
                <a:solidFill>
                  <a:srgbClr val="000000"/>
                </a:solidFill>
                <a:latin typeface="UD デジタル 教科書体 NK-B" panose="02020700000000000000" pitchFamily="18" charset="-128"/>
                <a:ea typeface="UD デジタル 教科書体 NK-B" panose="02020700000000000000" pitchFamily="18" charset="-128"/>
              </a:rPr>
              <a:t>　主な非強制徴収公債権 ： 幼稚園保育料、ごみ処理手数料、</a:t>
            </a:r>
            <a:r>
              <a:rPr lang="en-US" altLang="ja-JP" sz="738" dirty="0">
                <a:solidFill>
                  <a:srgbClr val="000000"/>
                </a:solidFill>
                <a:latin typeface="UD デジタル 教科書体 NK-B" panose="02020700000000000000" pitchFamily="18" charset="-128"/>
                <a:ea typeface="UD デジタル 教科書体 NK-B" panose="02020700000000000000" pitchFamily="18" charset="-128"/>
              </a:rPr>
              <a:t>                      </a:t>
            </a:r>
          </a:p>
          <a:p>
            <a:pPr defTabSz="422041">
              <a:spcAft>
                <a:spcPts val="554"/>
              </a:spcAft>
              <a:buClr>
                <a:srgbClr val="103185"/>
              </a:buClr>
            </a:pPr>
            <a:r>
              <a:rPr lang="en-US" altLang="ja-JP" sz="738" dirty="0">
                <a:solidFill>
                  <a:srgbClr val="000000"/>
                </a:solidFill>
                <a:latin typeface="UD デジタル 教科書体 NK-B" panose="02020700000000000000" pitchFamily="18" charset="-128"/>
                <a:ea typeface="UD デジタル 教科書体 NK-B" panose="02020700000000000000" pitchFamily="18" charset="-128"/>
              </a:rPr>
              <a:t>                                       </a:t>
            </a:r>
            <a:r>
              <a:rPr lang="ja-JP" altLang="en-US" sz="738" dirty="0">
                <a:solidFill>
                  <a:srgbClr val="000000"/>
                </a:solidFill>
                <a:latin typeface="UD デジタル 教科書体 NK-B" panose="02020700000000000000" pitchFamily="18" charset="-128"/>
                <a:ea typeface="UD デジタル 教科書体 NK-B" panose="02020700000000000000" pitchFamily="18" charset="-128"/>
              </a:rPr>
              <a:t>公共施設使用料など</a:t>
            </a:r>
          </a:p>
        </p:txBody>
      </p:sp>
      <p:sp>
        <p:nvSpPr>
          <p:cNvPr id="54" name="テキスト ボックス 53"/>
          <p:cNvSpPr txBox="1"/>
          <p:nvPr/>
        </p:nvSpPr>
        <p:spPr>
          <a:xfrm>
            <a:off x="1354161" y="4541339"/>
            <a:ext cx="1822891" cy="337785"/>
          </a:xfrm>
          <a:prstGeom prst="rect">
            <a:avLst/>
          </a:prstGeom>
          <a:noFill/>
        </p:spPr>
        <p:txBody>
          <a:bodyPr wrap="square" rtlCol="0">
            <a:spAutoFit/>
          </a:bodyPr>
          <a:lstStyle/>
          <a:p>
            <a:pPr algn="ctr" defTabSz="422041">
              <a:lnSpc>
                <a:spcPct val="120000"/>
              </a:lnSpc>
              <a:spcAft>
                <a:spcPts val="554"/>
              </a:spcAft>
              <a:buClr>
                <a:srgbClr val="103185"/>
              </a:buClr>
            </a:pPr>
            <a:r>
              <a:rPr lang="ja-JP" altLang="en-US" sz="1400" dirty="0">
                <a:solidFill>
                  <a:srgbClr val="000000"/>
                </a:solidFill>
                <a:latin typeface="UD デジタル 教科書体 NK-B" panose="02020700000000000000" pitchFamily="18" charset="-128"/>
                <a:ea typeface="UD デジタル 教科書体 NK-B" panose="02020700000000000000" pitchFamily="18" charset="-128"/>
              </a:rPr>
              <a:t>相談</a:t>
            </a:r>
            <a:endParaRPr lang="en-US" altLang="ja-JP" sz="1400" dirty="0">
              <a:solidFill>
                <a:srgbClr val="000000"/>
              </a:solidFill>
              <a:latin typeface="UD デジタル 教科書体 NK-B" panose="02020700000000000000" pitchFamily="18" charset="-128"/>
              <a:ea typeface="UD デジタル 教科書体 NK-B" panose="02020700000000000000" pitchFamily="18" charset="-128"/>
            </a:endParaRPr>
          </a:p>
        </p:txBody>
      </p:sp>
      <p:pic>
        <p:nvPicPr>
          <p:cNvPr id="6" name="図 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281358" y="2669096"/>
            <a:ext cx="370211" cy="605228"/>
          </a:xfrm>
          <a:prstGeom prst="rect">
            <a:avLst/>
          </a:prstGeom>
        </p:spPr>
      </p:pic>
      <p:sp>
        <p:nvSpPr>
          <p:cNvPr id="50" name="テキスト ボックス 49"/>
          <p:cNvSpPr txBox="1"/>
          <p:nvPr/>
        </p:nvSpPr>
        <p:spPr>
          <a:xfrm>
            <a:off x="4521132" y="2679845"/>
            <a:ext cx="777777" cy="262764"/>
          </a:xfrm>
          <a:prstGeom prst="rect">
            <a:avLst/>
          </a:prstGeom>
          <a:noFill/>
        </p:spPr>
        <p:txBody>
          <a:bodyPr wrap="none" rtlCol="0">
            <a:spAutoFit/>
          </a:bodyPr>
          <a:lstStyle/>
          <a:p>
            <a:pPr defTabSz="422041">
              <a:lnSpc>
                <a:spcPct val="120000"/>
              </a:lnSpc>
              <a:spcAft>
                <a:spcPts val="554"/>
              </a:spcAft>
              <a:buClr>
                <a:srgbClr val="103185"/>
              </a:buClr>
            </a:pPr>
            <a:r>
              <a:rPr lang="ja-JP" altLang="en-US" sz="923" dirty="0">
                <a:solidFill>
                  <a:srgbClr val="000000"/>
                </a:solidFill>
                <a:latin typeface="UD デジタル 教科書体 NK-B" panose="02020700000000000000" pitchFamily="18" charset="-128"/>
                <a:ea typeface="UD デジタル 教科書体 NK-B" panose="02020700000000000000" pitchFamily="18" charset="-128"/>
              </a:rPr>
              <a:t>債権所管課</a:t>
            </a:r>
            <a:endParaRPr lang="en-US" altLang="ja-JP" sz="923" dirty="0">
              <a:solidFill>
                <a:srgbClr val="000000"/>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854704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3"/>
          <p:cNvGrpSpPr>
            <a:grpSpLocks/>
          </p:cNvGrpSpPr>
          <p:nvPr/>
        </p:nvGrpSpPr>
        <p:grpSpPr bwMode="auto">
          <a:xfrm>
            <a:off x="7276179" y="1748907"/>
            <a:ext cx="622789" cy="1084385"/>
            <a:chOff x="943276" y="2117558"/>
            <a:chExt cx="673768" cy="1174282"/>
          </a:xfrm>
          <a:solidFill>
            <a:schemeClr val="accent5">
              <a:lumMod val="75000"/>
            </a:schemeClr>
          </a:solidFill>
        </p:grpSpPr>
        <p:sp>
          <p:nvSpPr>
            <p:cNvPr id="4" name="二等辺三角形 3"/>
            <p:cNvSpPr/>
            <p:nvPr/>
          </p:nvSpPr>
          <p:spPr>
            <a:xfrm>
              <a:off x="981324" y="2453974"/>
              <a:ext cx="597672" cy="837866"/>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5" name="円/楕円 4"/>
            <p:cNvSpPr/>
            <p:nvPr/>
          </p:nvSpPr>
          <p:spPr>
            <a:xfrm>
              <a:off x="943276" y="2117558"/>
              <a:ext cx="673768" cy="67441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endParaRPr>
            </a:p>
          </p:txBody>
        </p:sp>
      </p:grpSp>
      <p:sp>
        <p:nvSpPr>
          <p:cNvPr id="6" name="角丸四角形 5"/>
          <p:cNvSpPr/>
          <p:nvPr/>
        </p:nvSpPr>
        <p:spPr>
          <a:xfrm>
            <a:off x="374024" y="3897924"/>
            <a:ext cx="2423789" cy="782515"/>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市民生活相談課</a:t>
            </a:r>
            <a:endParaRPr kumimoji="1" lang="en-US" altLang="ja-JP" b="1"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（生活困窮者支援）</a:t>
            </a:r>
          </a:p>
        </p:txBody>
      </p:sp>
      <p:sp>
        <p:nvSpPr>
          <p:cNvPr id="7" name="角丸四角形 6"/>
          <p:cNvSpPr/>
          <p:nvPr/>
        </p:nvSpPr>
        <p:spPr>
          <a:xfrm>
            <a:off x="4122660" y="3889537"/>
            <a:ext cx="2032489" cy="781050"/>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税務納税課</a:t>
            </a:r>
            <a:endParaRPr kumimoji="1" lang="en-US" altLang="ja-JP" b="1"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（滞納相談）</a:t>
            </a:r>
          </a:p>
        </p:txBody>
      </p:sp>
      <p:sp>
        <p:nvSpPr>
          <p:cNvPr id="9" name="雲形吹き出し 8"/>
          <p:cNvSpPr/>
          <p:nvPr/>
        </p:nvSpPr>
        <p:spPr>
          <a:xfrm>
            <a:off x="6420256" y="289495"/>
            <a:ext cx="1799616" cy="500663"/>
          </a:xfrm>
          <a:prstGeom prst="cloudCallout">
            <a:avLst>
              <a:gd name="adj1" fmla="val -22484"/>
              <a:gd name="adj2" fmla="val 122426"/>
            </a:avLst>
          </a:prstGeom>
          <a:solidFill>
            <a:srgbClr val="FFE89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生活困窮？</a:t>
            </a:r>
          </a:p>
        </p:txBody>
      </p:sp>
      <p:sp>
        <p:nvSpPr>
          <p:cNvPr id="10" name="角丸四角形 9"/>
          <p:cNvSpPr/>
          <p:nvPr/>
        </p:nvSpPr>
        <p:spPr>
          <a:xfrm>
            <a:off x="306585" y="1225062"/>
            <a:ext cx="2397444" cy="1364273"/>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保険年金課</a:t>
            </a:r>
            <a:endParaRPr kumimoji="1" lang="en-US" altLang="ja-JP" sz="2000" b="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（国民健康保険）</a:t>
            </a:r>
          </a:p>
        </p:txBody>
      </p:sp>
      <p:sp>
        <p:nvSpPr>
          <p:cNvPr id="11" name="正方形/長方形 10"/>
          <p:cNvSpPr/>
          <p:nvPr/>
        </p:nvSpPr>
        <p:spPr>
          <a:xfrm>
            <a:off x="5811208" y="2251472"/>
            <a:ext cx="1324962" cy="563869"/>
          </a:xfrm>
          <a:prstGeom prst="rect">
            <a:avLst/>
          </a:prstGeom>
          <a:solidFill>
            <a:schemeClr val="accent6">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rPr>
              <a:t>特別療養費</a:t>
            </a:r>
          </a:p>
        </p:txBody>
      </p:sp>
      <p:sp>
        <p:nvSpPr>
          <p:cNvPr id="12" name="右矢印 11"/>
          <p:cNvSpPr/>
          <p:nvPr/>
        </p:nvSpPr>
        <p:spPr>
          <a:xfrm>
            <a:off x="3014691" y="1164981"/>
            <a:ext cx="2655277" cy="476250"/>
          </a:xfrm>
          <a:prstGeom prst="rightArrow">
            <a:avLst/>
          </a:prstGeom>
          <a:solidFill>
            <a:schemeClr val="tx2">
              <a:lumMod val="20000"/>
              <a:lumOff val="80000"/>
            </a:schemeClr>
          </a:solidFill>
          <a:ln w="3175">
            <a:solidFill>
              <a:schemeClr val="tx1"/>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3" name="テキスト ボックス 18"/>
          <p:cNvSpPr txBox="1">
            <a:spLocks noChangeArrowheads="1"/>
          </p:cNvSpPr>
          <p:nvPr/>
        </p:nvSpPr>
        <p:spPr bwMode="auto">
          <a:xfrm>
            <a:off x="2862800" y="1124239"/>
            <a:ext cx="27390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①特別の事情等に関する</a:t>
            </a:r>
            <a:endParaRPr kumimoji="1" lang="en-US" altLang="ja-JP" sz="1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届出書兼弁明書の提出</a:t>
            </a:r>
          </a:p>
        </p:txBody>
      </p:sp>
      <p:sp>
        <p:nvSpPr>
          <p:cNvPr id="14" name="右矢印 13"/>
          <p:cNvSpPr/>
          <p:nvPr/>
        </p:nvSpPr>
        <p:spPr>
          <a:xfrm rot="10800000">
            <a:off x="2953604" y="1720362"/>
            <a:ext cx="2655277" cy="476250"/>
          </a:xfrm>
          <a:prstGeom prst="rightArrow">
            <a:avLst/>
          </a:prstGeom>
          <a:solidFill>
            <a:schemeClr val="tx2">
              <a:lumMod val="20000"/>
              <a:lumOff val="80000"/>
            </a:schemeClr>
          </a:solidFill>
          <a:ln w="3175">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5" name="右矢印 14"/>
          <p:cNvSpPr/>
          <p:nvPr/>
        </p:nvSpPr>
        <p:spPr>
          <a:xfrm rot="2401348">
            <a:off x="2409699" y="3013546"/>
            <a:ext cx="1893661" cy="477715"/>
          </a:xfrm>
          <a:prstGeom prst="rightArrow">
            <a:avLst/>
          </a:prstGeom>
          <a:solidFill>
            <a:schemeClr val="tx2">
              <a:lumMod val="20000"/>
              <a:lumOff val="80000"/>
            </a:schemeClr>
          </a:solidFill>
          <a:ln w="3175"/>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6" name="右矢印 15"/>
          <p:cNvSpPr/>
          <p:nvPr/>
        </p:nvSpPr>
        <p:spPr>
          <a:xfrm rot="5400000">
            <a:off x="595107" y="3001186"/>
            <a:ext cx="1147864" cy="476250"/>
          </a:xfrm>
          <a:prstGeom prst="rightArrow">
            <a:avLst/>
          </a:prstGeom>
          <a:solidFill>
            <a:schemeClr val="tx2">
              <a:lumMod val="20000"/>
              <a:lumOff val="80000"/>
            </a:schemeClr>
          </a:solidFill>
          <a:ln w="3175"/>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7" name="テキスト ボックス 22"/>
          <p:cNvSpPr txBox="1">
            <a:spLocks noChangeArrowheads="1"/>
          </p:cNvSpPr>
          <p:nvPr/>
        </p:nvSpPr>
        <p:spPr bwMode="auto">
          <a:xfrm>
            <a:off x="2953604" y="1799881"/>
            <a:ext cx="27069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②相談来庁</a:t>
            </a:r>
          </a:p>
        </p:txBody>
      </p:sp>
      <p:sp>
        <p:nvSpPr>
          <p:cNvPr id="18" name="テキスト ボックス 23"/>
          <p:cNvSpPr txBox="1">
            <a:spLocks noChangeArrowheads="1"/>
          </p:cNvSpPr>
          <p:nvPr/>
        </p:nvSpPr>
        <p:spPr bwMode="auto">
          <a:xfrm>
            <a:off x="2256502" y="3077491"/>
            <a:ext cx="19299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③</a:t>
            </a: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納付</a:t>
            </a:r>
            <a:r>
              <a:rPr kumimoji="1" lang="ja-JP" altLang="en-US" sz="1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相談</a:t>
            </a:r>
          </a:p>
        </p:txBody>
      </p:sp>
      <p:sp>
        <p:nvSpPr>
          <p:cNvPr id="19" name="テキスト ボックス 24"/>
          <p:cNvSpPr txBox="1">
            <a:spLocks noChangeArrowheads="1"/>
          </p:cNvSpPr>
          <p:nvPr/>
        </p:nvSpPr>
        <p:spPr bwMode="auto">
          <a:xfrm>
            <a:off x="6379" y="3074352"/>
            <a:ext cx="22200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③生活困窮相談</a:t>
            </a:r>
          </a:p>
        </p:txBody>
      </p:sp>
      <p:sp>
        <p:nvSpPr>
          <p:cNvPr id="20" name="右矢印 19"/>
          <p:cNvSpPr/>
          <p:nvPr/>
        </p:nvSpPr>
        <p:spPr>
          <a:xfrm>
            <a:off x="2982414" y="2283069"/>
            <a:ext cx="2653811" cy="476250"/>
          </a:xfrm>
          <a:prstGeom prst="rightArrow">
            <a:avLst/>
          </a:prstGeom>
          <a:solidFill>
            <a:schemeClr val="tx2">
              <a:lumMod val="20000"/>
              <a:lumOff val="80000"/>
            </a:schemeClr>
          </a:solidFill>
          <a:ln w="3175">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21" name="テキスト ボックス 26"/>
          <p:cNvSpPr txBox="1">
            <a:spLocks noChangeArrowheads="1"/>
          </p:cNvSpPr>
          <p:nvPr/>
        </p:nvSpPr>
        <p:spPr bwMode="auto">
          <a:xfrm>
            <a:off x="2720149" y="2261103"/>
            <a:ext cx="3129506"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⑤状況に応じ通常の保険</a:t>
            </a:r>
            <a:endParaRPr kumimoji="1" lang="en-US" altLang="ja-JP" sz="1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（給付）資格を適用</a:t>
            </a:r>
            <a:endParaRPr kumimoji="1" lang="ja-JP" altLang="en-US" sz="1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22" name="雲形吹き出し 21"/>
          <p:cNvSpPr/>
          <p:nvPr/>
        </p:nvSpPr>
        <p:spPr>
          <a:xfrm>
            <a:off x="7587574" y="839951"/>
            <a:ext cx="1249841" cy="738341"/>
          </a:xfrm>
          <a:prstGeom prst="cloudCallout">
            <a:avLst>
              <a:gd name="adj1" fmla="val -59867"/>
              <a:gd name="adj2" fmla="val 57297"/>
            </a:avLst>
          </a:prstGeom>
          <a:solidFill>
            <a:srgbClr val="FFE89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悪質滞納者？</a:t>
            </a:r>
          </a:p>
        </p:txBody>
      </p:sp>
      <p:sp>
        <p:nvSpPr>
          <p:cNvPr id="23" name="左右矢印 22"/>
          <p:cNvSpPr/>
          <p:nvPr/>
        </p:nvSpPr>
        <p:spPr>
          <a:xfrm>
            <a:off x="2797813" y="4010759"/>
            <a:ext cx="1327639" cy="559777"/>
          </a:xfrm>
          <a:prstGeom prst="leftRightArrow">
            <a:avLst/>
          </a:prstGeom>
          <a:solidFill>
            <a:schemeClr val="tx2">
              <a:lumMod val="20000"/>
              <a:lumOff val="80000"/>
            </a:schemeClr>
          </a:solidFill>
          <a:ln w="3175"/>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24" name="テキスト ボックス 29"/>
          <p:cNvSpPr txBox="1">
            <a:spLocks noChangeArrowheads="1"/>
          </p:cNvSpPr>
          <p:nvPr/>
        </p:nvSpPr>
        <p:spPr bwMode="auto">
          <a:xfrm>
            <a:off x="2797813" y="4144265"/>
            <a:ext cx="131250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④対応相談</a:t>
            </a:r>
          </a:p>
        </p:txBody>
      </p:sp>
      <p:sp>
        <p:nvSpPr>
          <p:cNvPr id="27" name="爆発 1 26"/>
          <p:cNvSpPr/>
          <p:nvPr/>
        </p:nvSpPr>
        <p:spPr>
          <a:xfrm>
            <a:off x="5615123" y="1009881"/>
            <a:ext cx="1929529" cy="1233393"/>
          </a:xfrm>
          <a:prstGeom prst="irregularSeal1">
            <a:avLst/>
          </a:prstGeom>
          <a:solidFill>
            <a:srgbClr val="FF0000"/>
          </a:solidFill>
        </p:spPr>
        <p:style>
          <a:lnRef idx="0">
            <a:schemeClr val="accent4"/>
          </a:lnRef>
          <a:fillRef idx="3">
            <a:schemeClr val="accent4"/>
          </a:fillRef>
          <a:effectRef idx="3">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UD デジタル 教科書体 NK-R" panose="02020400000000000000" pitchFamily="18" charset="-128"/>
                <a:ea typeface="UD デジタル 教科書体 NK-R" panose="02020400000000000000" pitchFamily="18" charset="-128"/>
              </a:rPr>
              <a:t>国保税</a:t>
            </a:r>
            <a:endParaRPr kumimoji="1" lang="en-US" altLang="ja-JP" sz="16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UD デジタル 教科書体 NK-R" panose="02020400000000000000" pitchFamily="18" charset="-128"/>
              <a:ea typeface="UD デジタル 教科書体 NK-R"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UD デジタル 教科書体 NK-R" panose="02020400000000000000" pitchFamily="18" charset="-128"/>
                <a:ea typeface="UD デジタル 教科書体 NK-R" panose="02020400000000000000" pitchFamily="18" charset="-128"/>
              </a:rPr>
              <a:t>滞納世帯</a:t>
            </a:r>
          </a:p>
        </p:txBody>
      </p:sp>
      <p:sp>
        <p:nvSpPr>
          <p:cNvPr id="28" name="正方形/長方形 27"/>
          <p:cNvSpPr/>
          <p:nvPr/>
        </p:nvSpPr>
        <p:spPr>
          <a:xfrm>
            <a:off x="5418306" y="3065867"/>
            <a:ext cx="3419109" cy="338554"/>
          </a:xfrm>
          <a:prstGeom prst="rect">
            <a:avLst/>
          </a:prstGeom>
          <a:ln w="38100">
            <a:solidFill>
              <a:srgbClr val="FF0000"/>
            </a:solidFill>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spc="-100" dirty="0">
                <a:solidFill>
                  <a:prstClr val="black"/>
                </a:solidFill>
                <a:latin typeface="UD デジタル 教科書体 NK-R" panose="02020400000000000000" pitchFamily="18" charset="-128"/>
                <a:ea typeface="UD デジタル 教科書体 NK-R" panose="02020400000000000000" pitchFamily="18" charset="-128"/>
              </a:rPr>
              <a:t>特別療養費の支給対象</a:t>
            </a:r>
            <a:r>
              <a:rPr kumimoji="1" lang="ja-JP" altLang="en-US" sz="1600" b="0" i="0" u="none" strike="noStrike" kern="1200" cap="none" spc="-10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生活困窮者？</a:t>
            </a:r>
            <a:endParaRPr kumimoji="1" lang="en-US" altLang="ja-JP" sz="1600" b="0" i="0" u="none" strike="noStrike" kern="1200" cap="none" spc="-10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2" name="スライド番号プレースホルダー 1"/>
          <p:cNvSpPr>
            <a:spLocks noGrp="1"/>
          </p:cNvSpPr>
          <p:nvPr>
            <p:ph type="sldNum" sz="quarter" idx="12"/>
          </p:nvPr>
        </p:nvSpPr>
        <p:spPr>
          <a:xfrm>
            <a:off x="6612210" y="6411460"/>
            <a:ext cx="253178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C10E03-493B-4EF5-97BB-FB91A5A8D49C}" type="slidenum">
              <a:rPr kumimoji="1" lang="ja-JP" altLang="en-US" sz="1600" b="1" i="0" u="none" strike="noStrike" kern="1200" cap="none" spc="0" normalizeH="0" baseline="0" noProof="0" smtClean="0">
                <a:ln>
                  <a:noFill/>
                </a:ln>
                <a:solidFill>
                  <a:prstClr val="black">
                    <a:tint val="75000"/>
                  </a:prstClr>
                </a:solidFill>
                <a:effectLst/>
                <a:uLnTx/>
                <a:uFillTx/>
                <a:latin typeface="游ゴシック" panose="020B0400000000000000" pitchFamily="50" charset="-128"/>
                <a:ea typeface="游ゴシック" panose="020B0400000000000000" pitchFamily="50" charset="-128"/>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ja-JP" altLang="en-US" sz="1600" b="1" i="0" u="none" strike="noStrike" kern="1200" cap="none" spc="0" normalizeH="0" baseline="0" noProof="0" dirty="0">
              <a:ln>
                <a:noFill/>
              </a:ln>
              <a:solidFill>
                <a:prstClr val="black">
                  <a:tint val="75000"/>
                </a:prstClr>
              </a:solidFill>
              <a:effectLst/>
              <a:uLnTx/>
              <a:uFillTx/>
              <a:latin typeface="游ゴシック" panose="020B0400000000000000" pitchFamily="50" charset="-128"/>
              <a:ea typeface="游ゴシック" panose="020B0400000000000000" pitchFamily="50" charset="-128"/>
            </a:endParaRPr>
          </a:p>
        </p:txBody>
      </p:sp>
      <p:sp>
        <p:nvSpPr>
          <p:cNvPr id="31" name="四角形: 角を丸くする 30">
            <a:extLst>
              <a:ext uri="{FF2B5EF4-FFF2-40B4-BE49-F238E27FC236}">
                <a16:creationId xmlns:a16="http://schemas.microsoft.com/office/drawing/2014/main" id="{7C3D950A-4D2B-4489-AEFE-CDF1D75A1F4B}"/>
              </a:ext>
            </a:extLst>
          </p:cNvPr>
          <p:cNvSpPr/>
          <p:nvPr/>
        </p:nvSpPr>
        <p:spPr>
          <a:xfrm>
            <a:off x="137411" y="233810"/>
            <a:ext cx="5976664" cy="5795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UD デジタル 教科書体 NK-R" panose="02020400000000000000" pitchFamily="18" charset="-128"/>
                <a:ea typeface="UD デジタル 教科書体 NK-R" panose="02020400000000000000" pitchFamily="18" charset="-128"/>
              </a:rPr>
              <a:t>生活困窮者の発見（国民健康保険）</a:t>
            </a:r>
          </a:p>
        </p:txBody>
      </p:sp>
      <p:sp>
        <p:nvSpPr>
          <p:cNvPr id="29" name="四角形: 角を丸くする 28">
            <a:extLst>
              <a:ext uri="{FF2B5EF4-FFF2-40B4-BE49-F238E27FC236}">
                <a16:creationId xmlns:a16="http://schemas.microsoft.com/office/drawing/2014/main" id="{4F262733-0318-407B-90C6-EFE2A90824CC}"/>
              </a:ext>
            </a:extLst>
          </p:cNvPr>
          <p:cNvSpPr/>
          <p:nvPr/>
        </p:nvSpPr>
        <p:spPr>
          <a:xfrm>
            <a:off x="468103" y="4830681"/>
            <a:ext cx="8207794" cy="1580779"/>
          </a:xfrm>
          <a:prstGeom prst="roundRect">
            <a:avLst/>
          </a:prstGeom>
          <a:solidFill>
            <a:srgbClr val="FFF0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90000"/>
              </a:lnSpc>
              <a:spcBef>
                <a:spcPts val="1000"/>
              </a:spcBef>
              <a:defRPr/>
            </a:pPr>
            <a:r>
              <a:rPr kumimoji="1"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ja-JP"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保険年金課から</a:t>
            </a:r>
            <a:r>
              <a:rPr lang="ja-JP" altLang="en-US" sz="2000" dirty="0">
                <a:solidFill>
                  <a:prstClr val="black"/>
                </a:solidFill>
                <a:latin typeface="UD デジタル 教科書体 NK-R" panose="02020400000000000000" pitchFamily="18" charset="-128"/>
                <a:ea typeface="UD デジタル 教科書体 NK-R" panose="02020400000000000000" pitchFamily="18" charset="-128"/>
              </a:rPr>
              <a:t>特別療養費の支給対象</a:t>
            </a:r>
            <a:r>
              <a:rPr kumimoji="1" lang="ja-JP" altLang="ja-JP"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となっている世帯に対し、</a:t>
            </a:r>
            <a:r>
              <a:rPr lang="ja-JP" altLang="en-US" sz="2000" kern="1200" dirty="0">
                <a:solidFill>
                  <a:prstClr val="black"/>
                </a:solidFill>
                <a:latin typeface="UD デジタル 教科書体 NK-R" panose="02020400000000000000" pitchFamily="18" charset="-128"/>
                <a:ea typeface="UD デジタル 教科書体 NK-R" panose="02020400000000000000" pitchFamily="18" charset="-128"/>
              </a:rPr>
              <a:t>理由</a:t>
            </a:r>
            <a:r>
              <a:rPr kumimoji="1"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を尋ねる</a:t>
            </a:r>
            <a:r>
              <a:rPr kumimoji="1" lang="ja-JP" altLang="ja-JP"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通知を送り、相談者の発見につなげ</a:t>
            </a:r>
            <a:r>
              <a:rPr kumimoji="1"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ています</a:t>
            </a:r>
            <a:r>
              <a:rPr kumimoji="1" lang="ja-JP" altLang="ja-JP"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endParaRPr kumimoji="1" lang="en-US" altLang="ja-JP"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ja-JP"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相談</a:t>
            </a:r>
            <a:r>
              <a:rPr kumimoji="1"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が</a:t>
            </a:r>
            <a:r>
              <a:rPr kumimoji="1" lang="ja-JP" altLang="ja-JP"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つながった</a:t>
            </a:r>
            <a:r>
              <a:rPr kumimoji="1"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場合</a:t>
            </a:r>
            <a:r>
              <a:rPr kumimoji="1" lang="ja-JP" altLang="ja-JP"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、保険年金課、</a:t>
            </a:r>
            <a:r>
              <a:rPr kumimoji="1"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税務</a:t>
            </a:r>
            <a:r>
              <a:rPr kumimoji="1" lang="ja-JP" altLang="ja-JP"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納税課</a:t>
            </a:r>
            <a:r>
              <a:rPr kumimoji="1"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、市民生活相談課</a:t>
            </a:r>
            <a:r>
              <a:rPr lang="ja-JP" altLang="en-US" sz="2000" dirty="0">
                <a:solidFill>
                  <a:prstClr val="black"/>
                </a:solidFill>
                <a:latin typeface="UD デジタル 教科書体 NK-R" panose="02020400000000000000" pitchFamily="18" charset="-128"/>
                <a:ea typeface="UD デジタル 教科書体 NK-R" panose="02020400000000000000" pitchFamily="18" charset="-128"/>
              </a:rPr>
              <a:t>が  連携し</a:t>
            </a:r>
            <a:r>
              <a:rPr kumimoji="1" lang="ja-JP" altLang="ja-JP"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、生活再建に向けた支援に取り組んでい</a:t>
            </a:r>
            <a:r>
              <a:rPr kumimoji="1"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ます。</a:t>
            </a:r>
            <a:endParaRPr kumimoji="1" lang="ja-JP" altLang="ja-JP"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pic>
        <p:nvPicPr>
          <p:cNvPr id="25" name="図 24">
            <a:extLst>
              <a:ext uri="{FF2B5EF4-FFF2-40B4-BE49-F238E27FC236}">
                <a16:creationId xmlns:a16="http://schemas.microsoft.com/office/drawing/2014/main" id="{52B50D98-3041-42C7-8E1D-EBE819B49353}"/>
              </a:ext>
            </a:extLst>
          </p:cNvPr>
          <p:cNvPicPr>
            <a:picLocks noChangeAspect="1"/>
          </p:cNvPicPr>
          <p:nvPr/>
        </p:nvPicPr>
        <p:blipFill>
          <a:blip r:embed="rId2"/>
          <a:stretch>
            <a:fillRect/>
          </a:stretch>
        </p:blipFill>
        <p:spPr>
          <a:xfrm>
            <a:off x="7863799" y="2128747"/>
            <a:ext cx="486582" cy="716466"/>
          </a:xfrm>
          <a:prstGeom prst="rect">
            <a:avLst/>
          </a:prstGeom>
        </p:spPr>
      </p:pic>
    </p:spTree>
    <p:extLst>
      <p:ext uri="{BB962C8B-B14F-4D97-AF65-F5344CB8AC3E}">
        <p14:creationId xmlns:p14="http://schemas.microsoft.com/office/powerpoint/2010/main" val="287659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bwMode="auto">
          <a:xfrm>
            <a:off x="326213" y="232994"/>
            <a:ext cx="4332057" cy="457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406" tIns="42203" rIns="84406" bIns="42203"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2pPr>
            <a:lvl3pPr algn="ctr" rtl="0" eaLnBrk="0" fontAlgn="base" hangingPunct="0">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3pPr>
            <a:lvl4pPr algn="ctr" rtl="0" eaLnBrk="0" fontAlgn="base" hangingPunct="0">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4pPr>
            <a:lvl5pPr algn="ctr" rtl="0" eaLnBrk="0" fontAlgn="base" hangingPunct="0">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5pPr>
            <a:lvl6pPr marL="457200" algn="ctr" rtl="0" fontAlgn="base">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6pPr>
            <a:lvl7pPr marL="914400" algn="ctr" rtl="0" fontAlgn="base">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7pPr>
            <a:lvl8pPr marL="1371600" algn="ctr" rtl="0" fontAlgn="base">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8pPr>
            <a:lvl9pPr marL="1828800" algn="ctr" rtl="0" fontAlgn="base">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9pPr>
          </a:lstStyle>
          <a:p>
            <a:pPr defTabSz="844083">
              <a:defRPr/>
            </a:pPr>
            <a:r>
              <a:rPr lang="ja-JP" altLang="en-US" sz="2400" dirty="0">
                <a:solidFill>
                  <a:srgbClr val="000000"/>
                </a:solidFill>
                <a:latin typeface="UD デジタル 教科書体 NK-R" panose="02020400000000000000" pitchFamily="18" charset="-128"/>
                <a:ea typeface="UD デジタル 教科書体 NK-R" panose="02020400000000000000" pitchFamily="18" charset="-128"/>
              </a:rPr>
              <a:t>野洲市役所本館</a:t>
            </a:r>
            <a:r>
              <a:rPr lang="ja-JP" altLang="en-US" sz="2400">
                <a:solidFill>
                  <a:srgbClr val="000000"/>
                </a:solidFill>
                <a:latin typeface="UD デジタル 教科書体 NK-R" panose="02020400000000000000" pitchFamily="18" charset="-128"/>
                <a:ea typeface="UD デジタル 教科書体 NK-R" panose="02020400000000000000" pitchFamily="18" charset="-128"/>
              </a:rPr>
              <a:t>１階の位置図</a:t>
            </a:r>
            <a:endParaRPr lang="ja-JP" altLang="en-US" sz="2400" dirty="0">
              <a:solidFill>
                <a:srgbClr val="000000"/>
              </a:solidFill>
              <a:latin typeface="UD デジタル 教科書体 NK-R" panose="02020400000000000000" pitchFamily="18" charset="-128"/>
              <a:ea typeface="UD デジタル 教科書体 NK-R" panose="02020400000000000000" pitchFamily="18" charset="-128"/>
            </a:endParaRPr>
          </a:p>
        </p:txBody>
      </p:sp>
      <p:sp>
        <p:nvSpPr>
          <p:cNvPr id="3" name="正方形/長方形 5"/>
          <p:cNvSpPr>
            <a:spLocks noChangeArrowheads="1"/>
          </p:cNvSpPr>
          <p:nvPr/>
        </p:nvSpPr>
        <p:spPr bwMode="auto">
          <a:xfrm>
            <a:off x="1300854" y="4333236"/>
            <a:ext cx="3192229" cy="870230"/>
          </a:xfrm>
          <a:prstGeom prst="rect">
            <a:avLst/>
          </a:prstGeom>
          <a:solidFill>
            <a:srgbClr val="BBE0E3"/>
          </a:solidFill>
          <a:ln w="25400" algn="ctr">
            <a:solidFill>
              <a:srgbClr val="000000"/>
            </a:solidFill>
            <a:round/>
            <a:headEnd/>
            <a:tailEnd/>
          </a:ln>
        </p:spPr>
        <p:txBody>
          <a:bodyPr anchor="ctr" anchorCtr="1"/>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defTabSz="844083" fontAlgn="base">
              <a:spcBef>
                <a:spcPct val="0"/>
              </a:spcBef>
              <a:spcAft>
                <a:spcPct val="0"/>
              </a:spcAft>
              <a:buNone/>
              <a:defRPr/>
            </a:pPr>
            <a:r>
              <a:rPr lang="ja-JP" altLang="en-US" sz="1200" b="1" kern="0" dirty="0">
                <a:solidFill>
                  <a:srgbClr val="000000"/>
                </a:solidFill>
                <a:latin typeface="UD デジタル 教科書体 NK-R" panose="02020400000000000000" pitchFamily="18" charset="-128"/>
                <a:ea typeface="UD デジタル 教科書体 NK-R" panose="02020400000000000000" pitchFamily="18" charset="-128"/>
              </a:rPr>
              <a:t>税務納税課</a:t>
            </a:r>
            <a:endParaRPr lang="en-US" altLang="ja-JP" sz="1200" b="1" kern="0" dirty="0">
              <a:solidFill>
                <a:srgbClr val="000000"/>
              </a:solidFill>
              <a:latin typeface="UD デジタル 教科書体 NK-R" panose="02020400000000000000" pitchFamily="18" charset="-128"/>
              <a:ea typeface="UD デジタル 教科書体 NK-R" panose="02020400000000000000" pitchFamily="18" charset="-128"/>
            </a:endParaRPr>
          </a:p>
        </p:txBody>
      </p:sp>
      <p:sp>
        <p:nvSpPr>
          <p:cNvPr id="4" name="正方形/長方形 6"/>
          <p:cNvSpPr>
            <a:spLocks noChangeArrowheads="1"/>
          </p:cNvSpPr>
          <p:nvPr/>
        </p:nvSpPr>
        <p:spPr bwMode="auto">
          <a:xfrm>
            <a:off x="1299431" y="2918228"/>
            <a:ext cx="661417" cy="1415008"/>
          </a:xfrm>
          <a:prstGeom prst="rect">
            <a:avLst/>
          </a:prstGeom>
          <a:solidFill>
            <a:srgbClr val="BBE0E3"/>
          </a:solidFill>
          <a:ln w="25400" algn="ctr">
            <a:solidFill>
              <a:srgbClr val="000000"/>
            </a:solidFill>
            <a:round/>
            <a:headEnd/>
            <a:tailEnd/>
          </a:ln>
        </p:spPr>
        <p:txBody>
          <a:bodyPr vert="eaVert" anchor="ctr" anchorCtr="1"/>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defTabSz="844083" fontAlgn="base">
              <a:spcBef>
                <a:spcPct val="0"/>
              </a:spcBef>
              <a:spcAft>
                <a:spcPct val="0"/>
              </a:spcAft>
              <a:buNone/>
              <a:defRPr/>
            </a:pPr>
            <a:r>
              <a:rPr lang="ja-JP" altLang="en-US" sz="1200" b="1" kern="0" dirty="0">
                <a:solidFill>
                  <a:srgbClr val="000000"/>
                </a:solidFill>
                <a:latin typeface="UD デジタル 教科書体 NK-R" panose="02020400000000000000" pitchFamily="18" charset="-128"/>
                <a:ea typeface="UD デジタル 教科書体 NK-R" panose="02020400000000000000" pitchFamily="18" charset="-128"/>
              </a:rPr>
              <a:t>会計課</a:t>
            </a:r>
            <a:endParaRPr lang="en-US" altLang="ja-JP" sz="1200" b="1" kern="0" dirty="0">
              <a:solidFill>
                <a:srgbClr val="000000"/>
              </a:solidFill>
              <a:latin typeface="UD デジタル 教科書体 NK-R" panose="02020400000000000000" pitchFamily="18" charset="-128"/>
              <a:ea typeface="UD デジタル 教科書体 NK-R" panose="02020400000000000000" pitchFamily="18" charset="-128"/>
            </a:endParaRPr>
          </a:p>
        </p:txBody>
      </p:sp>
      <p:sp>
        <p:nvSpPr>
          <p:cNvPr id="5" name="正方形/長方形 7"/>
          <p:cNvSpPr>
            <a:spLocks noChangeArrowheads="1"/>
          </p:cNvSpPr>
          <p:nvPr/>
        </p:nvSpPr>
        <p:spPr bwMode="auto">
          <a:xfrm>
            <a:off x="1295563" y="1636836"/>
            <a:ext cx="665285" cy="531934"/>
          </a:xfrm>
          <a:prstGeom prst="rect">
            <a:avLst/>
          </a:prstGeom>
          <a:solidFill>
            <a:srgbClr val="FFFF00"/>
          </a:solidFill>
          <a:ln w="25400" algn="ctr">
            <a:solidFill>
              <a:srgbClr val="000000"/>
            </a:solidFill>
            <a:round/>
            <a:headEnd/>
            <a:tailEnd/>
          </a:ln>
        </p:spPr>
        <p:txBody>
          <a:bodyPr vert="eaVert" anchor="ctr" anchorCtr="1"/>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defTabSz="844083" fontAlgn="base">
              <a:spcBef>
                <a:spcPct val="0"/>
              </a:spcBef>
              <a:spcAft>
                <a:spcPct val="0"/>
              </a:spcAft>
              <a:buNone/>
              <a:defRPr/>
            </a:pPr>
            <a:r>
              <a:rPr lang="ja-JP" altLang="en-US" sz="1000" b="1" kern="0" dirty="0">
                <a:solidFill>
                  <a:srgbClr val="000000"/>
                </a:solidFill>
                <a:latin typeface="UD デジタル 教科書体 NK-R" panose="02020400000000000000" pitchFamily="18" charset="-128"/>
                <a:ea typeface="UD デジタル 教科書体 NK-R" panose="02020400000000000000" pitchFamily="18" charset="-128"/>
              </a:rPr>
              <a:t>相談室</a:t>
            </a:r>
            <a:endParaRPr lang="en-US" altLang="ja-JP" sz="1000" b="1" kern="0" dirty="0">
              <a:solidFill>
                <a:srgbClr val="000000"/>
              </a:solidFill>
              <a:latin typeface="UD デジタル 教科書体 NK-R" panose="02020400000000000000" pitchFamily="18" charset="-128"/>
              <a:ea typeface="UD デジタル 教科書体 NK-R" panose="02020400000000000000" pitchFamily="18" charset="-128"/>
            </a:endParaRPr>
          </a:p>
        </p:txBody>
      </p:sp>
      <p:sp>
        <p:nvSpPr>
          <p:cNvPr id="6" name="正方形/長方形 8"/>
          <p:cNvSpPr>
            <a:spLocks noChangeArrowheads="1"/>
          </p:cNvSpPr>
          <p:nvPr/>
        </p:nvSpPr>
        <p:spPr bwMode="auto">
          <a:xfrm>
            <a:off x="6414151" y="3545620"/>
            <a:ext cx="1576922" cy="1657846"/>
          </a:xfrm>
          <a:prstGeom prst="rect">
            <a:avLst/>
          </a:prstGeom>
          <a:solidFill>
            <a:srgbClr val="BBE0E3"/>
          </a:solidFill>
          <a:ln w="25400" algn="ctr">
            <a:solidFill>
              <a:srgbClr val="000000"/>
            </a:solidFill>
            <a:round/>
            <a:headEnd/>
            <a:tailEnd/>
          </a:ln>
        </p:spPr>
        <p:txBody>
          <a:bodyPr anchor="ctr" anchorCtr="1"/>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defTabSz="844083" fontAlgn="base">
              <a:spcBef>
                <a:spcPct val="0"/>
              </a:spcBef>
              <a:spcAft>
                <a:spcPct val="0"/>
              </a:spcAft>
              <a:buNone/>
              <a:defRPr/>
            </a:pPr>
            <a:r>
              <a:rPr lang="ja-JP" altLang="en-US" sz="1200" b="1" kern="0" dirty="0">
                <a:solidFill>
                  <a:srgbClr val="000000"/>
                </a:solidFill>
                <a:latin typeface="UD デジタル 教科書体 NK-R" panose="02020400000000000000" pitchFamily="18" charset="-128"/>
                <a:ea typeface="UD デジタル 教科書体 NK-R" panose="02020400000000000000" pitchFamily="18" charset="-128"/>
              </a:rPr>
              <a:t>市民課</a:t>
            </a:r>
            <a:endParaRPr lang="en-US" altLang="ja-JP" sz="1200" b="1" kern="0" dirty="0">
              <a:solidFill>
                <a:srgbClr val="000000"/>
              </a:solidFill>
              <a:latin typeface="UD デジタル 教科書体 NK-R" panose="02020400000000000000" pitchFamily="18" charset="-128"/>
              <a:ea typeface="UD デジタル 教科書体 NK-R" panose="02020400000000000000" pitchFamily="18" charset="-128"/>
            </a:endParaRPr>
          </a:p>
        </p:txBody>
      </p:sp>
      <p:sp>
        <p:nvSpPr>
          <p:cNvPr id="8" name="正方形/長方形 12"/>
          <p:cNvSpPr>
            <a:spLocks noChangeArrowheads="1"/>
          </p:cNvSpPr>
          <p:nvPr/>
        </p:nvSpPr>
        <p:spPr bwMode="auto">
          <a:xfrm>
            <a:off x="6275469" y="1235237"/>
            <a:ext cx="1117561" cy="1424321"/>
          </a:xfrm>
          <a:prstGeom prst="rect">
            <a:avLst/>
          </a:prstGeom>
          <a:solidFill>
            <a:srgbClr val="BBE0E3"/>
          </a:solidFill>
          <a:ln w="25400" algn="ctr">
            <a:solidFill>
              <a:srgbClr val="000000"/>
            </a:solidFill>
            <a:round/>
            <a:headEnd/>
            <a:tailEnd/>
          </a:ln>
        </p:spPr>
        <p:txBody>
          <a:bodyPr vert="eaVert" anchor="ctr" anchorCtr="1"/>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defTabSz="844083" fontAlgn="base">
              <a:spcBef>
                <a:spcPct val="0"/>
              </a:spcBef>
              <a:spcAft>
                <a:spcPct val="0"/>
              </a:spcAft>
              <a:buNone/>
              <a:defRPr/>
            </a:pPr>
            <a:r>
              <a:rPr lang="ja-JP" altLang="en-US" sz="1000" b="1" kern="0" dirty="0">
                <a:solidFill>
                  <a:srgbClr val="000000"/>
                </a:solidFill>
                <a:latin typeface="UD デジタル 教科書体 NK-R" panose="02020400000000000000" pitchFamily="18" charset="-128"/>
                <a:ea typeface="UD デジタル 教科書体 NK-R" panose="02020400000000000000" pitchFamily="18" charset="-128"/>
              </a:rPr>
              <a:t>会議室</a:t>
            </a:r>
            <a:endParaRPr lang="en-US" altLang="ja-JP" sz="1000" b="1" kern="0" dirty="0">
              <a:solidFill>
                <a:srgbClr val="000000"/>
              </a:solidFill>
              <a:latin typeface="UD デジタル 教科書体 NK-R" panose="02020400000000000000" pitchFamily="18" charset="-128"/>
              <a:ea typeface="UD デジタル 教科書体 NK-R" panose="02020400000000000000" pitchFamily="18" charset="-128"/>
            </a:endParaRPr>
          </a:p>
        </p:txBody>
      </p:sp>
      <p:sp>
        <p:nvSpPr>
          <p:cNvPr id="9" name="正方形/長方形 13"/>
          <p:cNvSpPr>
            <a:spLocks noChangeArrowheads="1"/>
          </p:cNvSpPr>
          <p:nvPr/>
        </p:nvSpPr>
        <p:spPr bwMode="auto">
          <a:xfrm>
            <a:off x="7393031" y="1228260"/>
            <a:ext cx="607802" cy="1427810"/>
          </a:xfrm>
          <a:prstGeom prst="rect">
            <a:avLst/>
          </a:prstGeom>
          <a:solidFill>
            <a:srgbClr val="BBE0E3"/>
          </a:solidFill>
          <a:ln w="25400" algn="ctr">
            <a:solidFill>
              <a:srgbClr val="000000"/>
            </a:solidFill>
            <a:round/>
            <a:headEnd/>
            <a:tailEnd/>
          </a:ln>
        </p:spPr>
        <p:txBody>
          <a:bodyPr vert="eaVert" anchor="ctr" anchorCtr="1"/>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defTabSz="844083" fontAlgn="base">
              <a:spcBef>
                <a:spcPct val="0"/>
              </a:spcBef>
              <a:spcAft>
                <a:spcPct val="0"/>
              </a:spcAft>
              <a:buNone/>
              <a:defRPr/>
            </a:pPr>
            <a:r>
              <a:rPr lang="ja-JP" altLang="en-US" sz="1000" b="1" kern="0" dirty="0">
                <a:solidFill>
                  <a:srgbClr val="000000"/>
                </a:solidFill>
                <a:latin typeface="UD デジタル 教科書体 NK-R" panose="02020400000000000000" pitchFamily="18" charset="-128"/>
                <a:ea typeface="UD デジタル 教科書体 NK-R" panose="02020400000000000000" pitchFamily="18" charset="-128"/>
              </a:rPr>
              <a:t>宿日直室</a:t>
            </a:r>
            <a:endParaRPr lang="en-US" altLang="ja-JP" sz="1000" b="1" kern="0" dirty="0">
              <a:solidFill>
                <a:srgbClr val="000000"/>
              </a:solidFill>
              <a:latin typeface="UD デジタル 教科書体 NK-R" panose="02020400000000000000" pitchFamily="18" charset="-128"/>
              <a:ea typeface="UD デジタル 教科書体 NK-R" panose="02020400000000000000" pitchFamily="18" charset="-128"/>
            </a:endParaRPr>
          </a:p>
        </p:txBody>
      </p:sp>
      <p:sp>
        <p:nvSpPr>
          <p:cNvPr id="10" name="正方形/長方形 14"/>
          <p:cNvSpPr>
            <a:spLocks noChangeArrowheads="1"/>
          </p:cNvSpPr>
          <p:nvPr/>
        </p:nvSpPr>
        <p:spPr bwMode="auto">
          <a:xfrm>
            <a:off x="3925930" y="978033"/>
            <a:ext cx="313591" cy="438150"/>
          </a:xfrm>
          <a:prstGeom prst="rect">
            <a:avLst/>
          </a:prstGeom>
          <a:solidFill>
            <a:srgbClr val="92D050"/>
          </a:solidFill>
          <a:ln w="25400" algn="ctr">
            <a:solidFill>
              <a:srgbClr val="000000"/>
            </a:solidFill>
            <a:round/>
            <a:headEnd/>
            <a:tailEnd/>
          </a:ln>
        </p:spPr>
        <p:txBody>
          <a:bodyPr vert="eaVert" anchor="ctr" anchorCtr="1"/>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defTabSz="844083" fontAlgn="base">
              <a:spcBef>
                <a:spcPct val="0"/>
              </a:spcBef>
              <a:spcAft>
                <a:spcPct val="0"/>
              </a:spcAft>
              <a:buNone/>
              <a:defRPr/>
            </a:pPr>
            <a:r>
              <a:rPr lang="ja-JP" altLang="en-US" sz="800" b="1" kern="0" dirty="0">
                <a:solidFill>
                  <a:srgbClr val="000000"/>
                </a:solidFill>
                <a:latin typeface="UD デジタル 教科書体 NK-R" panose="02020400000000000000" pitchFamily="18" charset="-128"/>
                <a:ea typeface="UD デジタル 教科書体 NK-R" panose="02020400000000000000" pitchFamily="18" charset="-128"/>
              </a:rPr>
              <a:t>階段</a:t>
            </a:r>
            <a:endParaRPr lang="en-US" altLang="ja-JP" sz="800" b="1" kern="0" dirty="0">
              <a:solidFill>
                <a:srgbClr val="000000"/>
              </a:solidFill>
              <a:latin typeface="UD デジタル 教科書体 NK-R" panose="02020400000000000000" pitchFamily="18" charset="-128"/>
              <a:ea typeface="UD デジタル 教科書体 NK-R" panose="02020400000000000000" pitchFamily="18" charset="-128"/>
            </a:endParaRPr>
          </a:p>
        </p:txBody>
      </p:sp>
      <p:sp>
        <p:nvSpPr>
          <p:cNvPr id="11" name="正方形/長方形 15"/>
          <p:cNvSpPr>
            <a:spLocks noChangeArrowheads="1"/>
          </p:cNvSpPr>
          <p:nvPr/>
        </p:nvSpPr>
        <p:spPr bwMode="auto">
          <a:xfrm>
            <a:off x="4864863" y="2957212"/>
            <a:ext cx="857219" cy="873218"/>
          </a:xfrm>
          <a:prstGeom prst="rect">
            <a:avLst/>
          </a:prstGeom>
          <a:solidFill>
            <a:srgbClr val="92D050"/>
          </a:solidFill>
          <a:ln w="25400" algn="ctr">
            <a:solidFill>
              <a:srgbClr val="000000"/>
            </a:solidFill>
            <a:round/>
            <a:headEnd/>
            <a:tailEnd/>
          </a:ln>
        </p:spPr>
        <p:txBody>
          <a:bodyPr vert="eaVert" anchor="ctr" anchorCtr="1"/>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defTabSz="844083" fontAlgn="base">
              <a:spcBef>
                <a:spcPct val="0"/>
              </a:spcBef>
              <a:spcAft>
                <a:spcPct val="0"/>
              </a:spcAft>
              <a:buNone/>
              <a:defRPr/>
            </a:pPr>
            <a:r>
              <a:rPr lang="ja-JP" altLang="en-US" sz="1000" b="1" kern="0" dirty="0">
                <a:solidFill>
                  <a:srgbClr val="000000"/>
                </a:solidFill>
                <a:latin typeface="UD デジタル 教科書体 NK-R" panose="02020400000000000000" pitchFamily="18" charset="-128"/>
                <a:ea typeface="UD デジタル 教科書体 NK-R" panose="02020400000000000000" pitchFamily="18" charset="-128"/>
              </a:rPr>
              <a:t>階段</a:t>
            </a:r>
            <a:endParaRPr lang="en-US" altLang="ja-JP" sz="1000" b="1" kern="0" dirty="0">
              <a:solidFill>
                <a:srgbClr val="000000"/>
              </a:solidFill>
              <a:latin typeface="UD デジタル 教科書体 NK-R" panose="02020400000000000000" pitchFamily="18" charset="-128"/>
              <a:ea typeface="UD デジタル 教科書体 NK-R" panose="02020400000000000000" pitchFamily="18" charset="-128"/>
            </a:endParaRPr>
          </a:p>
        </p:txBody>
      </p:sp>
      <p:sp>
        <p:nvSpPr>
          <p:cNvPr id="12" name="正方形/長方形 16"/>
          <p:cNvSpPr>
            <a:spLocks noChangeArrowheads="1"/>
          </p:cNvSpPr>
          <p:nvPr/>
        </p:nvSpPr>
        <p:spPr bwMode="auto">
          <a:xfrm>
            <a:off x="2703068" y="1636835"/>
            <a:ext cx="782515" cy="998659"/>
          </a:xfrm>
          <a:prstGeom prst="rect">
            <a:avLst/>
          </a:prstGeom>
          <a:solidFill>
            <a:srgbClr val="BBE0E3"/>
          </a:solidFill>
          <a:ln w="25400" algn="ctr">
            <a:solidFill>
              <a:srgbClr val="000000"/>
            </a:solidFill>
            <a:round/>
            <a:headEnd/>
            <a:tailEnd/>
          </a:ln>
        </p:spPr>
        <p:txBody>
          <a:bodyPr vert="eaVert" anchor="ctr" anchorCtr="1"/>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defTabSz="844083" fontAlgn="base">
              <a:spcBef>
                <a:spcPct val="0"/>
              </a:spcBef>
              <a:spcAft>
                <a:spcPct val="0"/>
              </a:spcAft>
              <a:buNone/>
              <a:defRPr/>
            </a:pPr>
            <a:r>
              <a:rPr lang="ja-JP" altLang="en-US" sz="1000" b="1" kern="0" dirty="0">
                <a:solidFill>
                  <a:srgbClr val="000000"/>
                </a:solidFill>
                <a:latin typeface="UD デジタル 教科書体 NK-R" panose="02020400000000000000" pitchFamily="18" charset="-128"/>
                <a:ea typeface="UD デジタル 教科書体 NK-R" panose="02020400000000000000" pitchFamily="18" charset="-128"/>
              </a:rPr>
              <a:t>トイレ</a:t>
            </a:r>
            <a:endParaRPr lang="en-US" altLang="ja-JP" sz="1000" b="1" kern="0" dirty="0">
              <a:solidFill>
                <a:srgbClr val="000000"/>
              </a:solidFill>
              <a:latin typeface="UD デジタル 教科書体 NK-R" panose="02020400000000000000" pitchFamily="18" charset="-128"/>
              <a:ea typeface="UD デジタル 教科書体 NK-R" panose="02020400000000000000" pitchFamily="18" charset="-128"/>
            </a:endParaRPr>
          </a:p>
        </p:txBody>
      </p:sp>
      <p:sp>
        <p:nvSpPr>
          <p:cNvPr id="13" name="正方形/長方形 17"/>
          <p:cNvSpPr>
            <a:spLocks noChangeArrowheads="1"/>
          </p:cNvSpPr>
          <p:nvPr/>
        </p:nvSpPr>
        <p:spPr bwMode="auto">
          <a:xfrm>
            <a:off x="3119971" y="964839"/>
            <a:ext cx="380998" cy="478564"/>
          </a:xfrm>
          <a:prstGeom prst="rect">
            <a:avLst/>
          </a:prstGeom>
          <a:solidFill>
            <a:srgbClr val="BBE0E3"/>
          </a:solidFill>
          <a:ln w="25400" algn="ctr">
            <a:solidFill>
              <a:srgbClr val="000000"/>
            </a:solidFill>
            <a:round/>
            <a:headEnd/>
            <a:tailEnd/>
          </a:ln>
        </p:spPr>
        <p:txBody>
          <a:bodyPr vert="eaVert" anchor="ctr" anchorCtr="1"/>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defTabSz="844083" fontAlgn="base">
              <a:spcBef>
                <a:spcPct val="0"/>
              </a:spcBef>
              <a:spcAft>
                <a:spcPct val="0"/>
              </a:spcAft>
              <a:buNone/>
              <a:defRPr/>
            </a:pPr>
            <a:r>
              <a:rPr lang="ja-JP" altLang="en-US" sz="1000" b="1" kern="0" dirty="0">
                <a:solidFill>
                  <a:srgbClr val="000000"/>
                </a:solidFill>
                <a:latin typeface="UD デジタル 教科書体 NK-R" panose="02020400000000000000" pitchFamily="18" charset="-128"/>
                <a:ea typeface="UD デジタル 教科書体 NK-R" panose="02020400000000000000" pitchFamily="18" charset="-128"/>
              </a:rPr>
              <a:t>文書室</a:t>
            </a:r>
            <a:endParaRPr lang="en-US" altLang="ja-JP" sz="1000" b="1" kern="0" dirty="0">
              <a:solidFill>
                <a:srgbClr val="000000"/>
              </a:solidFill>
              <a:latin typeface="UD デジタル 教科書体 NK-R" panose="02020400000000000000" pitchFamily="18" charset="-128"/>
              <a:ea typeface="UD デジタル 教科書体 NK-R" panose="02020400000000000000" pitchFamily="18" charset="-128"/>
            </a:endParaRPr>
          </a:p>
        </p:txBody>
      </p:sp>
      <p:sp>
        <p:nvSpPr>
          <p:cNvPr id="14" name="正方形/長方形 18"/>
          <p:cNvSpPr>
            <a:spLocks noChangeArrowheads="1"/>
          </p:cNvSpPr>
          <p:nvPr/>
        </p:nvSpPr>
        <p:spPr bwMode="auto">
          <a:xfrm>
            <a:off x="2699403" y="964842"/>
            <a:ext cx="420567" cy="673456"/>
          </a:xfrm>
          <a:prstGeom prst="rect">
            <a:avLst/>
          </a:prstGeom>
          <a:solidFill>
            <a:srgbClr val="BBE0E3"/>
          </a:solidFill>
          <a:ln w="25400" algn="ctr">
            <a:solidFill>
              <a:srgbClr val="000000"/>
            </a:solidFill>
            <a:round/>
            <a:headEnd/>
            <a:tailEnd/>
          </a:ln>
        </p:spPr>
        <p:txBody>
          <a:bodyPr vert="eaVert" anchor="ctr" anchorCtr="1"/>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defTabSz="844083" fontAlgn="base">
              <a:spcBef>
                <a:spcPct val="0"/>
              </a:spcBef>
              <a:spcAft>
                <a:spcPct val="0"/>
              </a:spcAft>
              <a:buNone/>
              <a:defRPr/>
            </a:pPr>
            <a:r>
              <a:rPr lang="ja-JP" altLang="en-US" sz="1000" b="1" kern="0" dirty="0">
                <a:solidFill>
                  <a:srgbClr val="000000"/>
                </a:solidFill>
                <a:latin typeface="UD デジタル 教科書体 NK-R" panose="02020400000000000000" pitchFamily="18" charset="-128"/>
                <a:ea typeface="UD デジタル 教科書体 NK-R" panose="02020400000000000000" pitchFamily="18" charset="-128"/>
              </a:rPr>
              <a:t>印刷室</a:t>
            </a:r>
            <a:endParaRPr lang="en-US" altLang="ja-JP" sz="1000" b="1" kern="0" dirty="0">
              <a:solidFill>
                <a:srgbClr val="000000"/>
              </a:solidFill>
              <a:latin typeface="UD デジタル 教科書体 NK-R" panose="02020400000000000000" pitchFamily="18" charset="-128"/>
              <a:ea typeface="UD デジタル 教科書体 NK-R" panose="02020400000000000000" pitchFamily="18" charset="-128"/>
            </a:endParaRPr>
          </a:p>
        </p:txBody>
      </p:sp>
      <p:sp>
        <p:nvSpPr>
          <p:cNvPr id="15" name="正方形/長方形 19"/>
          <p:cNvSpPr>
            <a:spLocks noChangeArrowheads="1"/>
          </p:cNvSpPr>
          <p:nvPr/>
        </p:nvSpPr>
        <p:spPr bwMode="auto">
          <a:xfrm>
            <a:off x="1295564" y="964843"/>
            <a:ext cx="1406769" cy="673455"/>
          </a:xfrm>
          <a:prstGeom prst="rect">
            <a:avLst/>
          </a:prstGeom>
          <a:solidFill>
            <a:srgbClr val="BBE0E3"/>
          </a:solidFill>
          <a:ln w="25400" algn="ctr">
            <a:solidFill>
              <a:srgbClr val="000000"/>
            </a:solidFill>
            <a:round/>
            <a:headEnd/>
            <a:tailEnd/>
          </a:ln>
        </p:spPr>
        <p:txBody>
          <a:bodyPr anchor="ctr" anchorCtr="1"/>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defTabSz="844083" fontAlgn="base">
              <a:spcBef>
                <a:spcPct val="0"/>
              </a:spcBef>
              <a:spcAft>
                <a:spcPct val="0"/>
              </a:spcAft>
              <a:buNone/>
              <a:defRPr/>
            </a:pPr>
            <a:r>
              <a:rPr lang="ja-JP" altLang="en-US" sz="1000" b="1" kern="0" dirty="0">
                <a:solidFill>
                  <a:srgbClr val="000000"/>
                </a:solidFill>
                <a:latin typeface="UD デジタル 教科書体 NK-R" panose="02020400000000000000" pitchFamily="18" charset="-128"/>
                <a:ea typeface="UD デジタル 教科書体 NK-R" panose="02020400000000000000" pitchFamily="18" charset="-128"/>
              </a:rPr>
              <a:t>男女ロッカー</a:t>
            </a:r>
            <a:endParaRPr lang="en-US" altLang="ja-JP" sz="1000" b="1" kern="0" dirty="0">
              <a:solidFill>
                <a:srgbClr val="000000"/>
              </a:solidFill>
              <a:latin typeface="UD デジタル 教科書体 NK-R" panose="02020400000000000000" pitchFamily="18" charset="-128"/>
              <a:ea typeface="UD デジタル 教科書体 NK-R" panose="02020400000000000000" pitchFamily="18" charset="-128"/>
            </a:endParaRPr>
          </a:p>
        </p:txBody>
      </p:sp>
      <p:sp>
        <p:nvSpPr>
          <p:cNvPr id="16" name="正方形/長方形 20"/>
          <p:cNvSpPr>
            <a:spLocks noChangeArrowheads="1"/>
          </p:cNvSpPr>
          <p:nvPr/>
        </p:nvSpPr>
        <p:spPr bwMode="auto">
          <a:xfrm>
            <a:off x="2268741" y="1636836"/>
            <a:ext cx="430661" cy="490537"/>
          </a:xfrm>
          <a:prstGeom prst="rect">
            <a:avLst/>
          </a:prstGeom>
          <a:solidFill>
            <a:srgbClr val="BBE0E3"/>
          </a:solidFill>
          <a:ln w="25400" algn="ctr">
            <a:solidFill>
              <a:srgbClr val="000000"/>
            </a:solidFill>
            <a:round/>
            <a:headEnd/>
            <a:tailEnd/>
          </a:ln>
        </p:spPr>
        <p:txBody>
          <a:bodyPr anchor="ctr" anchorCtr="1"/>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defTabSz="844083" fontAlgn="base">
              <a:spcBef>
                <a:spcPct val="0"/>
              </a:spcBef>
              <a:spcAft>
                <a:spcPct val="0"/>
              </a:spcAft>
              <a:buNone/>
              <a:defRPr/>
            </a:pPr>
            <a:r>
              <a:rPr lang="ja-JP" altLang="en-US" sz="1000" b="1" kern="0" dirty="0">
                <a:solidFill>
                  <a:srgbClr val="000000"/>
                </a:solidFill>
                <a:latin typeface="UD デジタル 教科書体 NK-R" panose="02020400000000000000" pitchFamily="18" charset="-128"/>
                <a:ea typeface="UD デジタル 教科書体 NK-R" panose="02020400000000000000" pitchFamily="18" charset="-128"/>
              </a:rPr>
              <a:t>書庫</a:t>
            </a:r>
            <a:endParaRPr lang="en-US" altLang="ja-JP" sz="1000" b="1" kern="0" dirty="0">
              <a:solidFill>
                <a:srgbClr val="000000"/>
              </a:solidFill>
              <a:latin typeface="UD デジタル 教科書体 NK-R" panose="02020400000000000000" pitchFamily="18" charset="-128"/>
              <a:ea typeface="UD デジタル 教科書体 NK-R" panose="02020400000000000000" pitchFamily="18" charset="-128"/>
            </a:endParaRPr>
          </a:p>
        </p:txBody>
      </p:sp>
      <p:sp>
        <p:nvSpPr>
          <p:cNvPr id="17" name="正方形/長方形 21"/>
          <p:cNvSpPr>
            <a:spLocks noChangeArrowheads="1"/>
          </p:cNvSpPr>
          <p:nvPr/>
        </p:nvSpPr>
        <p:spPr bwMode="auto">
          <a:xfrm>
            <a:off x="2544600" y="2957212"/>
            <a:ext cx="2313126" cy="402097"/>
          </a:xfrm>
          <a:prstGeom prst="rect">
            <a:avLst/>
          </a:prstGeom>
          <a:solidFill>
            <a:srgbClr val="BBE0E3"/>
          </a:solidFill>
          <a:ln w="25400" algn="ctr">
            <a:solidFill>
              <a:srgbClr val="000000"/>
            </a:solidFill>
            <a:round/>
            <a:headEnd/>
            <a:tailEnd/>
          </a:ln>
        </p:spPr>
        <p:txBody>
          <a:bodyPr vert="horz" anchor="ctr" anchorCtr="1"/>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defTabSz="844083" fontAlgn="base">
              <a:spcBef>
                <a:spcPct val="0"/>
              </a:spcBef>
              <a:spcAft>
                <a:spcPct val="0"/>
              </a:spcAft>
              <a:buNone/>
              <a:defRPr/>
            </a:pPr>
            <a:r>
              <a:rPr lang="ja-JP" altLang="en-US" sz="1000" b="1" kern="0" dirty="0">
                <a:solidFill>
                  <a:srgbClr val="000000"/>
                </a:solidFill>
                <a:latin typeface="UD デジタル 教科書体 NK-R" panose="02020400000000000000" pitchFamily="18" charset="-128"/>
                <a:ea typeface="UD デジタル 教科書体 NK-R" panose="02020400000000000000" pitchFamily="18" charset="-128"/>
              </a:rPr>
              <a:t>書庫</a:t>
            </a:r>
            <a:endParaRPr lang="en-US" altLang="ja-JP" sz="1000" b="1" kern="0" dirty="0">
              <a:solidFill>
                <a:srgbClr val="000000"/>
              </a:solidFill>
              <a:latin typeface="UD デジタル 教科書体 NK-R" panose="02020400000000000000" pitchFamily="18" charset="-128"/>
              <a:ea typeface="UD デジタル 教科書体 NK-R" panose="02020400000000000000" pitchFamily="18" charset="-128"/>
            </a:endParaRPr>
          </a:p>
        </p:txBody>
      </p:sp>
      <p:sp>
        <p:nvSpPr>
          <p:cNvPr id="18" name="正方形/長方形 22"/>
          <p:cNvSpPr>
            <a:spLocks noChangeArrowheads="1"/>
          </p:cNvSpPr>
          <p:nvPr/>
        </p:nvSpPr>
        <p:spPr bwMode="auto">
          <a:xfrm>
            <a:off x="4359495" y="3359308"/>
            <a:ext cx="498231" cy="652209"/>
          </a:xfrm>
          <a:prstGeom prst="rect">
            <a:avLst/>
          </a:prstGeom>
          <a:solidFill>
            <a:srgbClr val="92D050"/>
          </a:solidFill>
          <a:ln w="25400" algn="ctr">
            <a:solidFill>
              <a:srgbClr val="000000"/>
            </a:solidFill>
            <a:round/>
            <a:headEnd/>
            <a:tailEnd/>
          </a:ln>
        </p:spPr>
        <p:txBody>
          <a:bodyPr anchor="ctr" anchorCtr="1"/>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defTabSz="844083" fontAlgn="base">
              <a:spcBef>
                <a:spcPct val="0"/>
              </a:spcBef>
              <a:spcAft>
                <a:spcPct val="0"/>
              </a:spcAft>
              <a:buNone/>
              <a:defRPr/>
            </a:pPr>
            <a:r>
              <a:rPr lang="en-US" altLang="ja-JP" sz="1000" b="1" kern="0" dirty="0">
                <a:solidFill>
                  <a:srgbClr val="000000"/>
                </a:solidFill>
                <a:latin typeface="UD デジタル 教科書体 NK-R" panose="02020400000000000000" pitchFamily="18" charset="-128"/>
                <a:ea typeface="UD デジタル 教科書体 NK-R" panose="02020400000000000000" pitchFamily="18" charset="-128"/>
              </a:rPr>
              <a:t>EV</a:t>
            </a:r>
          </a:p>
        </p:txBody>
      </p:sp>
      <p:sp>
        <p:nvSpPr>
          <p:cNvPr id="19" name="正方形/長方形 23"/>
          <p:cNvSpPr>
            <a:spLocks noChangeArrowheads="1"/>
          </p:cNvSpPr>
          <p:nvPr/>
        </p:nvSpPr>
        <p:spPr bwMode="auto">
          <a:xfrm>
            <a:off x="2544600" y="3359308"/>
            <a:ext cx="665285" cy="652209"/>
          </a:xfrm>
          <a:prstGeom prst="rect">
            <a:avLst/>
          </a:prstGeom>
          <a:solidFill>
            <a:srgbClr val="FFFF00"/>
          </a:solidFill>
          <a:ln w="25400" algn="ctr">
            <a:solidFill>
              <a:srgbClr val="000000"/>
            </a:solidFill>
            <a:round/>
            <a:headEnd/>
            <a:tailEnd/>
          </a:ln>
        </p:spPr>
        <p:txBody>
          <a:bodyPr anchor="ctr" anchorCtr="1"/>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algn="ctr" defTabSz="844083" fontAlgn="base">
              <a:spcBef>
                <a:spcPct val="0"/>
              </a:spcBef>
              <a:spcAft>
                <a:spcPct val="0"/>
              </a:spcAft>
              <a:buNone/>
              <a:defRPr/>
            </a:pPr>
            <a:r>
              <a:rPr lang="ja-JP" altLang="en-US" sz="1000" b="1" kern="0" dirty="0">
                <a:solidFill>
                  <a:srgbClr val="000000"/>
                </a:solidFill>
                <a:latin typeface="UD デジタル 教科書体 NK-R" panose="02020400000000000000" pitchFamily="18" charset="-128"/>
                <a:ea typeface="UD デジタル 教科書体 NK-R" panose="02020400000000000000" pitchFamily="18" charset="-128"/>
              </a:rPr>
              <a:t>やす</a:t>
            </a:r>
            <a:endParaRPr lang="en-US" altLang="ja-JP" sz="1000" b="1" kern="0" dirty="0">
              <a:solidFill>
                <a:srgbClr val="000000"/>
              </a:solidFill>
              <a:latin typeface="UD デジタル 教科書体 NK-R" panose="02020400000000000000" pitchFamily="18" charset="-128"/>
              <a:ea typeface="UD デジタル 教科書体 NK-R" panose="02020400000000000000" pitchFamily="18" charset="-128"/>
            </a:endParaRPr>
          </a:p>
          <a:p>
            <a:pPr algn="ctr" defTabSz="844083" fontAlgn="base">
              <a:spcBef>
                <a:spcPct val="0"/>
              </a:spcBef>
              <a:spcAft>
                <a:spcPct val="0"/>
              </a:spcAft>
              <a:buNone/>
              <a:defRPr/>
            </a:pPr>
            <a:r>
              <a:rPr lang="ja-JP" altLang="en-US" sz="1000" b="1" kern="0" dirty="0">
                <a:solidFill>
                  <a:srgbClr val="000000"/>
                </a:solidFill>
                <a:latin typeface="UD デジタル 教科書体 NK-R" panose="02020400000000000000" pitchFamily="18" charset="-128"/>
                <a:ea typeface="UD デジタル 教科書体 NK-R" panose="02020400000000000000" pitchFamily="18" charset="-128"/>
              </a:rPr>
              <a:t>ワーク</a:t>
            </a:r>
            <a:endParaRPr lang="en-US" altLang="ja-JP" sz="1000" b="1" kern="0" dirty="0">
              <a:solidFill>
                <a:srgbClr val="000000"/>
              </a:solidFill>
              <a:latin typeface="UD デジタル 教科書体 NK-R" panose="02020400000000000000" pitchFamily="18" charset="-128"/>
              <a:ea typeface="UD デジタル 教科書体 NK-R" panose="02020400000000000000" pitchFamily="18" charset="-128"/>
            </a:endParaRPr>
          </a:p>
        </p:txBody>
      </p:sp>
      <p:sp>
        <p:nvSpPr>
          <p:cNvPr id="20" name="正方形/長方形 24"/>
          <p:cNvSpPr>
            <a:spLocks noChangeArrowheads="1"/>
          </p:cNvSpPr>
          <p:nvPr/>
        </p:nvSpPr>
        <p:spPr bwMode="auto">
          <a:xfrm>
            <a:off x="3209885" y="3359307"/>
            <a:ext cx="583752" cy="652211"/>
          </a:xfrm>
          <a:prstGeom prst="rect">
            <a:avLst/>
          </a:prstGeom>
          <a:solidFill>
            <a:srgbClr val="00B0F0"/>
          </a:solidFill>
          <a:ln w="25400" algn="ctr">
            <a:solidFill>
              <a:srgbClr val="000000"/>
            </a:solidFill>
            <a:round/>
            <a:headEnd/>
            <a:tailEnd/>
          </a:ln>
        </p:spPr>
        <p:txBody>
          <a:bodyPr anchor="ctr" anchorCtr="1"/>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algn="ctr" defTabSz="844083" fontAlgn="base">
              <a:spcBef>
                <a:spcPct val="0"/>
              </a:spcBef>
              <a:spcAft>
                <a:spcPct val="0"/>
              </a:spcAft>
              <a:buNone/>
              <a:defRPr/>
            </a:pPr>
            <a:r>
              <a:rPr lang="ja-JP" altLang="en-US" sz="900" b="1" kern="0" dirty="0">
                <a:solidFill>
                  <a:srgbClr val="FFFFFF"/>
                </a:solidFill>
                <a:latin typeface="UD デジタル 教科書体 NK-R" panose="02020400000000000000" pitchFamily="18" charset="-128"/>
                <a:ea typeface="UD デジタル 教科書体 NK-R" panose="02020400000000000000" pitchFamily="18" charset="-128"/>
              </a:rPr>
              <a:t>談話室</a:t>
            </a:r>
            <a:endParaRPr lang="en-US" altLang="ja-JP" sz="900" b="1" kern="0" dirty="0">
              <a:solidFill>
                <a:srgbClr val="FFFFFF"/>
              </a:solidFill>
              <a:latin typeface="UD デジタル 教科書体 NK-R" panose="02020400000000000000" pitchFamily="18" charset="-128"/>
              <a:ea typeface="UD デジタル 教科書体 NK-R" panose="02020400000000000000" pitchFamily="18" charset="-128"/>
            </a:endParaRPr>
          </a:p>
          <a:p>
            <a:pPr algn="ctr" defTabSz="844083" fontAlgn="base">
              <a:spcBef>
                <a:spcPct val="0"/>
              </a:spcBef>
              <a:spcAft>
                <a:spcPct val="0"/>
              </a:spcAft>
              <a:buNone/>
              <a:defRPr/>
            </a:pPr>
            <a:r>
              <a:rPr lang="ja-JP" altLang="en-US" sz="900" b="1" kern="0" dirty="0">
                <a:solidFill>
                  <a:srgbClr val="FFFFFF"/>
                </a:solidFill>
                <a:latin typeface="UD デジタル 教科書体 NK-R" panose="02020400000000000000" pitchFamily="18" charset="-128"/>
                <a:ea typeface="UD デジタル 教科書体 NK-R" panose="02020400000000000000" pitchFamily="18" charset="-128"/>
              </a:rPr>
              <a:t>２</a:t>
            </a:r>
            <a:endParaRPr lang="en-US" altLang="ja-JP" sz="900" b="1" kern="0" dirty="0">
              <a:solidFill>
                <a:srgbClr val="FFFFFF"/>
              </a:solidFill>
              <a:latin typeface="UD デジタル 教科書体 NK-R" panose="02020400000000000000" pitchFamily="18" charset="-128"/>
              <a:ea typeface="UD デジタル 教科書体 NK-R" panose="02020400000000000000" pitchFamily="18" charset="-128"/>
            </a:endParaRPr>
          </a:p>
        </p:txBody>
      </p:sp>
      <p:sp>
        <p:nvSpPr>
          <p:cNvPr id="21" name="正方形/長方形 25"/>
          <p:cNvSpPr>
            <a:spLocks noChangeArrowheads="1"/>
          </p:cNvSpPr>
          <p:nvPr/>
        </p:nvSpPr>
        <p:spPr bwMode="auto">
          <a:xfrm>
            <a:off x="3793638" y="3366697"/>
            <a:ext cx="558720" cy="644820"/>
          </a:xfrm>
          <a:prstGeom prst="rect">
            <a:avLst/>
          </a:prstGeom>
          <a:solidFill>
            <a:srgbClr val="00B0F0"/>
          </a:solidFill>
          <a:ln w="25400" algn="ctr">
            <a:solidFill>
              <a:srgbClr val="000000"/>
            </a:solidFill>
            <a:round/>
            <a:headEnd/>
            <a:tailEnd/>
          </a:ln>
        </p:spPr>
        <p:txBody>
          <a:bodyPr anchor="ctr" anchorCtr="1"/>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algn="ctr" defTabSz="844083" fontAlgn="base">
              <a:spcBef>
                <a:spcPct val="0"/>
              </a:spcBef>
              <a:spcAft>
                <a:spcPct val="0"/>
              </a:spcAft>
              <a:buNone/>
              <a:defRPr/>
            </a:pPr>
            <a:r>
              <a:rPr lang="ja-JP" altLang="en-US" sz="900" b="1" kern="0" dirty="0">
                <a:solidFill>
                  <a:srgbClr val="FFFFFF"/>
                </a:solidFill>
                <a:latin typeface="UD デジタル 教科書体 NK-R" panose="02020400000000000000" pitchFamily="18" charset="-128"/>
                <a:ea typeface="UD デジタル 教科書体 NK-R" panose="02020400000000000000" pitchFamily="18" charset="-128"/>
              </a:rPr>
              <a:t>談話室</a:t>
            </a:r>
            <a:endParaRPr lang="en-US" altLang="ja-JP" sz="900" b="1" kern="0" dirty="0">
              <a:solidFill>
                <a:srgbClr val="FFFFFF"/>
              </a:solidFill>
              <a:latin typeface="UD デジタル 教科書体 NK-R" panose="02020400000000000000" pitchFamily="18" charset="-128"/>
              <a:ea typeface="UD デジタル 教科書体 NK-R" panose="02020400000000000000" pitchFamily="18" charset="-128"/>
            </a:endParaRPr>
          </a:p>
          <a:p>
            <a:pPr algn="ctr" defTabSz="844083" fontAlgn="base">
              <a:spcBef>
                <a:spcPct val="0"/>
              </a:spcBef>
              <a:spcAft>
                <a:spcPct val="0"/>
              </a:spcAft>
              <a:buNone/>
              <a:defRPr/>
            </a:pPr>
            <a:r>
              <a:rPr lang="ja-JP" altLang="en-US" sz="900" b="1" kern="0" dirty="0">
                <a:solidFill>
                  <a:srgbClr val="FFFFFF"/>
                </a:solidFill>
                <a:latin typeface="UD デジタル 教科書体 NK-R" panose="02020400000000000000" pitchFamily="18" charset="-128"/>
                <a:ea typeface="UD デジタル 教科書体 NK-R" panose="02020400000000000000" pitchFamily="18" charset="-128"/>
              </a:rPr>
              <a:t>１</a:t>
            </a:r>
            <a:endParaRPr lang="en-US" altLang="ja-JP" sz="900" b="1" kern="0" dirty="0">
              <a:solidFill>
                <a:srgbClr val="FFFFFF"/>
              </a:solidFill>
              <a:latin typeface="UD デジタル 教科書体 NK-R" panose="02020400000000000000" pitchFamily="18" charset="-128"/>
              <a:ea typeface="UD デジタル 教科書体 NK-R" panose="02020400000000000000" pitchFamily="18" charset="-128"/>
            </a:endParaRPr>
          </a:p>
        </p:txBody>
      </p:sp>
      <p:sp>
        <p:nvSpPr>
          <p:cNvPr id="22" name="正方形/長方形 26"/>
          <p:cNvSpPr>
            <a:spLocks noChangeArrowheads="1"/>
          </p:cNvSpPr>
          <p:nvPr/>
        </p:nvSpPr>
        <p:spPr bwMode="auto">
          <a:xfrm>
            <a:off x="3921534" y="1416182"/>
            <a:ext cx="803029" cy="1243376"/>
          </a:xfrm>
          <a:prstGeom prst="rect">
            <a:avLst/>
          </a:prstGeom>
          <a:solidFill>
            <a:srgbClr val="FFFF00"/>
          </a:solidFill>
          <a:ln w="25400" algn="ctr">
            <a:solidFill>
              <a:srgbClr val="000000"/>
            </a:solidFill>
            <a:round/>
            <a:headEnd/>
            <a:tailEnd/>
          </a:ln>
        </p:spPr>
        <p:txBody>
          <a:bodyPr anchor="ctr" anchorCtr="1"/>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algn="ctr" defTabSz="844083" fontAlgn="base">
              <a:spcBef>
                <a:spcPct val="0"/>
              </a:spcBef>
              <a:spcAft>
                <a:spcPct val="0"/>
              </a:spcAft>
              <a:buNone/>
              <a:defRPr/>
            </a:pPr>
            <a:r>
              <a:rPr lang="ja-JP" altLang="en-US" sz="1200" b="1" kern="0" dirty="0">
                <a:solidFill>
                  <a:srgbClr val="000000"/>
                </a:solidFill>
                <a:latin typeface="UD デジタル 教科書体 NK-R" panose="02020400000000000000" pitchFamily="18" charset="-128"/>
                <a:ea typeface="UD デジタル 教科書体 NK-R" panose="02020400000000000000" pitchFamily="18" charset="-128"/>
              </a:rPr>
              <a:t>市民生活</a:t>
            </a:r>
            <a:endParaRPr lang="en-US" altLang="ja-JP" sz="1200" b="1" kern="0" dirty="0">
              <a:solidFill>
                <a:srgbClr val="000000"/>
              </a:solidFill>
              <a:latin typeface="UD デジタル 教科書体 NK-R" panose="02020400000000000000" pitchFamily="18" charset="-128"/>
              <a:ea typeface="UD デジタル 教科書体 NK-R" panose="02020400000000000000" pitchFamily="18" charset="-128"/>
            </a:endParaRPr>
          </a:p>
          <a:p>
            <a:pPr algn="ctr" defTabSz="844083" fontAlgn="base">
              <a:spcBef>
                <a:spcPct val="0"/>
              </a:spcBef>
              <a:spcAft>
                <a:spcPct val="0"/>
              </a:spcAft>
              <a:buNone/>
              <a:defRPr/>
            </a:pPr>
            <a:r>
              <a:rPr lang="ja-JP" altLang="en-US" sz="1200" b="1" kern="0" dirty="0">
                <a:solidFill>
                  <a:srgbClr val="000000"/>
                </a:solidFill>
                <a:latin typeface="UD デジタル 教科書体 NK-R" panose="02020400000000000000" pitchFamily="18" charset="-128"/>
                <a:ea typeface="UD デジタル 教科書体 NK-R" panose="02020400000000000000" pitchFamily="18" charset="-128"/>
              </a:rPr>
              <a:t>相談課</a:t>
            </a:r>
            <a:endParaRPr lang="en-US" altLang="ja-JP" sz="1200" b="1" kern="0" dirty="0">
              <a:solidFill>
                <a:srgbClr val="000000"/>
              </a:solidFill>
              <a:latin typeface="UD デジタル 教科書体 NK-R" panose="02020400000000000000" pitchFamily="18" charset="-128"/>
              <a:ea typeface="UD デジタル 教科書体 NK-R" panose="02020400000000000000" pitchFamily="18" charset="-128"/>
            </a:endParaRPr>
          </a:p>
          <a:p>
            <a:pPr algn="ctr" defTabSz="844083" fontAlgn="base">
              <a:spcBef>
                <a:spcPct val="0"/>
              </a:spcBef>
              <a:spcAft>
                <a:spcPct val="0"/>
              </a:spcAft>
              <a:buNone/>
              <a:defRPr/>
            </a:pPr>
            <a:endParaRPr lang="en-US" altLang="ja-JP" sz="1000" b="1" kern="0" dirty="0">
              <a:solidFill>
                <a:srgbClr val="000000"/>
              </a:solidFill>
              <a:latin typeface="UD デジタル 教科書体 NK-R" panose="02020400000000000000" pitchFamily="18" charset="-128"/>
              <a:ea typeface="UD デジタル 教科書体 NK-R" panose="02020400000000000000" pitchFamily="18" charset="-128"/>
            </a:endParaRPr>
          </a:p>
          <a:p>
            <a:pPr algn="ctr" defTabSz="844083" fontAlgn="base">
              <a:spcBef>
                <a:spcPct val="0"/>
              </a:spcBef>
              <a:spcAft>
                <a:spcPct val="0"/>
              </a:spcAft>
              <a:buNone/>
              <a:defRPr/>
            </a:pPr>
            <a:r>
              <a:rPr lang="ja-JP" altLang="en-US" sz="1000" b="1" kern="0" dirty="0">
                <a:solidFill>
                  <a:srgbClr val="000000"/>
                </a:solidFill>
                <a:latin typeface="UD デジタル 教科書体 NK-R" panose="02020400000000000000" pitchFamily="18" charset="-128"/>
                <a:ea typeface="UD デジタル 教科書体 NK-R" panose="02020400000000000000" pitchFamily="18" charset="-128"/>
              </a:rPr>
              <a:t>消費生活</a:t>
            </a:r>
            <a:endParaRPr lang="en-US" altLang="ja-JP" sz="1000" b="1" kern="0" dirty="0">
              <a:solidFill>
                <a:srgbClr val="000000"/>
              </a:solidFill>
              <a:latin typeface="UD デジタル 教科書体 NK-R" panose="02020400000000000000" pitchFamily="18" charset="-128"/>
              <a:ea typeface="UD デジタル 教科書体 NK-R" panose="02020400000000000000" pitchFamily="18" charset="-128"/>
            </a:endParaRPr>
          </a:p>
          <a:p>
            <a:pPr algn="ctr" defTabSz="844083" fontAlgn="base">
              <a:spcBef>
                <a:spcPct val="0"/>
              </a:spcBef>
              <a:spcAft>
                <a:spcPct val="0"/>
              </a:spcAft>
              <a:buNone/>
              <a:defRPr/>
            </a:pPr>
            <a:r>
              <a:rPr lang="ja-JP" altLang="en-US" sz="1000" b="1" kern="0" dirty="0">
                <a:solidFill>
                  <a:srgbClr val="000000"/>
                </a:solidFill>
                <a:latin typeface="UD デジタル 教科書体 NK-R" panose="02020400000000000000" pitchFamily="18" charset="-128"/>
                <a:ea typeface="UD デジタル 教科書体 NK-R" panose="02020400000000000000" pitchFamily="18" charset="-128"/>
              </a:rPr>
              <a:t>センター</a:t>
            </a:r>
            <a:endParaRPr lang="en-US" altLang="ja-JP" sz="1000" b="1" kern="0" dirty="0">
              <a:solidFill>
                <a:srgbClr val="000000"/>
              </a:solidFill>
              <a:latin typeface="UD デジタル 教科書体 NK-R" panose="02020400000000000000" pitchFamily="18" charset="-128"/>
              <a:ea typeface="UD デジタル 教科書体 NK-R" panose="02020400000000000000" pitchFamily="18" charset="-128"/>
            </a:endParaRPr>
          </a:p>
        </p:txBody>
      </p:sp>
      <p:sp>
        <p:nvSpPr>
          <p:cNvPr id="24" name="正方形/長方形 27"/>
          <p:cNvSpPr>
            <a:spLocks noChangeArrowheads="1"/>
          </p:cNvSpPr>
          <p:nvPr/>
        </p:nvSpPr>
        <p:spPr bwMode="auto">
          <a:xfrm>
            <a:off x="3985094" y="4870823"/>
            <a:ext cx="498231" cy="332643"/>
          </a:xfrm>
          <a:prstGeom prst="rect">
            <a:avLst/>
          </a:prstGeom>
          <a:solidFill>
            <a:srgbClr val="FFFF00"/>
          </a:solidFill>
          <a:ln w="25400" algn="ctr">
            <a:solidFill>
              <a:srgbClr val="000000"/>
            </a:solidFill>
            <a:round/>
            <a:headEnd/>
            <a:tailEnd/>
          </a:ln>
        </p:spPr>
        <p:txBody>
          <a:bodyPr anchor="ctr" anchorCtr="1"/>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algn="ctr" defTabSz="844083" fontAlgn="base">
              <a:spcBef>
                <a:spcPct val="0"/>
              </a:spcBef>
              <a:spcAft>
                <a:spcPct val="0"/>
              </a:spcAft>
              <a:buNone/>
              <a:defRPr/>
            </a:pPr>
            <a:r>
              <a:rPr lang="ja-JP" altLang="en-US" sz="800" b="1" kern="0" dirty="0">
                <a:solidFill>
                  <a:srgbClr val="000000"/>
                </a:solidFill>
                <a:latin typeface="UD デジタル 教科書体 NK-R" panose="02020400000000000000" pitchFamily="18" charset="-128"/>
                <a:ea typeface="UD デジタル 教科書体 NK-R" panose="02020400000000000000" pitchFamily="18" charset="-128"/>
              </a:rPr>
              <a:t>保管庫</a:t>
            </a:r>
            <a:endParaRPr lang="en-US" altLang="ja-JP" sz="800" b="1" kern="0" dirty="0">
              <a:solidFill>
                <a:srgbClr val="000000"/>
              </a:solidFill>
              <a:latin typeface="UD デジタル 教科書体 NK-R" panose="02020400000000000000" pitchFamily="18" charset="-128"/>
              <a:ea typeface="UD デジタル 教科書体 NK-R" panose="02020400000000000000" pitchFamily="18" charset="-128"/>
            </a:endParaRPr>
          </a:p>
        </p:txBody>
      </p:sp>
      <p:sp>
        <p:nvSpPr>
          <p:cNvPr id="25" name="正方形/長方形 28"/>
          <p:cNvSpPr>
            <a:spLocks noChangeArrowheads="1"/>
          </p:cNvSpPr>
          <p:nvPr/>
        </p:nvSpPr>
        <p:spPr bwMode="auto">
          <a:xfrm>
            <a:off x="4493084" y="5037145"/>
            <a:ext cx="1911308" cy="332642"/>
          </a:xfrm>
          <a:prstGeom prst="rect">
            <a:avLst/>
          </a:prstGeom>
          <a:solidFill>
            <a:srgbClr val="92D050"/>
          </a:solidFill>
          <a:ln w="25400" algn="ctr">
            <a:solidFill>
              <a:srgbClr val="000000"/>
            </a:solidFill>
            <a:round/>
            <a:headEnd/>
            <a:tailEnd/>
          </a:ln>
        </p:spPr>
        <p:txBody>
          <a:bodyPr anchor="ctr" anchorCtr="1"/>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defTabSz="844083" fontAlgn="base">
              <a:spcBef>
                <a:spcPct val="0"/>
              </a:spcBef>
              <a:spcAft>
                <a:spcPct val="0"/>
              </a:spcAft>
              <a:buNone/>
              <a:defRPr/>
            </a:pPr>
            <a:r>
              <a:rPr lang="ja-JP" altLang="en-US" sz="1000" b="1" kern="0" dirty="0">
                <a:solidFill>
                  <a:srgbClr val="000000"/>
                </a:solidFill>
                <a:latin typeface="UD デジタル 教科書体 NK-R" panose="02020400000000000000" pitchFamily="18" charset="-128"/>
                <a:ea typeface="UD デジタル 教科書体 NK-R" panose="02020400000000000000" pitchFamily="18" charset="-128"/>
              </a:rPr>
              <a:t>正面玄関</a:t>
            </a:r>
            <a:endParaRPr lang="en-US" altLang="ja-JP" sz="1000" b="1" kern="0" dirty="0">
              <a:solidFill>
                <a:srgbClr val="000000"/>
              </a:solidFill>
              <a:latin typeface="UD デジタル 教科書体 NK-R" panose="02020400000000000000" pitchFamily="18" charset="-128"/>
              <a:ea typeface="UD デジタル 教科書体 NK-R" panose="02020400000000000000" pitchFamily="18" charset="-128"/>
            </a:endParaRPr>
          </a:p>
        </p:txBody>
      </p:sp>
      <p:sp>
        <p:nvSpPr>
          <p:cNvPr id="26" name="正方形/長方形 29"/>
          <p:cNvSpPr>
            <a:spLocks noChangeArrowheads="1"/>
          </p:cNvSpPr>
          <p:nvPr/>
        </p:nvSpPr>
        <p:spPr bwMode="auto">
          <a:xfrm>
            <a:off x="3500201" y="827417"/>
            <a:ext cx="425729" cy="203603"/>
          </a:xfrm>
          <a:prstGeom prst="rect">
            <a:avLst/>
          </a:prstGeom>
          <a:solidFill>
            <a:srgbClr val="92D050"/>
          </a:solidFill>
          <a:ln w="25400" algn="ctr">
            <a:solidFill>
              <a:srgbClr val="000000"/>
            </a:solidFill>
            <a:round/>
            <a:headEnd/>
            <a:tailEnd/>
          </a:ln>
        </p:spPr>
        <p:txBody>
          <a:bodyPr vert="horz" anchor="ctr" anchorCtr="1"/>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defTabSz="844083" fontAlgn="base">
              <a:spcBef>
                <a:spcPct val="0"/>
              </a:spcBef>
              <a:spcAft>
                <a:spcPct val="0"/>
              </a:spcAft>
              <a:buNone/>
              <a:defRPr/>
            </a:pPr>
            <a:r>
              <a:rPr lang="ja-JP" altLang="en-US" sz="600" b="1" kern="0" dirty="0">
                <a:solidFill>
                  <a:srgbClr val="000000"/>
                </a:solidFill>
                <a:latin typeface="UD デジタル 教科書体 NK-R" panose="02020400000000000000" pitchFamily="18" charset="-128"/>
                <a:ea typeface="UD デジタル 教科書体 NK-R" panose="02020400000000000000" pitchFamily="18" charset="-128"/>
              </a:rPr>
              <a:t>通用口</a:t>
            </a:r>
            <a:endParaRPr lang="en-US" altLang="ja-JP" sz="600" b="1" kern="0" dirty="0">
              <a:solidFill>
                <a:srgbClr val="000000"/>
              </a:solidFill>
              <a:latin typeface="UD デジタル 教科書体 NK-R" panose="02020400000000000000" pitchFamily="18" charset="-128"/>
              <a:ea typeface="UD デジタル 教科書体 NK-R" panose="02020400000000000000" pitchFamily="18" charset="-128"/>
            </a:endParaRPr>
          </a:p>
        </p:txBody>
      </p:sp>
      <p:sp>
        <p:nvSpPr>
          <p:cNvPr id="29" name="正方形/長方形 36"/>
          <p:cNvSpPr>
            <a:spLocks noChangeArrowheads="1"/>
          </p:cNvSpPr>
          <p:nvPr/>
        </p:nvSpPr>
        <p:spPr bwMode="auto">
          <a:xfrm>
            <a:off x="2268741" y="2114552"/>
            <a:ext cx="433591" cy="520943"/>
          </a:xfrm>
          <a:prstGeom prst="rect">
            <a:avLst/>
          </a:prstGeom>
          <a:solidFill>
            <a:srgbClr val="BBE0E3"/>
          </a:solidFill>
          <a:ln w="25400" algn="ctr">
            <a:solidFill>
              <a:srgbClr val="000000"/>
            </a:solidFill>
            <a:round/>
            <a:headEnd/>
            <a:tailEnd/>
          </a:ln>
        </p:spPr>
        <p:txBody>
          <a:bodyPr anchor="ctr" anchorCtr="1"/>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defTabSz="844083" fontAlgn="base">
              <a:spcBef>
                <a:spcPct val="0"/>
              </a:spcBef>
              <a:spcAft>
                <a:spcPct val="0"/>
              </a:spcAft>
              <a:buNone/>
              <a:defRPr/>
            </a:pPr>
            <a:r>
              <a:rPr lang="ja-JP" altLang="en-US" sz="1000" b="1" kern="0" dirty="0">
                <a:solidFill>
                  <a:srgbClr val="000000"/>
                </a:solidFill>
                <a:latin typeface="UD デジタル 教科書体 NK-R" panose="02020400000000000000" pitchFamily="18" charset="-128"/>
                <a:ea typeface="UD デジタル 教科書体 NK-R" panose="02020400000000000000" pitchFamily="18" charset="-128"/>
              </a:rPr>
              <a:t>給湯室</a:t>
            </a:r>
            <a:endParaRPr lang="en-US" altLang="ja-JP" sz="1000" b="1" kern="0" dirty="0">
              <a:solidFill>
                <a:srgbClr val="000000"/>
              </a:solidFill>
              <a:latin typeface="UD デジタル 教科書体 NK-R" panose="02020400000000000000" pitchFamily="18" charset="-128"/>
              <a:ea typeface="UD デジタル 教科書体 NK-R" panose="02020400000000000000" pitchFamily="18" charset="-128"/>
            </a:endParaRPr>
          </a:p>
        </p:txBody>
      </p:sp>
      <p:sp>
        <p:nvSpPr>
          <p:cNvPr id="30" name="正方形/長方形 37"/>
          <p:cNvSpPr>
            <a:spLocks noChangeArrowheads="1"/>
          </p:cNvSpPr>
          <p:nvPr/>
        </p:nvSpPr>
        <p:spPr bwMode="auto">
          <a:xfrm>
            <a:off x="5271678" y="3830430"/>
            <a:ext cx="450403" cy="165526"/>
          </a:xfrm>
          <a:prstGeom prst="rect">
            <a:avLst/>
          </a:prstGeom>
          <a:solidFill>
            <a:srgbClr val="BBE0E3"/>
          </a:solidFill>
          <a:ln w="25400" algn="ctr">
            <a:solidFill>
              <a:srgbClr val="000000"/>
            </a:solidFill>
            <a:round/>
            <a:headEnd/>
            <a:tailEnd/>
          </a:ln>
        </p:spPr>
        <p:txBody>
          <a:bodyPr anchor="ctr" anchorCtr="1"/>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defTabSz="844083" fontAlgn="base">
              <a:spcBef>
                <a:spcPct val="0"/>
              </a:spcBef>
              <a:spcAft>
                <a:spcPct val="0"/>
              </a:spcAft>
              <a:buNone/>
              <a:defRPr/>
            </a:pPr>
            <a:r>
              <a:rPr lang="ja-JP" altLang="en-US" sz="800" b="1" kern="0" dirty="0">
                <a:solidFill>
                  <a:srgbClr val="000000"/>
                </a:solidFill>
                <a:latin typeface="UD デジタル 教科書体 NK-R" panose="02020400000000000000" pitchFamily="18" charset="-128"/>
                <a:ea typeface="UD デジタル 教科書体 NK-R" panose="02020400000000000000" pitchFamily="18" charset="-128"/>
              </a:rPr>
              <a:t>受付</a:t>
            </a:r>
            <a:endParaRPr lang="en-US" altLang="ja-JP" sz="800" b="1" kern="0" dirty="0">
              <a:solidFill>
                <a:srgbClr val="000000"/>
              </a:solidFill>
              <a:latin typeface="UD デジタル 教科書体 NK-R" panose="02020400000000000000" pitchFamily="18" charset="-128"/>
              <a:ea typeface="UD デジタル 教科書体 NK-R" panose="02020400000000000000" pitchFamily="18" charset="-128"/>
            </a:endParaRPr>
          </a:p>
        </p:txBody>
      </p:sp>
      <p:sp>
        <p:nvSpPr>
          <p:cNvPr id="31" name="大かっこ 1"/>
          <p:cNvSpPr>
            <a:spLocks noChangeArrowheads="1"/>
          </p:cNvSpPr>
          <p:nvPr/>
        </p:nvSpPr>
        <p:spPr bwMode="auto">
          <a:xfrm>
            <a:off x="3960001" y="2081468"/>
            <a:ext cx="670251" cy="349778"/>
          </a:xfrm>
          <a:prstGeom prst="bracketPair">
            <a:avLst>
              <a:gd name="adj" fmla="val 16667"/>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defTabSz="844083" fontAlgn="base">
              <a:spcBef>
                <a:spcPct val="0"/>
              </a:spcBef>
              <a:spcAft>
                <a:spcPct val="0"/>
              </a:spcAft>
              <a:buNone/>
              <a:defRPr/>
            </a:pPr>
            <a:endParaRPr lang="ja-JP" altLang="en-US" sz="1662" b="1" kern="0">
              <a:solidFill>
                <a:srgbClr val="000000"/>
              </a:solidFill>
              <a:latin typeface="UD デジタル 教科書体 NK-R" panose="02020400000000000000" pitchFamily="18" charset="-128"/>
              <a:ea typeface="UD デジタル 教科書体 NK-R" panose="02020400000000000000" pitchFamily="18" charset="-128"/>
            </a:endParaRPr>
          </a:p>
        </p:txBody>
      </p:sp>
      <p:grpSp>
        <p:nvGrpSpPr>
          <p:cNvPr id="32" name="グループ化 3"/>
          <p:cNvGrpSpPr>
            <a:grpSpLocks/>
          </p:cNvGrpSpPr>
          <p:nvPr/>
        </p:nvGrpSpPr>
        <p:grpSpPr bwMode="auto">
          <a:xfrm>
            <a:off x="277391" y="5280719"/>
            <a:ext cx="2763611" cy="1414810"/>
            <a:chOff x="-7062885" y="10797644"/>
            <a:chExt cx="4040508" cy="2771272"/>
          </a:xfrm>
        </p:grpSpPr>
        <p:grpSp>
          <p:nvGrpSpPr>
            <p:cNvPr id="33" name="グループ化 2"/>
            <p:cNvGrpSpPr>
              <a:grpSpLocks/>
            </p:cNvGrpSpPr>
            <p:nvPr/>
          </p:nvGrpSpPr>
          <p:grpSpPr bwMode="auto">
            <a:xfrm>
              <a:off x="-7062885" y="10797644"/>
              <a:ext cx="2811998" cy="2771272"/>
              <a:chOff x="-7087171" y="10797644"/>
              <a:chExt cx="2811998" cy="2771272"/>
            </a:xfrm>
          </p:grpSpPr>
          <p:sp>
            <p:nvSpPr>
              <p:cNvPr id="35" name="四角形吹き出し 34"/>
              <p:cNvSpPr>
                <a:spLocks noChangeArrowheads="1"/>
              </p:cNvSpPr>
              <p:nvPr/>
            </p:nvSpPr>
            <p:spPr bwMode="auto">
              <a:xfrm flipH="1">
                <a:off x="-6798459" y="11241699"/>
                <a:ext cx="2234574" cy="1400176"/>
              </a:xfrm>
              <a:prstGeom prst="wedgeRectCallout">
                <a:avLst>
                  <a:gd name="adj1" fmla="val -96755"/>
                  <a:gd name="adj2" fmla="val -279187"/>
                </a:avLst>
              </a:prstGeom>
              <a:solidFill>
                <a:srgbClr val="FF0000"/>
              </a:solidFill>
              <a:ln w="9525" algn="ctr">
                <a:solidFill>
                  <a:schemeClr val="tx1"/>
                </a:solidFill>
                <a:round/>
                <a:headEnd/>
                <a:tailEnd/>
              </a:ln>
            </p:spPr>
            <p:txBody>
              <a:bodyPr/>
              <a:lstStyle>
                <a:lvl1pPr>
                  <a:spcBef>
                    <a:spcPct val="20000"/>
                  </a:spcBef>
                  <a:buFont typeface="Arial" pitchFamily="34" charset="0"/>
                  <a:buChar char="•"/>
                  <a:defRPr sz="2800">
                    <a:solidFill>
                      <a:schemeClr val="tx1"/>
                    </a:solidFill>
                    <a:latin typeface="HG丸ｺﾞｼｯｸM-PRO" pitchFamily="50" charset="-128"/>
                    <a:ea typeface="HG丸ｺﾞｼｯｸM-PRO" pitchFamily="50" charset="-128"/>
                  </a:defRPr>
                </a:lvl1pPr>
                <a:lvl2pPr marL="742950" indent="-285750">
                  <a:spcBef>
                    <a:spcPct val="20000"/>
                  </a:spcBef>
                  <a:buFont typeface="Arial" pitchFamily="34" charset="0"/>
                  <a:buChar char="–"/>
                  <a:defRPr sz="2800">
                    <a:solidFill>
                      <a:schemeClr val="tx1"/>
                    </a:solidFill>
                    <a:latin typeface="HG丸ｺﾞｼｯｸM-PRO" pitchFamily="50" charset="-128"/>
                    <a:ea typeface="HG丸ｺﾞｼｯｸM-PRO" pitchFamily="50" charset="-128"/>
                  </a:defRPr>
                </a:lvl2pPr>
                <a:lvl3pPr marL="1143000" indent="-228600">
                  <a:spcBef>
                    <a:spcPct val="20000"/>
                  </a:spcBef>
                  <a:buFont typeface="Arial" pitchFamily="34" charset="0"/>
                  <a:buChar char="•"/>
                  <a:defRPr sz="1600">
                    <a:solidFill>
                      <a:schemeClr val="tx1"/>
                    </a:solidFill>
                    <a:latin typeface="HG丸ｺﾞｼｯｸM-PRO" pitchFamily="50" charset="-128"/>
                    <a:ea typeface="HG丸ｺﾞｼｯｸM-PRO" pitchFamily="50" charset="-128"/>
                  </a:defRPr>
                </a:lvl3pPr>
                <a:lvl4pPr marL="1600200" indent="-228600">
                  <a:spcBef>
                    <a:spcPct val="20000"/>
                  </a:spcBef>
                  <a:buFont typeface="Arial" pitchFamily="34" charset="0"/>
                  <a:buChar char="–"/>
                  <a:defRPr sz="1400">
                    <a:solidFill>
                      <a:schemeClr val="tx1"/>
                    </a:solidFill>
                    <a:latin typeface="HG丸ｺﾞｼｯｸM-PRO" pitchFamily="50" charset="-128"/>
                    <a:ea typeface="HG丸ｺﾞｼｯｸM-PRO" pitchFamily="50" charset="-128"/>
                  </a:defRPr>
                </a:lvl4pPr>
                <a:lvl5pPr marL="2057400" indent="-228600">
                  <a:spcBef>
                    <a:spcPct val="20000"/>
                  </a:spcBef>
                  <a:buFont typeface="Arial" pitchFamily="34" charset="0"/>
                  <a:buChar char="»"/>
                  <a:defRPr sz="1400">
                    <a:solidFill>
                      <a:schemeClr val="tx1"/>
                    </a:solidFill>
                    <a:latin typeface="HG丸ｺﾞｼｯｸM-PRO" pitchFamily="50" charset="-128"/>
                    <a:ea typeface="HG丸ｺﾞｼｯｸM-PRO" pitchFamily="50" charset="-128"/>
                  </a:defRPr>
                </a:lvl5pPr>
                <a:lvl6pPr marL="2514600" indent="-228600" eaLnBrk="0" fontAlgn="base" hangingPunct="0">
                  <a:spcBef>
                    <a:spcPct val="20000"/>
                  </a:spcBef>
                  <a:spcAft>
                    <a:spcPct val="0"/>
                  </a:spcAft>
                  <a:buFont typeface="Arial" pitchFamily="34" charset="0"/>
                  <a:buChar char="»"/>
                  <a:defRPr sz="1400">
                    <a:solidFill>
                      <a:schemeClr val="tx1"/>
                    </a:solidFill>
                    <a:latin typeface="HG丸ｺﾞｼｯｸM-PRO" pitchFamily="50" charset="-128"/>
                    <a:ea typeface="HG丸ｺﾞｼｯｸM-PRO" pitchFamily="50" charset="-128"/>
                  </a:defRPr>
                </a:lvl6pPr>
                <a:lvl7pPr marL="2971800" indent="-228600" eaLnBrk="0" fontAlgn="base" hangingPunct="0">
                  <a:spcBef>
                    <a:spcPct val="20000"/>
                  </a:spcBef>
                  <a:spcAft>
                    <a:spcPct val="0"/>
                  </a:spcAft>
                  <a:buFont typeface="Arial" pitchFamily="34" charset="0"/>
                  <a:buChar char="»"/>
                  <a:defRPr sz="1400">
                    <a:solidFill>
                      <a:schemeClr val="tx1"/>
                    </a:solidFill>
                    <a:latin typeface="HG丸ｺﾞｼｯｸM-PRO" pitchFamily="50" charset="-128"/>
                    <a:ea typeface="HG丸ｺﾞｼｯｸM-PRO" pitchFamily="50" charset="-128"/>
                  </a:defRPr>
                </a:lvl7pPr>
                <a:lvl8pPr marL="3429000" indent="-228600" eaLnBrk="0" fontAlgn="base" hangingPunct="0">
                  <a:spcBef>
                    <a:spcPct val="20000"/>
                  </a:spcBef>
                  <a:spcAft>
                    <a:spcPct val="0"/>
                  </a:spcAft>
                  <a:buFont typeface="Arial" pitchFamily="34" charset="0"/>
                  <a:buChar char="»"/>
                  <a:defRPr sz="1400">
                    <a:solidFill>
                      <a:schemeClr val="tx1"/>
                    </a:solidFill>
                    <a:latin typeface="HG丸ｺﾞｼｯｸM-PRO" pitchFamily="50" charset="-128"/>
                    <a:ea typeface="HG丸ｺﾞｼｯｸM-PRO" pitchFamily="50" charset="-128"/>
                  </a:defRPr>
                </a:lvl8pPr>
                <a:lvl9pPr marL="3886200" indent="-228600" eaLnBrk="0" fontAlgn="base" hangingPunct="0">
                  <a:spcBef>
                    <a:spcPct val="20000"/>
                  </a:spcBef>
                  <a:spcAft>
                    <a:spcPct val="0"/>
                  </a:spcAft>
                  <a:buFont typeface="Arial" pitchFamily="34" charset="0"/>
                  <a:buChar char="»"/>
                  <a:defRPr sz="1400">
                    <a:solidFill>
                      <a:schemeClr val="tx1"/>
                    </a:solidFill>
                    <a:latin typeface="HG丸ｺﾞｼｯｸM-PRO" pitchFamily="50" charset="-128"/>
                    <a:ea typeface="HG丸ｺﾞｼｯｸM-PRO" pitchFamily="50" charset="-128"/>
                  </a:defRPr>
                </a:lvl9pPr>
              </a:lstStyle>
              <a:p>
                <a:pPr fontAlgn="base">
                  <a:spcBef>
                    <a:spcPct val="0"/>
                  </a:spcBef>
                  <a:spcAft>
                    <a:spcPct val="0"/>
                  </a:spcAft>
                  <a:buFontTx/>
                  <a:buNone/>
                </a:pPr>
                <a:endParaRPr lang="ja-JP" altLang="en-US" sz="1800">
                  <a:solidFill>
                    <a:srgbClr val="000000"/>
                  </a:solidFill>
                  <a:latin typeface="UD デジタル 教科書体 NK-R" panose="02020400000000000000" pitchFamily="18" charset="-128"/>
                  <a:ea typeface="UD デジタル 教科書体 NK-R" panose="02020400000000000000" pitchFamily="18" charset="-128"/>
                </a:endParaRPr>
              </a:p>
            </p:txBody>
          </p:sp>
          <p:pic>
            <p:nvPicPr>
              <p:cNvPr id="36" name="Picture 20" descr="CIMG1157"/>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7087171" y="10797644"/>
                <a:ext cx="2811998" cy="2771272"/>
              </a:xfrm>
              <a:prstGeom prst="rect">
                <a:avLst/>
              </a:prstGeom>
              <a:noFill/>
              <a:ln w="349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pic>
          <p:nvPicPr>
            <p:cNvPr id="34" name="Picture 8" descr="C:\Users\M.Utsu\Desktop\20131007_15545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8129" y="10797644"/>
              <a:ext cx="1055752" cy="277126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38" name="スライド番号プレースホルダー 37"/>
          <p:cNvSpPr>
            <a:spLocks noGrp="1"/>
          </p:cNvSpPr>
          <p:nvPr>
            <p:ph type="sldNum" sz="quarter" idx="12"/>
          </p:nvPr>
        </p:nvSpPr>
        <p:spPr>
          <a:xfrm>
            <a:off x="6934033" y="6449156"/>
            <a:ext cx="2133600" cy="365125"/>
          </a:xfrm>
        </p:spPr>
        <p:txBody>
          <a:bodyPr/>
          <a:lstStyle/>
          <a:p>
            <a:fld id="{F2C10E03-493B-4EF5-97BB-FB91A5A8D49C}" type="slidenum">
              <a:rPr kumimoji="1" lang="ja-JP" altLang="en-US" sz="1600" smtClean="0">
                <a:latin typeface="游ゴシック" panose="020B0400000000000000" pitchFamily="50" charset="-128"/>
                <a:ea typeface="游ゴシック" panose="020B0400000000000000" pitchFamily="50" charset="-128"/>
              </a:rPr>
              <a:t>3</a:t>
            </a:fld>
            <a:endParaRPr kumimoji="1" lang="ja-JP" altLang="en-US" sz="1600" dirty="0">
              <a:latin typeface="游ゴシック" panose="020B0400000000000000" pitchFamily="50" charset="-128"/>
              <a:ea typeface="游ゴシック" panose="020B0400000000000000" pitchFamily="50" charset="-128"/>
            </a:endParaRPr>
          </a:p>
        </p:txBody>
      </p:sp>
      <p:sp>
        <p:nvSpPr>
          <p:cNvPr id="7" name="正方形/長方形 9"/>
          <p:cNvSpPr>
            <a:spLocks noChangeArrowheads="1"/>
          </p:cNvSpPr>
          <p:nvPr/>
        </p:nvSpPr>
        <p:spPr bwMode="auto">
          <a:xfrm>
            <a:off x="4727493" y="1235237"/>
            <a:ext cx="848035" cy="1420833"/>
          </a:xfrm>
          <a:prstGeom prst="rect">
            <a:avLst/>
          </a:prstGeom>
          <a:solidFill>
            <a:srgbClr val="BBE0E3"/>
          </a:solidFill>
          <a:ln w="25400" algn="ctr">
            <a:solidFill>
              <a:srgbClr val="000000"/>
            </a:solidFill>
            <a:round/>
            <a:headEnd/>
            <a:tailEnd/>
          </a:ln>
        </p:spPr>
        <p:txBody>
          <a:bodyPr vert="eaVert" anchor="ctr" anchorCtr="1"/>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algn="ctr" defTabSz="844083" fontAlgn="base">
              <a:spcBef>
                <a:spcPct val="0"/>
              </a:spcBef>
              <a:spcAft>
                <a:spcPct val="0"/>
              </a:spcAft>
              <a:buNone/>
              <a:defRPr/>
            </a:pPr>
            <a:endParaRPr lang="en-US" altLang="ja-JP" sz="1108" b="1" kern="0" dirty="0">
              <a:solidFill>
                <a:srgbClr val="000000"/>
              </a:solidFill>
              <a:latin typeface="UD デジタル 教科書体 NK-R" panose="02020400000000000000" pitchFamily="18" charset="-128"/>
              <a:ea typeface="UD デジタル 教科書体 NK-R" panose="02020400000000000000" pitchFamily="18" charset="-128"/>
            </a:endParaRPr>
          </a:p>
          <a:p>
            <a:pPr algn="ctr" defTabSz="844083" fontAlgn="base">
              <a:spcBef>
                <a:spcPct val="0"/>
              </a:spcBef>
              <a:spcAft>
                <a:spcPct val="0"/>
              </a:spcAft>
              <a:buNone/>
              <a:defRPr/>
            </a:pPr>
            <a:endParaRPr lang="en-US" altLang="ja-JP" sz="1108" b="1" kern="0" dirty="0">
              <a:solidFill>
                <a:srgbClr val="000000"/>
              </a:solidFill>
              <a:latin typeface="UD デジタル 教科書体 NK-R" panose="02020400000000000000" pitchFamily="18" charset="-128"/>
              <a:ea typeface="UD デジタル 教科書体 NK-R" panose="02020400000000000000" pitchFamily="18" charset="-128"/>
            </a:endParaRPr>
          </a:p>
          <a:p>
            <a:pPr algn="ctr" defTabSz="844083" fontAlgn="base">
              <a:spcBef>
                <a:spcPct val="0"/>
              </a:spcBef>
              <a:spcAft>
                <a:spcPct val="0"/>
              </a:spcAft>
              <a:buNone/>
              <a:defRPr/>
            </a:pPr>
            <a:r>
              <a:rPr lang="ja-JP" altLang="en-US" sz="1200" b="1" kern="0" dirty="0">
                <a:solidFill>
                  <a:srgbClr val="000000"/>
                </a:solidFill>
                <a:latin typeface="UD デジタル 教科書体 NK-R" panose="02020400000000000000" pitchFamily="18" charset="-128"/>
                <a:ea typeface="UD デジタル 教科書体 NK-R" panose="02020400000000000000" pitchFamily="18" charset="-128"/>
              </a:rPr>
              <a:t>社会福祉課</a:t>
            </a:r>
            <a:endParaRPr lang="en-US" altLang="ja-JP" sz="1200" b="1" kern="0" dirty="0">
              <a:solidFill>
                <a:srgbClr val="000000"/>
              </a:solidFill>
              <a:latin typeface="UD デジタル 教科書体 NK-R" panose="02020400000000000000" pitchFamily="18" charset="-128"/>
              <a:ea typeface="UD デジタル 教科書体 NK-R" panose="02020400000000000000" pitchFamily="18" charset="-128"/>
            </a:endParaRPr>
          </a:p>
          <a:p>
            <a:pPr algn="ctr" defTabSz="844083" fontAlgn="base">
              <a:spcBef>
                <a:spcPct val="0"/>
              </a:spcBef>
              <a:spcAft>
                <a:spcPct val="0"/>
              </a:spcAft>
              <a:buNone/>
              <a:defRPr/>
            </a:pPr>
            <a:endParaRPr lang="en-US" altLang="ja-JP" sz="1108" b="1" kern="0" dirty="0">
              <a:solidFill>
                <a:srgbClr val="000000"/>
              </a:solidFill>
              <a:latin typeface="UD デジタル 教科書体 NK-R" panose="02020400000000000000" pitchFamily="18" charset="-128"/>
              <a:ea typeface="UD デジタル 教科書体 NK-R" panose="02020400000000000000" pitchFamily="18" charset="-128"/>
            </a:endParaRPr>
          </a:p>
          <a:p>
            <a:pPr algn="ctr" defTabSz="844083" fontAlgn="base">
              <a:spcBef>
                <a:spcPct val="0"/>
              </a:spcBef>
              <a:spcAft>
                <a:spcPct val="0"/>
              </a:spcAft>
              <a:buNone/>
              <a:defRPr/>
            </a:pPr>
            <a:endParaRPr lang="en-US" altLang="ja-JP" sz="1108" b="1" kern="0" dirty="0">
              <a:solidFill>
                <a:srgbClr val="000000"/>
              </a:solidFill>
              <a:latin typeface="UD デジタル 教科書体 NK-R" panose="02020400000000000000" pitchFamily="18" charset="-128"/>
              <a:ea typeface="UD デジタル 教科書体 NK-R" panose="02020400000000000000" pitchFamily="18" charset="-128"/>
            </a:endParaRPr>
          </a:p>
        </p:txBody>
      </p:sp>
      <p:sp>
        <p:nvSpPr>
          <p:cNvPr id="28" name="正方形/長方形 27">
            <a:extLst>
              <a:ext uri="{FF2B5EF4-FFF2-40B4-BE49-F238E27FC236}">
                <a16:creationId xmlns:a16="http://schemas.microsoft.com/office/drawing/2014/main" id="{3730D1ED-2D77-4F0B-B1A6-43800DA679FD}"/>
              </a:ext>
            </a:extLst>
          </p:cNvPr>
          <p:cNvSpPr/>
          <p:nvPr/>
        </p:nvSpPr>
        <p:spPr>
          <a:xfrm>
            <a:off x="4246481" y="973920"/>
            <a:ext cx="473689" cy="441081"/>
          </a:xfrm>
          <a:prstGeom prst="rect">
            <a:avLst/>
          </a:prstGeom>
          <a:solidFill>
            <a:srgbClr val="FFFF66"/>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76761826-E069-46D2-B09C-4D939743CF1F}"/>
              </a:ext>
            </a:extLst>
          </p:cNvPr>
          <p:cNvSpPr/>
          <p:nvPr/>
        </p:nvSpPr>
        <p:spPr>
          <a:xfrm>
            <a:off x="4265999" y="1235238"/>
            <a:ext cx="447207" cy="317227"/>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9">
            <a:extLst>
              <a:ext uri="{FF2B5EF4-FFF2-40B4-BE49-F238E27FC236}">
                <a16:creationId xmlns:a16="http://schemas.microsoft.com/office/drawing/2014/main" id="{93F47991-EF98-439B-80F8-5C4C8E17F8B6}"/>
              </a:ext>
            </a:extLst>
          </p:cNvPr>
          <p:cNvSpPr>
            <a:spLocks noChangeArrowheads="1"/>
          </p:cNvSpPr>
          <p:nvPr/>
        </p:nvSpPr>
        <p:spPr bwMode="auto">
          <a:xfrm>
            <a:off x="5564171" y="1235238"/>
            <a:ext cx="848970" cy="1420832"/>
          </a:xfrm>
          <a:prstGeom prst="rect">
            <a:avLst/>
          </a:prstGeom>
          <a:solidFill>
            <a:srgbClr val="BBE0E3"/>
          </a:solidFill>
          <a:ln w="25400" algn="ctr">
            <a:solidFill>
              <a:srgbClr val="000000"/>
            </a:solidFill>
            <a:round/>
            <a:headEnd/>
            <a:tailEnd/>
          </a:ln>
        </p:spPr>
        <p:txBody>
          <a:bodyPr vert="eaVert" anchor="ctr" anchorCtr="1"/>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algn="ctr" defTabSz="844083" fontAlgn="base">
              <a:spcBef>
                <a:spcPct val="0"/>
              </a:spcBef>
              <a:spcAft>
                <a:spcPct val="0"/>
              </a:spcAft>
              <a:buNone/>
              <a:defRPr/>
            </a:pPr>
            <a:r>
              <a:rPr lang="ja-JP" altLang="en-US" sz="1200" b="1" kern="0" dirty="0">
                <a:solidFill>
                  <a:srgbClr val="000000"/>
                </a:solidFill>
                <a:latin typeface="UD デジタル 教科書体 NK-R" panose="02020400000000000000" pitchFamily="18" charset="-128"/>
                <a:ea typeface="UD デジタル 教科書体 NK-R" panose="02020400000000000000" pitchFamily="18" charset="-128"/>
              </a:rPr>
              <a:t>保険年金課</a:t>
            </a:r>
            <a:endParaRPr lang="en-US" altLang="ja-JP" sz="1200" b="1" kern="0" dirty="0">
              <a:solidFill>
                <a:srgbClr val="000000"/>
              </a:solidFill>
              <a:latin typeface="UD デジタル 教科書体 NK-R" panose="02020400000000000000" pitchFamily="18" charset="-128"/>
              <a:ea typeface="UD デジタル 教科書体 NK-R" panose="02020400000000000000" pitchFamily="18" charset="-128"/>
            </a:endParaRPr>
          </a:p>
        </p:txBody>
      </p:sp>
      <p:sp>
        <p:nvSpPr>
          <p:cNvPr id="40" name="正方形/長方形 7">
            <a:extLst>
              <a:ext uri="{FF2B5EF4-FFF2-40B4-BE49-F238E27FC236}">
                <a16:creationId xmlns:a16="http://schemas.microsoft.com/office/drawing/2014/main" id="{8CB503AA-F572-4F3E-AD2E-692D6A7B7540}"/>
              </a:ext>
            </a:extLst>
          </p:cNvPr>
          <p:cNvSpPr>
            <a:spLocks noChangeArrowheads="1"/>
          </p:cNvSpPr>
          <p:nvPr/>
        </p:nvSpPr>
        <p:spPr bwMode="auto">
          <a:xfrm>
            <a:off x="1295563" y="2181544"/>
            <a:ext cx="668214" cy="736684"/>
          </a:xfrm>
          <a:prstGeom prst="rect">
            <a:avLst/>
          </a:prstGeom>
          <a:solidFill>
            <a:schemeClr val="accent5">
              <a:lumMod val="40000"/>
              <a:lumOff val="60000"/>
            </a:schemeClr>
          </a:solidFill>
          <a:ln w="25400" algn="ctr">
            <a:solidFill>
              <a:srgbClr val="000000"/>
            </a:solidFill>
            <a:round/>
            <a:headEnd/>
            <a:tailEnd/>
          </a:ln>
        </p:spPr>
        <p:txBody>
          <a:bodyPr vert="eaVert" anchor="ctr" anchorCtr="1"/>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defTabSz="844083" fontAlgn="base">
              <a:spcBef>
                <a:spcPct val="0"/>
              </a:spcBef>
              <a:spcAft>
                <a:spcPct val="0"/>
              </a:spcAft>
              <a:buNone/>
              <a:defRPr/>
            </a:pPr>
            <a:r>
              <a:rPr lang="ja-JP" altLang="en-US" sz="1000" b="1" kern="0" dirty="0">
                <a:solidFill>
                  <a:srgbClr val="000000"/>
                </a:solidFill>
                <a:latin typeface="UD デジタル 教科書体 NK-R" panose="02020400000000000000" pitchFamily="18" charset="-128"/>
                <a:ea typeface="UD デジタル 教科書体 NK-R" panose="02020400000000000000" pitchFamily="18" charset="-128"/>
              </a:rPr>
              <a:t>倉庫</a:t>
            </a:r>
            <a:endParaRPr lang="en-US" altLang="ja-JP" sz="1000" b="1" kern="0" dirty="0">
              <a:solidFill>
                <a:srgbClr val="000000"/>
              </a:solidFill>
              <a:latin typeface="UD デジタル 教科書体 NK-R" panose="02020400000000000000" pitchFamily="18" charset="-128"/>
              <a:ea typeface="UD デジタル 教科書体 NK-R" panose="02020400000000000000" pitchFamily="18" charset="-128"/>
            </a:endParaRPr>
          </a:p>
        </p:txBody>
      </p:sp>
      <p:sp>
        <p:nvSpPr>
          <p:cNvPr id="41" name="正方形/長方形 29">
            <a:extLst>
              <a:ext uri="{FF2B5EF4-FFF2-40B4-BE49-F238E27FC236}">
                <a16:creationId xmlns:a16="http://schemas.microsoft.com/office/drawing/2014/main" id="{519B7731-C38B-4524-9D87-D5E0D8F438F1}"/>
              </a:ext>
            </a:extLst>
          </p:cNvPr>
          <p:cNvSpPr>
            <a:spLocks noChangeArrowheads="1"/>
          </p:cNvSpPr>
          <p:nvPr/>
        </p:nvSpPr>
        <p:spPr bwMode="auto">
          <a:xfrm>
            <a:off x="7929833" y="2656071"/>
            <a:ext cx="219940" cy="361636"/>
          </a:xfrm>
          <a:prstGeom prst="rect">
            <a:avLst/>
          </a:prstGeom>
          <a:solidFill>
            <a:srgbClr val="92D050"/>
          </a:solidFill>
          <a:ln w="25400" algn="ctr">
            <a:solidFill>
              <a:srgbClr val="000000"/>
            </a:solidFill>
            <a:round/>
            <a:headEnd/>
            <a:tailEnd/>
          </a:ln>
        </p:spPr>
        <p:txBody>
          <a:bodyPr vert="eaVert" anchor="ctr" anchorCtr="1"/>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defTabSz="844083" fontAlgn="base">
              <a:spcBef>
                <a:spcPct val="0"/>
              </a:spcBef>
              <a:spcAft>
                <a:spcPct val="0"/>
              </a:spcAft>
              <a:buNone/>
              <a:defRPr/>
            </a:pPr>
            <a:r>
              <a:rPr lang="ja-JP" altLang="en-US" sz="600" b="1" kern="0" dirty="0">
                <a:solidFill>
                  <a:srgbClr val="000000"/>
                </a:solidFill>
                <a:latin typeface="UD デジタル 教科書体 NK-R" panose="02020400000000000000" pitchFamily="18" charset="-128"/>
                <a:ea typeface="UD デジタル 教科書体 NK-R" panose="02020400000000000000" pitchFamily="18" charset="-128"/>
              </a:rPr>
              <a:t>通用口</a:t>
            </a:r>
            <a:endParaRPr lang="en-US" altLang="ja-JP" sz="600" b="1" kern="0" dirty="0">
              <a:solidFill>
                <a:srgbClr val="000000"/>
              </a:solidFill>
              <a:latin typeface="UD デジタル 教科書体 NK-R" panose="02020400000000000000" pitchFamily="18" charset="-128"/>
              <a:ea typeface="UD デジタル 教科書体 NK-R" panose="02020400000000000000" pitchFamily="18" charset="-128"/>
            </a:endParaRPr>
          </a:p>
        </p:txBody>
      </p:sp>
      <p:sp>
        <p:nvSpPr>
          <p:cNvPr id="42" name="正方形/長方形 8">
            <a:extLst>
              <a:ext uri="{FF2B5EF4-FFF2-40B4-BE49-F238E27FC236}">
                <a16:creationId xmlns:a16="http://schemas.microsoft.com/office/drawing/2014/main" id="{63F82A08-C4CA-4F71-9B8E-1049FE222E78}"/>
              </a:ext>
            </a:extLst>
          </p:cNvPr>
          <p:cNvSpPr>
            <a:spLocks noChangeArrowheads="1"/>
          </p:cNvSpPr>
          <p:nvPr/>
        </p:nvSpPr>
        <p:spPr bwMode="auto">
          <a:xfrm>
            <a:off x="6404392" y="3024684"/>
            <a:ext cx="1586681" cy="513959"/>
          </a:xfrm>
          <a:prstGeom prst="rect">
            <a:avLst/>
          </a:prstGeom>
          <a:solidFill>
            <a:schemeClr val="bg1"/>
          </a:solidFill>
          <a:ln w="25400" algn="ctr">
            <a:solidFill>
              <a:srgbClr val="000000"/>
            </a:solidFill>
            <a:round/>
            <a:headEnd/>
            <a:tailEnd/>
          </a:ln>
        </p:spPr>
        <p:txBody>
          <a:bodyPr anchor="ctr" anchorCtr="1"/>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defTabSz="844083" fontAlgn="base">
              <a:spcBef>
                <a:spcPct val="0"/>
              </a:spcBef>
              <a:spcAft>
                <a:spcPct val="0"/>
              </a:spcAft>
              <a:buNone/>
              <a:defRPr/>
            </a:pPr>
            <a:r>
              <a:rPr lang="ja-JP" altLang="en-US" sz="1662" b="1" kern="0" dirty="0">
                <a:solidFill>
                  <a:srgbClr val="000000"/>
                </a:solidFill>
                <a:latin typeface="UD デジタル 教科書体 NK-R" panose="02020400000000000000" pitchFamily="18" charset="-128"/>
                <a:ea typeface="UD デジタル 教科書体 NK-R" panose="02020400000000000000" pitchFamily="18" charset="-128"/>
              </a:rPr>
              <a:t>市民課</a:t>
            </a:r>
            <a:endParaRPr lang="en-US" altLang="ja-JP" sz="1662" b="1" kern="0" dirty="0">
              <a:solidFill>
                <a:srgbClr val="000000"/>
              </a:solidFill>
              <a:latin typeface="UD デジタル 教科書体 NK-R" panose="02020400000000000000" pitchFamily="18" charset="-128"/>
              <a:ea typeface="UD デジタル 教科書体 NK-R" panose="02020400000000000000" pitchFamily="18" charset="-128"/>
            </a:endParaRPr>
          </a:p>
        </p:txBody>
      </p:sp>
      <p:sp>
        <p:nvSpPr>
          <p:cNvPr id="43" name="正方形/長方形 42">
            <a:extLst>
              <a:ext uri="{FF2B5EF4-FFF2-40B4-BE49-F238E27FC236}">
                <a16:creationId xmlns:a16="http://schemas.microsoft.com/office/drawing/2014/main" id="{92E351F6-62A2-4FE5-9CBA-8AD9DB884659}"/>
              </a:ext>
            </a:extLst>
          </p:cNvPr>
          <p:cNvSpPr/>
          <p:nvPr/>
        </p:nvSpPr>
        <p:spPr>
          <a:xfrm>
            <a:off x="6367543" y="3124162"/>
            <a:ext cx="1586681" cy="414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030AD347-A8E8-438D-9AB6-872375648C9C}"/>
              </a:ext>
            </a:extLst>
          </p:cNvPr>
          <p:cNvSpPr/>
          <p:nvPr/>
        </p:nvSpPr>
        <p:spPr>
          <a:xfrm>
            <a:off x="6067425" y="2918229"/>
            <a:ext cx="930477" cy="620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F823AACB-CC82-4063-AFFC-573F1DC4BA21}"/>
              </a:ext>
            </a:extLst>
          </p:cNvPr>
          <p:cNvSpPr/>
          <p:nvPr/>
        </p:nvSpPr>
        <p:spPr>
          <a:xfrm>
            <a:off x="6515099" y="3124162"/>
            <a:ext cx="1329469" cy="304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rPr>
              <a:t>市民スペース</a:t>
            </a:r>
          </a:p>
        </p:txBody>
      </p:sp>
    </p:spTree>
    <p:extLst>
      <p:ext uri="{BB962C8B-B14F-4D97-AF65-F5344CB8AC3E}">
        <p14:creationId xmlns:p14="http://schemas.microsoft.com/office/powerpoint/2010/main" val="232453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6"/>
          <p:cNvSpPr txBox="1">
            <a:spLocks noChangeArrowheads="1"/>
          </p:cNvSpPr>
          <p:nvPr/>
        </p:nvSpPr>
        <p:spPr bwMode="auto">
          <a:xfrm>
            <a:off x="740055" y="266932"/>
            <a:ext cx="7783937" cy="887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algn="ctr" fontAlgn="base">
              <a:spcBef>
                <a:spcPct val="50000"/>
              </a:spcBef>
              <a:spcAft>
                <a:spcPct val="0"/>
              </a:spcAft>
              <a:buFontTx/>
              <a:buNone/>
            </a:pPr>
            <a:r>
              <a:rPr lang="ja-JP" altLang="en-US" sz="2585" dirty="0">
                <a:solidFill>
                  <a:srgbClr val="000000"/>
                </a:solidFill>
                <a:latin typeface="Arial" panose="020B0604020202020204" pitchFamily="34" charset="0"/>
              </a:rPr>
              <a:t>アクションプラン事業を活用した</a:t>
            </a:r>
            <a:br>
              <a:rPr lang="ja-JP" altLang="en-US" sz="2585" dirty="0">
                <a:solidFill>
                  <a:srgbClr val="000000"/>
                </a:solidFill>
                <a:latin typeface="Arial" panose="020B0604020202020204" pitchFamily="34" charset="0"/>
              </a:rPr>
            </a:br>
            <a:r>
              <a:rPr lang="ja-JP" altLang="en-US" sz="2585" dirty="0">
                <a:solidFill>
                  <a:srgbClr val="000000"/>
                </a:solidFill>
                <a:latin typeface="Arial" panose="020B0604020202020204" pitchFamily="34" charset="0"/>
              </a:rPr>
              <a:t>就労支援の庁内連携のイメージ（や</a:t>
            </a:r>
            <a:r>
              <a:rPr lang="ja-JP" altLang="en-US" sz="2585" dirty="0" err="1">
                <a:solidFill>
                  <a:srgbClr val="000000"/>
                </a:solidFill>
                <a:latin typeface="Arial" panose="020B0604020202020204" pitchFamily="34" charset="0"/>
              </a:rPr>
              <a:t>す</a:t>
            </a:r>
            <a:r>
              <a:rPr lang="ja-JP" altLang="en-US" sz="2585" dirty="0">
                <a:solidFill>
                  <a:srgbClr val="000000"/>
                </a:solidFill>
                <a:latin typeface="Arial" panose="020B0604020202020204" pitchFamily="34" charset="0"/>
              </a:rPr>
              <a:t>ワーク）</a:t>
            </a:r>
          </a:p>
        </p:txBody>
      </p:sp>
      <p:sp>
        <p:nvSpPr>
          <p:cNvPr id="3" name="Oval 52"/>
          <p:cNvSpPr>
            <a:spLocks noChangeArrowheads="1"/>
          </p:cNvSpPr>
          <p:nvPr/>
        </p:nvSpPr>
        <p:spPr bwMode="auto">
          <a:xfrm>
            <a:off x="576292" y="2188151"/>
            <a:ext cx="1795097" cy="798634"/>
          </a:xfrm>
          <a:prstGeom prst="ellipse">
            <a:avLst/>
          </a:prstGeom>
          <a:solidFill>
            <a:srgbClr val="CCFFCC"/>
          </a:solidFill>
          <a:ln w="38100">
            <a:solidFill>
              <a:srgbClr val="99CC00"/>
            </a:solidFill>
            <a:round/>
            <a:headEnd/>
            <a:tailEnd/>
          </a:ln>
        </p:spPr>
        <p:txBody>
          <a:bodyPr wrap="none" anchor="ct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algn="ctr" fontAlgn="base">
              <a:spcBef>
                <a:spcPct val="0"/>
              </a:spcBef>
              <a:spcAft>
                <a:spcPct val="0"/>
              </a:spcAft>
              <a:buFontTx/>
              <a:buNone/>
            </a:pPr>
            <a:r>
              <a:rPr lang="ja-JP" altLang="en-US" sz="1662">
                <a:solidFill>
                  <a:srgbClr val="000000"/>
                </a:solidFill>
                <a:latin typeface="Arial" panose="020B0604020202020204" pitchFamily="34" charset="0"/>
                <a:ea typeface="ＭＳ Ｐゴシック" panose="020B0600070205080204" pitchFamily="50" charset="-128"/>
              </a:rPr>
              <a:t>ひとり親家庭</a:t>
            </a:r>
          </a:p>
        </p:txBody>
      </p:sp>
      <p:sp>
        <p:nvSpPr>
          <p:cNvPr id="4" name="Oval 68"/>
          <p:cNvSpPr>
            <a:spLocks noChangeArrowheads="1"/>
          </p:cNvSpPr>
          <p:nvPr/>
        </p:nvSpPr>
        <p:spPr bwMode="auto">
          <a:xfrm>
            <a:off x="2835915" y="2188151"/>
            <a:ext cx="3456843" cy="2060330"/>
          </a:xfrm>
          <a:prstGeom prst="ellipse">
            <a:avLst/>
          </a:pr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b" anchorCtr="1"/>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algn="ctr" fontAlgn="base">
              <a:spcBef>
                <a:spcPct val="0"/>
              </a:spcBef>
              <a:spcAft>
                <a:spcPct val="0"/>
              </a:spcAft>
              <a:buFontTx/>
              <a:buNone/>
            </a:pPr>
            <a:r>
              <a:rPr lang="ja-JP" altLang="en-US" sz="1662" dirty="0">
                <a:solidFill>
                  <a:srgbClr val="000000"/>
                </a:solidFill>
                <a:latin typeface="Arial" panose="020B0604020202020204" pitchFamily="34" charset="0"/>
                <a:ea typeface="ＭＳ Ｐゴシック" panose="020B0600070205080204" pitchFamily="50" charset="-128"/>
              </a:rPr>
              <a:t>＜一次受付＞</a:t>
            </a:r>
          </a:p>
          <a:p>
            <a:pPr algn="ctr" fontAlgn="base">
              <a:spcBef>
                <a:spcPct val="0"/>
              </a:spcBef>
              <a:spcAft>
                <a:spcPct val="0"/>
              </a:spcAft>
              <a:buFontTx/>
              <a:buNone/>
            </a:pPr>
            <a:r>
              <a:rPr lang="ja-JP" altLang="en-US" sz="1662" dirty="0">
                <a:solidFill>
                  <a:srgbClr val="000000"/>
                </a:solidFill>
                <a:latin typeface="Arial" panose="020B0604020202020204" pitchFamily="34" charset="0"/>
                <a:ea typeface="ＭＳ Ｐゴシック" panose="020B0600070205080204" pitchFamily="50" charset="-128"/>
              </a:rPr>
              <a:t>市民生活相談課</a:t>
            </a:r>
          </a:p>
          <a:p>
            <a:pPr algn="ctr" fontAlgn="base">
              <a:spcBef>
                <a:spcPct val="0"/>
              </a:spcBef>
              <a:spcAft>
                <a:spcPct val="0"/>
              </a:spcAft>
              <a:buFontTx/>
              <a:buNone/>
            </a:pPr>
            <a:r>
              <a:rPr lang="ja-JP" altLang="en-US" sz="1662" dirty="0">
                <a:solidFill>
                  <a:srgbClr val="000000"/>
                </a:solidFill>
                <a:latin typeface="Arial" panose="020B0604020202020204" pitchFamily="34" charset="0"/>
                <a:ea typeface="ＭＳ Ｐゴシック" panose="020B0600070205080204" pitchFamily="50" charset="-128"/>
              </a:rPr>
              <a:t>（生活困窮者支援）</a:t>
            </a:r>
          </a:p>
        </p:txBody>
      </p:sp>
      <p:sp>
        <p:nvSpPr>
          <p:cNvPr id="5" name="Oval 68"/>
          <p:cNvSpPr>
            <a:spLocks noChangeArrowheads="1"/>
          </p:cNvSpPr>
          <p:nvPr/>
        </p:nvSpPr>
        <p:spPr bwMode="auto">
          <a:xfrm>
            <a:off x="2843579" y="1257631"/>
            <a:ext cx="3456843" cy="1861038"/>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1"/>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algn="ctr" fontAlgn="base">
              <a:spcBef>
                <a:spcPct val="0"/>
              </a:spcBef>
              <a:spcAft>
                <a:spcPct val="0"/>
              </a:spcAft>
              <a:buFontTx/>
              <a:buNone/>
            </a:pPr>
            <a:endParaRPr lang="en-US" altLang="ja-JP" sz="1662" dirty="0">
              <a:solidFill>
                <a:srgbClr val="000000"/>
              </a:solidFill>
              <a:latin typeface="Arial" panose="020B0604020202020204" pitchFamily="34" charset="0"/>
              <a:ea typeface="ＭＳ Ｐゴシック" panose="020B0600070205080204" pitchFamily="50" charset="-128"/>
            </a:endParaRPr>
          </a:p>
          <a:p>
            <a:pPr algn="ctr" fontAlgn="base">
              <a:spcBef>
                <a:spcPct val="0"/>
              </a:spcBef>
              <a:spcAft>
                <a:spcPct val="0"/>
              </a:spcAft>
              <a:buFontTx/>
              <a:buNone/>
            </a:pPr>
            <a:r>
              <a:rPr lang="ja-JP" altLang="en-US" sz="2000" b="1" dirty="0">
                <a:solidFill>
                  <a:srgbClr val="000000"/>
                </a:solidFill>
                <a:latin typeface="Arial" panose="020B0604020202020204" pitchFamily="34" charset="0"/>
                <a:ea typeface="ＭＳ Ｐゴシック" panose="020B0600070205080204" pitchFamily="50" charset="-128"/>
              </a:rPr>
              <a:t>　　ハローワーク</a:t>
            </a:r>
          </a:p>
        </p:txBody>
      </p:sp>
      <p:sp>
        <p:nvSpPr>
          <p:cNvPr id="6" name="AutoShape 6"/>
          <p:cNvSpPr>
            <a:spLocks noChangeArrowheads="1"/>
          </p:cNvSpPr>
          <p:nvPr/>
        </p:nvSpPr>
        <p:spPr bwMode="auto">
          <a:xfrm>
            <a:off x="6824692" y="2054800"/>
            <a:ext cx="2110154" cy="2083600"/>
          </a:xfrm>
          <a:prstGeom prst="roundRect">
            <a:avLst>
              <a:gd name="adj" fmla="val 16667"/>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defTabSz="844083" fontAlgn="base">
              <a:spcBef>
                <a:spcPct val="0"/>
              </a:spcBef>
              <a:spcAft>
                <a:spcPct val="0"/>
              </a:spcAft>
              <a:buFontTx/>
              <a:buNone/>
              <a:defRPr/>
            </a:pPr>
            <a:r>
              <a:rPr lang="ja-JP" altLang="en-US" sz="1600" b="1" kern="0" dirty="0">
                <a:solidFill>
                  <a:srgbClr val="000000"/>
                </a:solidFill>
                <a:latin typeface="Arial" panose="020B0604020202020204" pitchFamily="34" charset="0"/>
                <a:ea typeface="ＭＳ Ｐゴシック" panose="020B0600070205080204" pitchFamily="50" charset="-128"/>
              </a:rPr>
              <a:t>国・市・労・使で運営</a:t>
            </a:r>
          </a:p>
          <a:p>
            <a:pPr defTabSz="844083" fontAlgn="base">
              <a:spcBef>
                <a:spcPct val="0"/>
              </a:spcBef>
              <a:spcAft>
                <a:spcPct val="0"/>
              </a:spcAft>
              <a:buFontTx/>
              <a:buNone/>
              <a:defRPr/>
            </a:pPr>
            <a:endParaRPr lang="ja-JP" altLang="en-US" sz="1600" kern="0" dirty="0">
              <a:solidFill>
                <a:srgbClr val="000000"/>
              </a:solidFill>
              <a:latin typeface="Arial" panose="020B0604020202020204" pitchFamily="34" charset="0"/>
              <a:ea typeface="ＭＳ Ｐゴシック" panose="020B0600070205080204" pitchFamily="50" charset="-128"/>
            </a:endParaRPr>
          </a:p>
          <a:p>
            <a:pPr defTabSz="844083" fontAlgn="base">
              <a:spcBef>
                <a:spcPct val="0"/>
              </a:spcBef>
              <a:spcAft>
                <a:spcPct val="0"/>
              </a:spcAft>
              <a:buFontTx/>
              <a:buNone/>
              <a:defRPr/>
            </a:pPr>
            <a:r>
              <a:rPr lang="ja-JP" altLang="en-US" sz="1600" kern="0" dirty="0">
                <a:solidFill>
                  <a:srgbClr val="000000"/>
                </a:solidFill>
                <a:latin typeface="Arial" panose="020B0604020202020204" pitchFamily="34" charset="0"/>
                <a:ea typeface="ＭＳ Ｐゴシック" panose="020B0600070205080204" pitchFamily="50" charset="-128"/>
              </a:rPr>
              <a:t>　・滋賀労働局</a:t>
            </a:r>
          </a:p>
          <a:p>
            <a:pPr defTabSz="844083" fontAlgn="base">
              <a:spcBef>
                <a:spcPct val="0"/>
              </a:spcBef>
              <a:spcAft>
                <a:spcPct val="0"/>
              </a:spcAft>
              <a:buFontTx/>
              <a:buNone/>
              <a:defRPr/>
            </a:pPr>
            <a:r>
              <a:rPr lang="ja-JP" altLang="en-US" sz="1600" kern="0" dirty="0">
                <a:solidFill>
                  <a:srgbClr val="000000"/>
                </a:solidFill>
                <a:latin typeface="Arial" panose="020B0604020202020204" pitchFamily="34" charset="0"/>
                <a:ea typeface="ＭＳ Ｐゴシック" panose="020B0600070205080204" pitchFamily="50" charset="-128"/>
              </a:rPr>
              <a:t>　・ハローワーク草津</a:t>
            </a:r>
          </a:p>
          <a:p>
            <a:pPr defTabSz="844083" fontAlgn="base">
              <a:spcBef>
                <a:spcPct val="0"/>
              </a:spcBef>
              <a:spcAft>
                <a:spcPct val="0"/>
              </a:spcAft>
              <a:buFontTx/>
              <a:buNone/>
              <a:defRPr/>
            </a:pPr>
            <a:r>
              <a:rPr lang="ja-JP" altLang="en-US" sz="1600" kern="0" dirty="0">
                <a:solidFill>
                  <a:srgbClr val="000000"/>
                </a:solidFill>
                <a:latin typeface="Arial" panose="020B0604020202020204" pitchFamily="34" charset="0"/>
                <a:ea typeface="ＭＳ Ｐゴシック" panose="020B0600070205080204" pitchFamily="50" charset="-128"/>
              </a:rPr>
              <a:t>　・連合滋賀</a:t>
            </a:r>
          </a:p>
          <a:p>
            <a:pPr defTabSz="844083" fontAlgn="base">
              <a:spcBef>
                <a:spcPct val="0"/>
              </a:spcBef>
              <a:spcAft>
                <a:spcPct val="0"/>
              </a:spcAft>
              <a:buFontTx/>
              <a:buNone/>
              <a:defRPr/>
            </a:pPr>
            <a:r>
              <a:rPr lang="ja-JP" altLang="en-US" sz="1600" kern="0" dirty="0">
                <a:solidFill>
                  <a:srgbClr val="000000"/>
                </a:solidFill>
                <a:latin typeface="Arial" panose="020B0604020202020204" pitchFamily="34" charset="0"/>
                <a:ea typeface="ＭＳ Ｐゴシック" panose="020B0600070205080204" pitchFamily="50" charset="-128"/>
              </a:rPr>
              <a:t>　・野洲市商工会</a:t>
            </a:r>
          </a:p>
          <a:p>
            <a:pPr defTabSz="844083" fontAlgn="base">
              <a:spcBef>
                <a:spcPct val="0"/>
              </a:spcBef>
              <a:spcAft>
                <a:spcPct val="0"/>
              </a:spcAft>
              <a:buFontTx/>
              <a:buNone/>
              <a:defRPr/>
            </a:pPr>
            <a:r>
              <a:rPr lang="ja-JP" altLang="en-US" sz="1600" kern="0" dirty="0">
                <a:solidFill>
                  <a:srgbClr val="000000"/>
                </a:solidFill>
                <a:latin typeface="Arial" panose="020B0604020202020204" pitchFamily="34" charset="0"/>
                <a:ea typeface="ＭＳ Ｐゴシック" panose="020B0600070205080204" pitchFamily="50" charset="-128"/>
              </a:rPr>
              <a:t>　・市関係課など</a:t>
            </a:r>
          </a:p>
          <a:p>
            <a:pPr defTabSz="844083" fontAlgn="base">
              <a:spcBef>
                <a:spcPct val="0"/>
              </a:spcBef>
              <a:spcAft>
                <a:spcPct val="0"/>
              </a:spcAft>
              <a:buFontTx/>
              <a:buNone/>
              <a:defRPr/>
            </a:pPr>
            <a:endParaRPr lang="en-US" altLang="ja-JP" sz="1108" kern="0" dirty="0">
              <a:solidFill>
                <a:srgbClr val="000000"/>
              </a:solidFill>
              <a:latin typeface="Arial" panose="020B0604020202020204" pitchFamily="34" charset="0"/>
              <a:ea typeface="ＭＳ Ｐゴシック" panose="020B0600070205080204" pitchFamily="50" charset="-128"/>
            </a:endParaRPr>
          </a:p>
        </p:txBody>
      </p:sp>
      <p:cxnSp>
        <p:nvCxnSpPr>
          <p:cNvPr id="7" name="直線矢印コネクタ 6"/>
          <p:cNvCxnSpPr>
            <a:stCxn id="3" idx="5"/>
            <a:endCxn id="4" idx="2"/>
          </p:cNvCxnSpPr>
          <p:nvPr/>
        </p:nvCxnSpPr>
        <p:spPr>
          <a:xfrm>
            <a:off x="2108503" y="2869828"/>
            <a:ext cx="727412" cy="348488"/>
          </a:xfrm>
          <a:prstGeom prst="straightConnector1">
            <a:avLst/>
          </a:prstGeom>
          <a:noFill/>
          <a:ln w="76200" cap="flat" cmpd="sng" algn="ctr">
            <a:solidFill>
              <a:srgbClr val="333399"/>
            </a:solidFill>
            <a:prstDash val="solid"/>
            <a:miter lim="800000"/>
            <a:tailEnd type="arrow"/>
          </a:ln>
          <a:effectLst/>
        </p:spPr>
      </p:cxnSp>
      <p:cxnSp>
        <p:nvCxnSpPr>
          <p:cNvPr id="8" name="直線矢印コネクタ 7"/>
          <p:cNvCxnSpPr>
            <a:stCxn id="22" idx="7"/>
          </p:cNvCxnSpPr>
          <p:nvPr/>
        </p:nvCxnSpPr>
        <p:spPr>
          <a:xfrm flipV="1">
            <a:off x="2223496" y="3564947"/>
            <a:ext cx="620083" cy="55431"/>
          </a:xfrm>
          <a:prstGeom prst="straightConnector1">
            <a:avLst/>
          </a:prstGeom>
          <a:noFill/>
          <a:ln w="76200" cap="flat" cmpd="sng" algn="ctr">
            <a:solidFill>
              <a:srgbClr val="333399"/>
            </a:solidFill>
            <a:prstDash val="solid"/>
            <a:miter lim="800000"/>
            <a:tailEnd type="arrow"/>
          </a:ln>
          <a:effectLst/>
        </p:spPr>
      </p:cxnSp>
      <p:cxnSp>
        <p:nvCxnSpPr>
          <p:cNvPr id="9" name="カギ線コネクタ 70"/>
          <p:cNvCxnSpPr>
            <a:cxnSpLocks noChangeShapeType="1"/>
            <a:stCxn id="11" idx="1"/>
            <a:endCxn id="10" idx="3"/>
          </p:cNvCxnSpPr>
          <p:nvPr/>
        </p:nvCxnSpPr>
        <p:spPr bwMode="auto">
          <a:xfrm rot="10800000" flipV="1">
            <a:off x="6093466" y="1854042"/>
            <a:ext cx="864576" cy="921369"/>
          </a:xfrm>
          <a:prstGeom prst="bentConnector3">
            <a:avLst>
              <a:gd name="adj1" fmla="val 50000"/>
            </a:avLst>
          </a:prstGeom>
          <a:noFill/>
          <a:ln w="101600" cmpd="tri" algn="ctr">
            <a:solidFill>
              <a:srgbClr val="FF0000"/>
            </a:solidFill>
            <a:miter lim="800000"/>
            <a:headEnd type="arrow" w="med" len="med"/>
            <a:tailEnd type="arrow" w="med" len="med"/>
          </a:ln>
          <a:extLst>
            <a:ext uri="{909E8E84-426E-40DD-AFC4-6F175D3DCCD1}">
              <a14:hiddenFill xmlns:a14="http://schemas.microsoft.com/office/drawing/2010/main">
                <a:noFill/>
              </a14:hiddenFill>
            </a:ext>
          </a:extLst>
        </p:spPr>
      </p:cxnSp>
      <p:sp>
        <p:nvSpPr>
          <p:cNvPr id="10" name="角丸四角形 9"/>
          <p:cNvSpPr>
            <a:spLocks noChangeArrowheads="1"/>
          </p:cNvSpPr>
          <p:nvPr/>
        </p:nvSpPr>
        <p:spPr bwMode="auto">
          <a:xfrm>
            <a:off x="3036674" y="2499562"/>
            <a:ext cx="3056792" cy="551699"/>
          </a:xfrm>
          <a:prstGeom prst="roundRect">
            <a:avLst>
              <a:gd name="adj" fmla="val 16667"/>
            </a:avLst>
          </a:prstGeom>
          <a:solidFill>
            <a:srgbClr val="FF99CC">
              <a:alpha val="25098"/>
            </a:srgbClr>
          </a:solidFill>
          <a:ln>
            <a:noFill/>
          </a:ln>
          <a:extLst>
            <a:ext uri="{91240B29-F687-4F45-9708-019B960494DF}">
              <a14:hiddenLine xmlns:a14="http://schemas.microsoft.com/office/drawing/2010/main" w="12700" algn="ctr">
                <a:solidFill>
                  <a:srgbClr val="000000"/>
                </a:solidFill>
                <a:round/>
                <a:headEnd/>
                <a:tailEnd/>
              </a14:hiddenLine>
            </a:ext>
          </a:extLst>
        </p:spPr>
        <p:txBody>
          <a:bodyPr anchor="ct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algn="ctr" fontAlgn="base">
              <a:spcBef>
                <a:spcPct val="0"/>
              </a:spcBef>
              <a:spcAft>
                <a:spcPct val="0"/>
              </a:spcAft>
              <a:buFontTx/>
              <a:buNone/>
            </a:pPr>
            <a:r>
              <a:rPr lang="ja-JP" altLang="en-US" sz="1846" b="1" dirty="0">
                <a:solidFill>
                  <a:srgbClr val="000000"/>
                </a:solidFill>
                <a:latin typeface="Arial" panose="020B0604020202020204" pitchFamily="34" charset="0"/>
              </a:rPr>
              <a:t>野洲市</a:t>
            </a:r>
          </a:p>
          <a:p>
            <a:pPr algn="ctr" fontAlgn="base">
              <a:spcBef>
                <a:spcPct val="0"/>
              </a:spcBef>
              <a:spcAft>
                <a:spcPct val="0"/>
              </a:spcAft>
              <a:buFontTx/>
              <a:buNone/>
            </a:pPr>
            <a:r>
              <a:rPr lang="ja-JP" altLang="en-US" sz="1846" b="1" dirty="0" err="1">
                <a:solidFill>
                  <a:srgbClr val="000000"/>
                </a:solidFill>
                <a:latin typeface="Arial" panose="020B0604020202020204" pitchFamily="34" charset="0"/>
              </a:rPr>
              <a:t>やす</a:t>
            </a:r>
            <a:r>
              <a:rPr lang="ja-JP" altLang="en-US" sz="1846" b="1" dirty="0">
                <a:solidFill>
                  <a:srgbClr val="000000"/>
                </a:solidFill>
                <a:latin typeface="Arial" panose="020B0604020202020204" pitchFamily="34" charset="0"/>
              </a:rPr>
              <a:t>ワーク</a:t>
            </a:r>
          </a:p>
        </p:txBody>
      </p:sp>
      <p:sp>
        <p:nvSpPr>
          <p:cNvPr id="11" name="AutoShape 11"/>
          <p:cNvSpPr>
            <a:spLocks noChangeArrowheads="1"/>
          </p:cNvSpPr>
          <p:nvPr/>
        </p:nvSpPr>
        <p:spPr bwMode="auto">
          <a:xfrm>
            <a:off x="6958042" y="1588808"/>
            <a:ext cx="1263162" cy="530469"/>
          </a:xfrm>
          <a:prstGeom prst="roundRect">
            <a:avLst>
              <a:gd name="adj" fmla="val 16667"/>
            </a:avLst>
          </a:prstGeom>
          <a:solidFill>
            <a:srgbClr val="BBE0E3"/>
          </a:solidFill>
          <a:ln w="9525">
            <a:solidFill>
              <a:srgbClr val="000000"/>
            </a:solidFill>
            <a:round/>
            <a:headEnd/>
            <a:tailEnd/>
          </a:ln>
        </p:spPr>
        <p:txBody>
          <a:bodyPr wrap="none" anchor="ct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algn="ctr" defTabSz="844083" fontAlgn="base">
              <a:spcBef>
                <a:spcPct val="0"/>
              </a:spcBef>
              <a:spcAft>
                <a:spcPct val="0"/>
              </a:spcAft>
              <a:buFontTx/>
              <a:buNone/>
              <a:defRPr/>
            </a:pPr>
            <a:r>
              <a:rPr lang="ja-JP" altLang="en-US" sz="1662" kern="0">
                <a:solidFill>
                  <a:srgbClr val="000000"/>
                </a:solidFill>
                <a:latin typeface="Arial" panose="020B0604020202020204" pitchFamily="34" charset="0"/>
                <a:ea typeface="ＭＳ Ｐゴシック" panose="020B0600070205080204" pitchFamily="50" charset="-128"/>
              </a:rPr>
              <a:t>運営協議会</a:t>
            </a:r>
          </a:p>
        </p:txBody>
      </p:sp>
      <p:grpSp>
        <p:nvGrpSpPr>
          <p:cNvPr id="12" name="グループ化 53"/>
          <p:cNvGrpSpPr/>
          <p:nvPr/>
        </p:nvGrpSpPr>
        <p:grpSpPr>
          <a:xfrm>
            <a:off x="3281242" y="2499563"/>
            <a:ext cx="277257" cy="472366"/>
            <a:chOff x="2051720" y="1412776"/>
            <a:chExt cx="720080" cy="1224136"/>
          </a:xfrm>
          <a:solidFill>
            <a:srgbClr val="FFC000"/>
          </a:solidFill>
        </p:grpSpPr>
        <p:sp>
          <p:nvSpPr>
            <p:cNvPr id="13" name="二等辺三角形 12"/>
            <p:cNvSpPr/>
            <p:nvPr/>
          </p:nvSpPr>
          <p:spPr>
            <a:xfrm>
              <a:off x="2123728" y="1700808"/>
              <a:ext cx="576064" cy="936104"/>
            </a:xfrm>
            <a:prstGeom prst="triangle">
              <a:avLst/>
            </a:prstGeom>
            <a:grpFill/>
            <a:ln w="12700" cap="flat" cmpd="sng" algn="ctr">
              <a:solidFill>
                <a:srgbClr val="BBE0E3">
                  <a:shade val="50000"/>
                </a:srgbClr>
              </a:solidFill>
              <a:prstDash val="solid"/>
              <a:miter lim="800000"/>
            </a:ln>
            <a:effectLst/>
          </p:spPr>
          <p:txBody>
            <a:bodyPr anchor="ctr"/>
            <a:lstStyle/>
            <a:p>
              <a:pPr algn="ctr" defTabSz="844083">
                <a:defRPr/>
              </a:pPr>
              <a:endParaRPr kumimoji="0" lang="ja-JP" altLang="en-US" sz="1662" kern="0">
                <a:solidFill>
                  <a:srgbClr val="FFFFFF"/>
                </a:solidFill>
                <a:latin typeface="HG丸ｺﾞｼｯｸM-PRO"/>
                <a:ea typeface="HG丸ｺﾞｼｯｸM-PRO"/>
              </a:endParaRPr>
            </a:p>
          </p:txBody>
        </p:sp>
        <p:sp>
          <p:nvSpPr>
            <p:cNvPr id="14" name="円/楕円 13"/>
            <p:cNvSpPr/>
            <p:nvPr/>
          </p:nvSpPr>
          <p:spPr>
            <a:xfrm>
              <a:off x="2051720" y="1412776"/>
              <a:ext cx="720080" cy="720080"/>
            </a:xfrm>
            <a:prstGeom prst="ellipse">
              <a:avLst/>
            </a:prstGeom>
            <a:grpFill/>
            <a:ln w="12700" cap="flat" cmpd="sng" algn="ctr">
              <a:solidFill>
                <a:srgbClr val="BBE0E3">
                  <a:shade val="50000"/>
                </a:srgbClr>
              </a:solidFill>
              <a:prstDash val="solid"/>
              <a:miter lim="800000"/>
            </a:ln>
            <a:effectLst/>
          </p:spPr>
          <p:txBody>
            <a:bodyPr anchor="ctr"/>
            <a:lstStyle/>
            <a:p>
              <a:pPr algn="ctr" defTabSz="844083">
                <a:defRPr/>
              </a:pPr>
              <a:endParaRPr kumimoji="0" lang="ja-JP" altLang="en-US" sz="1662" kern="0">
                <a:solidFill>
                  <a:srgbClr val="FFFFFF"/>
                </a:solidFill>
                <a:latin typeface="HG丸ｺﾞｼｯｸM-PRO"/>
                <a:ea typeface="HG丸ｺﾞｼｯｸM-PRO"/>
              </a:endParaRPr>
            </a:p>
          </p:txBody>
        </p:sp>
      </p:grpSp>
      <p:sp>
        <p:nvSpPr>
          <p:cNvPr id="15" name="AutoShape 13"/>
          <p:cNvSpPr>
            <a:spLocks noChangeArrowheads="1"/>
          </p:cNvSpPr>
          <p:nvPr/>
        </p:nvSpPr>
        <p:spPr bwMode="auto">
          <a:xfrm rot="10800000">
            <a:off x="3226589" y="1920718"/>
            <a:ext cx="663819" cy="531934"/>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CCFFCC"/>
          </a:solidFill>
          <a:ln w="38100">
            <a:solidFill>
              <a:srgbClr val="000000"/>
            </a:solidFill>
            <a:miter lim="800000"/>
            <a:headEnd/>
            <a:tailEnd/>
          </a:ln>
        </p:spPr>
        <p:txBody>
          <a:bodyPr wrap="none" anchor="ctr"/>
          <a:lstStyle/>
          <a:p>
            <a:pPr defTabSz="844083" eaLnBrk="0" fontAlgn="base" hangingPunct="0">
              <a:spcBef>
                <a:spcPct val="0"/>
              </a:spcBef>
              <a:spcAft>
                <a:spcPct val="0"/>
              </a:spcAft>
              <a:defRPr/>
            </a:pPr>
            <a:endParaRPr kumimoji="0" lang="ja-JP" altLang="en-US" sz="1662" b="1" kern="0">
              <a:solidFill>
                <a:srgbClr val="000000"/>
              </a:solidFill>
              <a:latin typeface="Arial" panose="020B0604020202020204" pitchFamily="34" charset="0"/>
            </a:endParaRPr>
          </a:p>
        </p:txBody>
      </p:sp>
      <p:sp>
        <p:nvSpPr>
          <p:cNvPr id="16" name="AutoShape 14"/>
          <p:cNvSpPr>
            <a:spLocks noChangeArrowheads="1"/>
          </p:cNvSpPr>
          <p:nvPr/>
        </p:nvSpPr>
        <p:spPr bwMode="auto">
          <a:xfrm>
            <a:off x="5230354" y="2985319"/>
            <a:ext cx="731227" cy="398585"/>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CCFFCC"/>
          </a:solidFill>
          <a:ln w="38100">
            <a:solidFill>
              <a:srgbClr val="000000"/>
            </a:solidFill>
            <a:miter lim="800000"/>
            <a:headEnd/>
            <a:tailEnd/>
          </a:ln>
        </p:spPr>
        <p:txBody>
          <a:bodyPr wrap="none" anchor="ctr"/>
          <a:lstStyle/>
          <a:p>
            <a:pPr defTabSz="844083" eaLnBrk="0" fontAlgn="base" hangingPunct="0">
              <a:spcBef>
                <a:spcPct val="0"/>
              </a:spcBef>
              <a:spcAft>
                <a:spcPct val="0"/>
              </a:spcAft>
              <a:defRPr/>
            </a:pPr>
            <a:endParaRPr kumimoji="0" lang="ja-JP" altLang="en-US" sz="1662" b="1" kern="0">
              <a:solidFill>
                <a:srgbClr val="000000"/>
              </a:solidFill>
              <a:latin typeface="Arial" panose="020B0604020202020204" pitchFamily="34" charset="0"/>
            </a:endParaRPr>
          </a:p>
        </p:txBody>
      </p:sp>
      <p:grpSp>
        <p:nvGrpSpPr>
          <p:cNvPr id="17" name="Group 51"/>
          <p:cNvGrpSpPr>
            <a:grpSpLocks/>
          </p:cNvGrpSpPr>
          <p:nvPr/>
        </p:nvGrpSpPr>
        <p:grpSpPr bwMode="auto">
          <a:xfrm>
            <a:off x="5628939" y="2519327"/>
            <a:ext cx="249115" cy="400050"/>
            <a:chOff x="2200" y="981"/>
            <a:chExt cx="226" cy="363"/>
          </a:xfrm>
        </p:grpSpPr>
        <p:sp>
          <p:nvSpPr>
            <p:cNvPr id="18" name="AutoShape 52"/>
            <p:cNvSpPr>
              <a:spLocks noChangeArrowheads="1"/>
            </p:cNvSpPr>
            <p:nvPr/>
          </p:nvSpPr>
          <p:spPr bwMode="auto">
            <a:xfrm>
              <a:off x="2200" y="1071"/>
              <a:ext cx="226" cy="273"/>
            </a:xfrm>
            <a:prstGeom prst="triangle">
              <a:avLst>
                <a:gd name="adj" fmla="val 50000"/>
              </a:avLst>
            </a:prstGeom>
            <a:solidFill>
              <a:srgbClr val="99CCFF"/>
            </a:solidFill>
            <a:ln w="19050">
              <a:solidFill>
                <a:srgbClr val="0000FF"/>
              </a:solidFill>
              <a:miter lim="800000"/>
              <a:headEnd/>
              <a:tailEnd/>
            </a:ln>
          </p:spPr>
          <p:txBody>
            <a:bodyPr wrap="none" anchor="ct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fontAlgn="base">
                <a:spcBef>
                  <a:spcPct val="0"/>
                </a:spcBef>
                <a:spcAft>
                  <a:spcPct val="0"/>
                </a:spcAft>
                <a:buFontTx/>
                <a:buNone/>
              </a:pPr>
              <a:endParaRPr lang="ja-JP" altLang="ja-JP" sz="1662">
                <a:solidFill>
                  <a:srgbClr val="000000"/>
                </a:solidFill>
                <a:latin typeface="Arial" panose="020B0604020202020204" pitchFamily="34" charset="0"/>
                <a:ea typeface="ＭＳ Ｐゴシック" panose="020B0600070205080204" pitchFamily="50" charset="-128"/>
              </a:endParaRPr>
            </a:p>
          </p:txBody>
        </p:sp>
        <p:sp>
          <p:nvSpPr>
            <p:cNvPr id="19" name="Oval 53"/>
            <p:cNvSpPr>
              <a:spLocks noChangeArrowheads="1"/>
            </p:cNvSpPr>
            <p:nvPr/>
          </p:nvSpPr>
          <p:spPr bwMode="auto">
            <a:xfrm>
              <a:off x="2200" y="981"/>
              <a:ext cx="226" cy="226"/>
            </a:xfrm>
            <a:prstGeom prst="ellipse">
              <a:avLst/>
            </a:prstGeom>
            <a:solidFill>
              <a:srgbClr val="99CCFF"/>
            </a:solidFill>
            <a:ln w="19050">
              <a:solidFill>
                <a:srgbClr val="0000FF"/>
              </a:solidFill>
              <a:round/>
              <a:headEnd/>
              <a:tailEnd/>
            </a:ln>
          </p:spPr>
          <p:txBody>
            <a:bodyPr wrap="none" anchor="ct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algn="ctr" fontAlgn="base">
                <a:spcBef>
                  <a:spcPct val="0"/>
                </a:spcBef>
                <a:spcAft>
                  <a:spcPct val="0"/>
                </a:spcAft>
                <a:buFontTx/>
                <a:buNone/>
              </a:pPr>
              <a:endParaRPr lang="ja-JP" altLang="ja-JP" sz="1662">
                <a:solidFill>
                  <a:srgbClr val="000000"/>
                </a:solidFill>
                <a:latin typeface="Arial" panose="020B0604020202020204" pitchFamily="34" charset="0"/>
                <a:ea typeface="ＭＳ Ｐゴシック" panose="020B0600070205080204" pitchFamily="50" charset="-128"/>
              </a:endParaRPr>
            </a:p>
          </p:txBody>
        </p:sp>
      </p:grpSp>
      <p:sp>
        <p:nvSpPr>
          <p:cNvPr id="20" name="Oval 52"/>
          <p:cNvSpPr>
            <a:spLocks noChangeArrowheads="1"/>
          </p:cNvSpPr>
          <p:nvPr/>
        </p:nvSpPr>
        <p:spPr bwMode="auto">
          <a:xfrm>
            <a:off x="6235078" y="4223138"/>
            <a:ext cx="1795097" cy="798635"/>
          </a:xfrm>
          <a:prstGeom prst="ellipse">
            <a:avLst/>
          </a:prstGeom>
          <a:solidFill>
            <a:srgbClr val="CCFFCC"/>
          </a:solidFill>
          <a:ln w="38100">
            <a:solidFill>
              <a:srgbClr val="99CC00"/>
            </a:solidFill>
            <a:round/>
            <a:headEnd/>
            <a:tailEnd/>
          </a:ln>
        </p:spPr>
        <p:txBody>
          <a:bodyPr wrap="none" anchor="ct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algn="ctr" fontAlgn="base">
              <a:spcBef>
                <a:spcPct val="0"/>
              </a:spcBef>
              <a:spcAft>
                <a:spcPct val="0"/>
              </a:spcAft>
              <a:buFontTx/>
              <a:buNone/>
            </a:pPr>
            <a:r>
              <a:rPr lang="ja-JP" altLang="en-US" sz="1662" dirty="0">
                <a:solidFill>
                  <a:srgbClr val="000000"/>
                </a:solidFill>
                <a:latin typeface="Arial" panose="020B0604020202020204" pitchFamily="34" charset="0"/>
                <a:ea typeface="ＭＳ Ｐゴシック" panose="020B0600070205080204" pitchFamily="50" charset="-128"/>
              </a:rPr>
              <a:t>生活困窮者など</a:t>
            </a:r>
            <a:br>
              <a:rPr lang="ja-JP" altLang="en-US" sz="1662" dirty="0">
                <a:solidFill>
                  <a:srgbClr val="000000"/>
                </a:solidFill>
                <a:latin typeface="Arial" panose="020B0604020202020204" pitchFamily="34" charset="0"/>
                <a:ea typeface="ＭＳ Ｐゴシック" panose="020B0600070205080204" pitchFamily="50" charset="-128"/>
              </a:rPr>
            </a:br>
            <a:r>
              <a:rPr lang="ja-JP" altLang="en-US" sz="923" dirty="0">
                <a:solidFill>
                  <a:srgbClr val="000000"/>
                </a:solidFill>
                <a:latin typeface="Arial" panose="020B0604020202020204" pitchFamily="34" charset="0"/>
                <a:ea typeface="ＭＳ Ｐゴシック" panose="020B0600070205080204" pitchFamily="50" charset="-128"/>
              </a:rPr>
              <a:t>借金滞納等でお困りの方</a:t>
            </a:r>
          </a:p>
        </p:txBody>
      </p:sp>
      <p:sp>
        <p:nvSpPr>
          <p:cNvPr id="21" name="Oval 52"/>
          <p:cNvSpPr>
            <a:spLocks noChangeArrowheads="1"/>
          </p:cNvSpPr>
          <p:nvPr/>
        </p:nvSpPr>
        <p:spPr bwMode="auto">
          <a:xfrm>
            <a:off x="3411284" y="4781149"/>
            <a:ext cx="1795096" cy="798634"/>
          </a:xfrm>
          <a:prstGeom prst="ellipse">
            <a:avLst/>
          </a:prstGeom>
          <a:solidFill>
            <a:srgbClr val="CCFFCC"/>
          </a:solidFill>
          <a:ln w="38100">
            <a:solidFill>
              <a:srgbClr val="99CC00"/>
            </a:solidFill>
            <a:round/>
            <a:headEnd/>
            <a:tailEnd/>
          </a:ln>
        </p:spPr>
        <p:txBody>
          <a:bodyPr wrap="none" anchor="ct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algn="ctr" fontAlgn="base">
              <a:spcBef>
                <a:spcPct val="0"/>
              </a:spcBef>
              <a:spcAft>
                <a:spcPct val="0"/>
              </a:spcAft>
              <a:buFontTx/>
              <a:buNone/>
            </a:pPr>
            <a:r>
              <a:rPr lang="ja-JP" altLang="en-US" sz="1662" dirty="0" err="1">
                <a:solidFill>
                  <a:srgbClr val="000000"/>
                </a:solidFill>
                <a:latin typeface="Arial" panose="020B0604020202020204" pitchFamily="34" charset="0"/>
                <a:ea typeface="ＭＳ Ｐゴシック" panose="020B0600070205080204" pitchFamily="50" charset="-128"/>
              </a:rPr>
              <a:t>障がい</a:t>
            </a:r>
            <a:r>
              <a:rPr lang="ja-JP" altLang="en-US" sz="1662" dirty="0">
                <a:solidFill>
                  <a:srgbClr val="000000"/>
                </a:solidFill>
                <a:latin typeface="Arial" panose="020B0604020202020204" pitchFamily="34" charset="0"/>
                <a:ea typeface="ＭＳ Ｐゴシック" panose="020B0600070205080204" pitchFamily="50" charset="-128"/>
              </a:rPr>
              <a:t>者</a:t>
            </a:r>
          </a:p>
        </p:txBody>
      </p:sp>
      <p:sp>
        <p:nvSpPr>
          <p:cNvPr id="22" name="Oval 52"/>
          <p:cNvSpPr>
            <a:spLocks noChangeArrowheads="1"/>
          </p:cNvSpPr>
          <p:nvPr/>
        </p:nvSpPr>
        <p:spPr bwMode="auto">
          <a:xfrm>
            <a:off x="691286" y="3503421"/>
            <a:ext cx="1795096" cy="798635"/>
          </a:xfrm>
          <a:prstGeom prst="ellipse">
            <a:avLst/>
          </a:prstGeom>
          <a:solidFill>
            <a:srgbClr val="CCFFCC"/>
          </a:solidFill>
          <a:ln w="38100">
            <a:solidFill>
              <a:srgbClr val="99CC00"/>
            </a:solidFill>
            <a:round/>
            <a:headEnd/>
            <a:tailEnd/>
          </a:ln>
        </p:spPr>
        <p:txBody>
          <a:bodyPr wrap="none" anchor="ct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algn="ctr" fontAlgn="base">
              <a:spcBef>
                <a:spcPct val="0"/>
              </a:spcBef>
              <a:spcAft>
                <a:spcPct val="0"/>
              </a:spcAft>
              <a:buFontTx/>
              <a:buNone/>
            </a:pPr>
            <a:r>
              <a:rPr lang="ja-JP" altLang="en-US" sz="1662" dirty="0">
                <a:solidFill>
                  <a:srgbClr val="000000"/>
                </a:solidFill>
                <a:latin typeface="Arial" panose="020B0604020202020204" pitchFamily="34" charset="0"/>
                <a:ea typeface="ＭＳ Ｐゴシック" panose="020B0600070205080204" pitchFamily="50" charset="-128"/>
              </a:rPr>
              <a:t>生活保護受給者</a:t>
            </a:r>
          </a:p>
        </p:txBody>
      </p:sp>
      <p:cxnSp>
        <p:nvCxnSpPr>
          <p:cNvPr id="23" name="直線矢印コネクタ 62"/>
          <p:cNvCxnSpPr/>
          <p:nvPr/>
        </p:nvCxnSpPr>
        <p:spPr>
          <a:xfrm flipV="1">
            <a:off x="3098218" y="4222240"/>
            <a:ext cx="759802" cy="492234"/>
          </a:xfrm>
          <a:prstGeom prst="straightConnector1">
            <a:avLst/>
          </a:prstGeom>
          <a:noFill/>
          <a:ln w="76200" cap="flat" cmpd="sng" algn="ctr">
            <a:solidFill>
              <a:srgbClr val="333399"/>
            </a:solidFill>
            <a:prstDash val="solid"/>
            <a:miter lim="800000"/>
            <a:tailEnd type="arrow"/>
          </a:ln>
          <a:effectLst/>
        </p:spPr>
      </p:cxnSp>
      <p:cxnSp>
        <p:nvCxnSpPr>
          <p:cNvPr id="24" name="直線矢印コネクタ 62"/>
          <p:cNvCxnSpPr>
            <a:cxnSpLocks noChangeShapeType="1"/>
            <a:stCxn id="20" idx="1"/>
            <a:endCxn id="4" idx="5"/>
          </p:cNvCxnSpPr>
          <p:nvPr/>
        </p:nvCxnSpPr>
        <p:spPr bwMode="auto">
          <a:xfrm flipH="1" flipV="1">
            <a:off x="5786515" y="3946753"/>
            <a:ext cx="711449" cy="393342"/>
          </a:xfrm>
          <a:prstGeom prst="straightConnector1">
            <a:avLst/>
          </a:prstGeom>
          <a:noFill/>
          <a:ln w="76200" algn="ctr">
            <a:solidFill>
              <a:srgbClr val="333399"/>
            </a:solidFill>
            <a:round/>
            <a:headEnd/>
            <a:tailEnd type="arrow" w="med" len="med"/>
          </a:ln>
          <a:extLst>
            <a:ext uri="{909E8E84-426E-40DD-AFC4-6F175D3DCCD1}">
              <a14:hiddenFill xmlns:a14="http://schemas.microsoft.com/office/drawing/2010/main">
                <a:noFill/>
              </a14:hiddenFill>
            </a:ext>
          </a:extLst>
        </p:spPr>
      </p:cxnSp>
      <p:sp>
        <p:nvSpPr>
          <p:cNvPr id="25" name="AutoShape 23"/>
          <p:cNvSpPr>
            <a:spLocks noChangeArrowheads="1"/>
          </p:cNvSpPr>
          <p:nvPr/>
        </p:nvSpPr>
        <p:spPr bwMode="auto">
          <a:xfrm>
            <a:off x="5097295" y="5587191"/>
            <a:ext cx="3579778" cy="1044241"/>
          </a:xfrm>
          <a:prstGeom prst="roundRect">
            <a:avLst>
              <a:gd name="adj" fmla="val 16667"/>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defTabSz="844083" fontAlgn="base">
              <a:spcBef>
                <a:spcPct val="0"/>
              </a:spcBef>
              <a:spcAft>
                <a:spcPct val="0"/>
              </a:spcAft>
              <a:buFontTx/>
              <a:buNone/>
              <a:defRPr/>
            </a:pPr>
            <a:r>
              <a:rPr lang="ja-JP" altLang="en-US" sz="1400" kern="0" dirty="0">
                <a:solidFill>
                  <a:srgbClr val="000000"/>
                </a:solidFill>
                <a:latin typeface="Arial" panose="020B0604020202020204" pitchFamily="34" charset="0"/>
                <a:ea typeface="ＭＳ Ｐゴシック" panose="020B0600070205080204" pitchFamily="50" charset="-128"/>
              </a:rPr>
              <a:t>地域経済振興課、社会福祉課、健康推進課、</a:t>
            </a:r>
            <a:endParaRPr lang="en-US" altLang="ja-JP" sz="1400" kern="0" dirty="0">
              <a:solidFill>
                <a:srgbClr val="000000"/>
              </a:solidFill>
              <a:latin typeface="Arial" panose="020B0604020202020204" pitchFamily="34" charset="0"/>
              <a:ea typeface="ＭＳ Ｐゴシック" panose="020B0600070205080204" pitchFamily="50" charset="-128"/>
            </a:endParaRPr>
          </a:p>
          <a:p>
            <a:pPr defTabSz="844083" fontAlgn="base">
              <a:spcBef>
                <a:spcPct val="0"/>
              </a:spcBef>
              <a:spcAft>
                <a:spcPct val="0"/>
              </a:spcAft>
              <a:buNone/>
              <a:defRPr/>
            </a:pPr>
            <a:r>
              <a:rPr lang="ja-JP" altLang="en-US" sz="1400" kern="0" dirty="0">
                <a:solidFill>
                  <a:srgbClr val="000000"/>
                </a:solidFill>
                <a:latin typeface="Arial" panose="020B0604020202020204" pitchFamily="34" charset="0"/>
                <a:ea typeface="ＭＳ Ｐゴシック" panose="020B0600070205080204" pitchFamily="50" charset="-128"/>
              </a:rPr>
              <a:t>地域生活支援室、子育て家庭支援課、</a:t>
            </a:r>
          </a:p>
          <a:p>
            <a:pPr defTabSz="844083" fontAlgn="base">
              <a:spcBef>
                <a:spcPct val="0"/>
              </a:spcBef>
              <a:spcAft>
                <a:spcPct val="0"/>
              </a:spcAft>
              <a:buFontTx/>
              <a:buNone/>
              <a:defRPr/>
            </a:pPr>
            <a:r>
              <a:rPr lang="ja-JP" altLang="en-US" sz="1400" kern="0" dirty="0">
                <a:solidFill>
                  <a:srgbClr val="000000"/>
                </a:solidFill>
                <a:latin typeface="Arial" panose="020B0604020202020204" pitchFamily="34" charset="0"/>
                <a:ea typeface="ＭＳ Ｐゴシック" panose="020B0600070205080204" pitchFamily="50" charset="-128"/>
              </a:rPr>
              <a:t>発達支援センター、市民交流センター</a:t>
            </a:r>
            <a:endParaRPr lang="en-US" altLang="ja-JP" sz="1400" kern="0" dirty="0">
              <a:solidFill>
                <a:srgbClr val="000000"/>
              </a:solidFill>
              <a:latin typeface="Arial" panose="020B0604020202020204" pitchFamily="34" charset="0"/>
              <a:ea typeface="ＭＳ Ｐゴシック" panose="020B0600070205080204" pitchFamily="50" charset="-128"/>
            </a:endParaRPr>
          </a:p>
          <a:p>
            <a:pPr defTabSz="844083" fontAlgn="base">
              <a:spcBef>
                <a:spcPct val="0"/>
              </a:spcBef>
              <a:spcAft>
                <a:spcPct val="0"/>
              </a:spcAft>
              <a:buFontTx/>
              <a:buNone/>
              <a:defRPr/>
            </a:pPr>
            <a:r>
              <a:rPr lang="ja-JP" altLang="en-US" sz="1400" kern="0" dirty="0">
                <a:solidFill>
                  <a:srgbClr val="000000"/>
                </a:solidFill>
                <a:latin typeface="Arial" panose="020B0604020202020204" pitchFamily="34" charset="0"/>
                <a:ea typeface="ＭＳ Ｐゴシック" panose="020B0600070205080204" pitchFamily="50" charset="-128"/>
              </a:rPr>
              <a:t>人権施策推進課　など</a:t>
            </a:r>
          </a:p>
        </p:txBody>
      </p:sp>
      <p:sp>
        <p:nvSpPr>
          <p:cNvPr id="26" name="AutoShape 24"/>
          <p:cNvSpPr>
            <a:spLocks noChangeArrowheads="1"/>
          </p:cNvSpPr>
          <p:nvPr/>
        </p:nvSpPr>
        <p:spPr bwMode="auto">
          <a:xfrm>
            <a:off x="5206380" y="5319442"/>
            <a:ext cx="1661746" cy="332643"/>
          </a:xfrm>
          <a:prstGeom prst="roundRect">
            <a:avLst>
              <a:gd name="adj" fmla="val 16667"/>
            </a:avLst>
          </a:prstGeom>
          <a:solidFill>
            <a:srgbClr val="BBE0E3"/>
          </a:solidFill>
          <a:ln w="9525">
            <a:solidFill>
              <a:srgbClr val="000000"/>
            </a:solidFill>
            <a:round/>
            <a:headEnd/>
            <a:tailEnd/>
          </a:ln>
        </p:spPr>
        <p:txBody>
          <a:bodyPr wrap="none" anchor="ct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algn="ctr" defTabSz="844083" fontAlgn="base">
              <a:spcBef>
                <a:spcPct val="0"/>
              </a:spcBef>
              <a:spcAft>
                <a:spcPct val="0"/>
              </a:spcAft>
              <a:buFontTx/>
              <a:buNone/>
              <a:defRPr/>
            </a:pPr>
            <a:r>
              <a:rPr lang="ja-JP" altLang="en-US" sz="1292" b="1" kern="0" dirty="0">
                <a:solidFill>
                  <a:srgbClr val="000000"/>
                </a:solidFill>
                <a:latin typeface="Arial" panose="020B0604020202020204" pitchFamily="34" charset="0"/>
                <a:ea typeface="ＭＳ Ｐゴシック" panose="020B0600070205080204" pitchFamily="50" charset="-128"/>
              </a:rPr>
              <a:t>就労支援の関係各課</a:t>
            </a:r>
          </a:p>
        </p:txBody>
      </p:sp>
      <p:sp>
        <p:nvSpPr>
          <p:cNvPr id="27" name="Oval 52"/>
          <p:cNvSpPr>
            <a:spLocks noChangeArrowheads="1"/>
          </p:cNvSpPr>
          <p:nvPr/>
        </p:nvSpPr>
        <p:spPr bwMode="auto">
          <a:xfrm>
            <a:off x="1473841" y="4507584"/>
            <a:ext cx="1795096" cy="798634"/>
          </a:xfrm>
          <a:prstGeom prst="ellipse">
            <a:avLst/>
          </a:prstGeom>
          <a:solidFill>
            <a:srgbClr val="CCFFCC"/>
          </a:solidFill>
          <a:ln w="38100">
            <a:solidFill>
              <a:srgbClr val="99CC00"/>
            </a:solidFill>
            <a:round/>
            <a:headEnd/>
            <a:tailEnd/>
          </a:ln>
        </p:spPr>
        <p:txBody>
          <a:bodyPr wrap="none" anchor="ct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algn="ctr" fontAlgn="base">
              <a:spcBef>
                <a:spcPct val="0"/>
              </a:spcBef>
              <a:spcAft>
                <a:spcPct val="0"/>
              </a:spcAft>
              <a:buFontTx/>
              <a:buNone/>
            </a:pPr>
            <a:r>
              <a:rPr lang="ja-JP" altLang="en-US" sz="1662" dirty="0">
                <a:solidFill>
                  <a:srgbClr val="000000"/>
                </a:solidFill>
                <a:latin typeface="Arial" panose="020B0604020202020204" pitchFamily="34" charset="0"/>
                <a:ea typeface="ＭＳ Ｐゴシック" panose="020B0600070205080204" pitchFamily="50" charset="-128"/>
              </a:rPr>
              <a:t>高齢者</a:t>
            </a:r>
          </a:p>
        </p:txBody>
      </p:sp>
      <p:cxnSp>
        <p:nvCxnSpPr>
          <p:cNvPr id="31" name="直線矢印コネクタ 62"/>
          <p:cNvCxnSpPr>
            <a:stCxn id="21" idx="0"/>
          </p:cNvCxnSpPr>
          <p:nvPr/>
        </p:nvCxnSpPr>
        <p:spPr>
          <a:xfrm flipH="1" flipV="1">
            <a:off x="4297635" y="4246283"/>
            <a:ext cx="11197" cy="534866"/>
          </a:xfrm>
          <a:prstGeom prst="straightConnector1">
            <a:avLst/>
          </a:prstGeom>
          <a:noFill/>
          <a:ln w="76200" cap="flat" cmpd="sng" algn="ctr">
            <a:solidFill>
              <a:srgbClr val="333399"/>
            </a:solidFill>
            <a:prstDash val="solid"/>
            <a:miter lim="800000"/>
            <a:tailEnd type="arrow"/>
          </a:ln>
          <a:effectLst/>
        </p:spPr>
      </p:cxnSp>
      <p:sp>
        <p:nvSpPr>
          <p:cNvPr id="32" name="スライド番号プレースホルダー 31"/>
          <p:cNvSpPr>
            <a:spLocks noGrp="1"/>
          </p:cNvSpPr>
          <p:nvPr>
            <p:ph type="sldNum" sz="quarter" idx="12"/>
          </p:nvPr>
        </p:nvSpPr>
        <p:spPr>
          <a:xfrm>
            <a:off x="7010400" y="6360483"/>
            <a:ext cx="2133600" cy="497517"/>
          </a:xfrm>
        </p:spPr>
        <p:txBody>
          <a:bodyPr/>
          <a:lstStyle/>
          <a:p>
            <a:fld id="{F2C10E03-493B-4EF5-97BB-FB91A5A8D49C}" type="slidenum">
              <a:rPr lang="ja-JP" altLang="en-US" sz="1600" smtClean="0">
                <a:solidFill>
                  <a:prstClr val="black">
                    <a:tint val="75000"/>
                  </a:prstClr>
                </a:solidFill>
                <a:latin typeface="游ゴシック" panose="020B0400000000000000" pitchFamily="50" charset="-128"/>
                <a:ea typeface="游ゴシック" panose="020B0400000000000000" pitchFamily="50" charset="-128"/>
              </a:rPr>
              <a:pPr/>
              <a:t>30</a:t>
            </a:fld>
            <a:endParaRPr lang="ja-JP" altLang="en-US" sz="1600" dirty="0">
              <a:solidFill>
                <a:prstClr val="black">
                  <a:tint val="75000"/>
                </a:prst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1394597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1CC3B68-1D01-4E7C-AEEC-DA27DC0A7CE7}"/>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4538370" y="483013"/>
            <a:ext cx="3938429" cy="2717387"/>
          </a:xfrm>
          <a:prstGeom prst="rect">
            <a:avLst/>
          </a:prstGeom>
          <a:noFill/>
          <a:ln>
            <a:noFill/>
          </a:ln>
          <a:effectLst>
            <a:softEdge rad="127000"/>
          </a:effectLst>
        </p:spPr>
      </p:pic>
      <p:sp>
        <p:nvSpPr>
          <p:cNvPr id="5" name="四角形: 角を丸くする 4">
            <a:extLst>
              <a:ext uri="{FF2B5EF4-FFF2-40B4-BE49-F238E27FC236}">
                <a16:creationId xmlns:a16="http://schemas.microsoft.com/office/drawing/2014/main" id="{8893BF38-BE14-4648-87FC-8913C75B0720}"/>
              </a:ext>
            </a:extLst>
          </p:cNvPr>
          <p:cNvSpPr/>
          <p:nvPr/>
        </p:nvSpPr>
        <p:spPr>
          <a:xfrm>
            <a:off x="287383" y="269052"/>
            <a:ext cx="3807962" cy="2474148"/>
          </a:xfrm>
          <a:prstGeom prst="roundRect">
            <a:avLst/>
          </a:prstGeom>
          <a:solidFill>
            <a:srgbClr val="F8FA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ja-JP" altLang="en-US" sz="2400" b="1" dirty="0" err="1">
                <a:solidFill>
                  <a:prstClr val="black"/>
                </a:solidFill>
                <a:latin typeface="UD デジタル 教科書体 NK-R" panose="02020400000000000000" pitchFamily="18" charset="-128"/>
                <a:ea typeface="UD デジタル 教科書体 NK-R" panose="02020400000000000000" pitchFamily="18" charset="-128"/>
              </a:rPr>
              <a:t>やす</a:t>
            </a:r>
            <a:r>
              <a:rPr lang="ja-JP" altLang="en-US" sz="2400" b="1" dirty="0">
                <a:solidFill>
                  <a:prstClr val="black"/>
                </a:solidFill>
                <a:latin typeface="UD デジタル 教科書体 NK-R" panose="02020400000000000000" pitchFamily="18" charset="-128"/>
                <a:ea typeface="UD デジタル 教科書体 NK-R" panose="02020400000000000000" pitchFamily="18" charset="-128"/>
              </a:rPr>
              <a:t>ワークとは・・・</a:t>
            </a:r>
            <a:endParaRPr lang="en-US" altLang="ja-JP" sz="2400" b="1" dirty="0">
              <a:solidFill>
                <a:prstClr val="black"/>
              </a:solidFill>
              <a:latin typeface="UD デジタル 教科書体 NK-R" panose="02020400000000000000" pitchFamily="18" charset="-128"/>
              <a:ea typeface="UD デジタル 教科書体 NK-R" panose="02020400000000000000" pitchFamily="18" charset="-128"/>
            </a:endParaRPr>
          </a:p>
          <a:p>
            <a:pPr>
              <a:defRPr/>
            </a:pPr>
            <a:r>
              <a:rPr lang="ja-JP" altLang="en-US" sz="1600" dirty="0">
                <a:solidFill>
                  <a:prstClr val="black"/>
                </a:solidFill>
                <a:latin typeface="UD デジタル 教科書体 NK-R" panose="02020400000000000000" pitchFamily="18" charset="-128"/>
                <a:ea typeface="UD デジタル 教科書体 NK-R" panose="02020400000000000000" pitchFamily="18" charset="-128"/>
              </a:rPr>
              <a:t>「野洲市と滋賀労働局が生活困窮者等を</a:t>
            </a:r>
            <a:r>
              <a:rPr lang="ja-JP" altLang="en-US" sz="1600" spc="30" dirty="0">
                <a:solidFill>
                  <a:prstClr val="black"/>
                </a:solidFill>
                <a:latin typeface="UD デジタル 教科書体 NK-R" panose="02020400000000000000" pitchFamily="18" charset="-128"/>
                <a:ea typeface="UD デジタル 教科書体 NK-R" panose="02020400000000000000" pitchFamily="18" charset="-128"/>
              </a:rPr>
              <a:t>対象とした就労支援事業を一体的に</a:t>
            </a:r>
            <a:r>
              <a:rPr lang="ja-JP" altLang="en-US" sz="1600" dirty="0">
                <a:solidFill>
                  <a:prstClr val="black"/>
                </a:solidFill>
                <a:latin typeface="UD デジタル 教科書体 NK-R" panose="02020400000000000000" pitchFamily="18" charset="-128"/>
                <a:ea typeface="UD デジタル 教科書体 NK-R" panose="02020400000000000000" pitchFamily="18" charset="-128"/>
              </a:rPr>
              <a:t>実施するための協定（平成</a:t>
            </a:r>
            <a:r>
              <a:rPr lang="en-US" altLang="ja-JP" sz="1600" spc="-40" dirty="0">
                <a:solidFill>
                  <a:prstClr val="black"/>
                </a:solidFill>
                <a:latin typeface="UD デジタル 教科書体 NK-R" panose="02020400000000000000" pitchFamily="18" charset="-128"/>
                <a:ea typeface="UD デジタル 教科書体 NK-R" panose="02020400000000000000" pitchFamily="18" charset="-128"/>
              </a:rPr>
              <a:t>25</a:t>
            </a:r>
            <a:r>
              <a:rPr lang="ja-JP" altLang="en-US" sz="1600" spc="-40" dirty="0">
                <a:solidFill>
                  <a:prstClr val="black"/>
                </a:solidFill>
                <a:latin typeface="UD デジタル 教科書体 NK-R" panose="02020400000000000000" pitchFamily="18" charset="-128"/>
                <a:ea typeface="UD デジタル 教科書体 NK-R" panose="02020400000000000000" pitchFamily="18" charset="-128"/>
              </a:rPr>
              <a:t>年）」に基</a:t>
            </a:r>
            <a:r>
              <a:rPr lang="ja-JP" altLang="en-US" sz="1600" dirty="0">
                <a:solidFill>
                  <a:prstClr val="black"/>
                </a:solidFill>
                <a:latin typeface="UD デジタル 教科書体 NK-R" panose="02020400000000000000" pitchFamily="18" charset="-128"/>
                <a:ea typeface="UD デジタル 教科書体 NK-R" panose="02020400000000000000" pitchFamily="18" charset="-128"/>
              </a:rPr>
              <a:t>づき就労支援と生活支援を一体的に</a:t>
            </a:r>
            <a:r>
              <a:rPr lang="ja-JP" altLang="en-US" sz="1600" spc="30" dirty="0">
                <a:solidFill>
                  <a:prstClr val="black"/>
                </a:solidFill>
                <a:latin typeface="UD デジタル 教科書体 NK-R" panose="02020400000000000000" pitchFamily="18" charset="-128"/>
                <a:ea typeface="UD デジタル 教科書体 NK-R" panose="02020400000000000000" pitchFamily="18" charset="-128"/>
              </a:rPr>
              <a:t>実施す</a:t>
            </a:r>
            <a:r>
              <a:rPr lang="ja-JP" altLang="en-US" sz="1600" dirty="0">
                <a:solidFill>
                  <a:prstClr val="black"/>
                </a:solidFill>
                <a:latin typeface="UD デジタル 教科書体 NK-R" panose="02020400000000000000" pitchFamily="18" charset="-128"/>
                <a:ea typeface="UD デジタル 教科書体 NK-R" panose="02020400000000000000" pitchFamily="18" charset="-128"/>
              </a:rPr>
              <a:t>るため</a:t>
            </a:r>
            <a:r>
              <a:rPr lang="ja-JP" altLang="en-US" sz="1600" spc="30" dirty="0">
                <a:solidFill>
                  <a:prstClr val="black"/>
                </a:solidFill>
                <a:latin typeface="UD デジタル 教科書体 NK-R" panose="02020400000000000000" pitchFamily="18" charset="-128"/>
                <a:ea typeface="UD デジタル 教科書体 NK-R" panose="02020400000000000000" pitchFamily="18" charset="-128"/>
              </a:rPr>
              <a:t>に野洲市役</a:t>
            </a:r>
            <a:r>
              <a:rPr lang="ja-JP" altLang="en-US" sz="1600" dirty="0">
                <a:solidFill>
                  <a:prstClr val="black"/>
                </a:solidFill>
                <a:latin typeface="UD デジタル 教科書体 NK-R" panose="02020400000000000000" pitchFamily="18" charset="-128"/>
                <a:ea typeface="UD デジタル 教科書体 NK-R" panose="02020400000000000000" pitchFamily="18" charset="-128"/>
              </a:rPr>
              <a:t>所内</a:t>
            </a:r>
            <a:r>
              <a:rPr lang="ja-JP" altLang="en-US" sz="1600" spc="30" dirty="0">
                <a:solidFill>
                  <a:prstClr val="black"/>
                </a:solidFill>
                <a:latin typeface="UD デジタル 教科書体 NK-R" panose="02020400000000000000" pitchFamily="18" charset="-128"/>
                <a:ea typeface="UD デジタル 教科書体 NK-R" panose="02020400000000000000" pitchFamily="18" charset="-128"/>
              </a:rPr>
              <a:t>に設置して</a:t>
            </a:r>
            <a:r>
              <a:rPr lang="ja-JP" altLang="en-US" sz="1600" dirty="0">
                <a:solidFill>
                  <a:prstClr val="black"/>
                </a:solidFill>
                <a:latin typeface="UD デジタル 教科書体 NK-R" panose="02020400000000000000" pitchFamily="18" charset="-128"/>
                <a:ea typeface="UD デジタル 教科書体 NK-R" panose="02020400000000000000" pitchFamily="18" charset="-128"/>
              </a:rPr>
              <a:t>いる施設</a:t>
            </a:r>
            <a:endParaRPr lang="en-US" altLang="ja-JP" sz="1600" dirty="0">
              <a:solidFill>
                <a:prstClr val="black"/>
              </a:solidFill>
              <a:latin typeface="UD デジタル 教科書体 NK-R" panose="02020400000000000000" pitchFamily="18" charset="-128"/>
              <a:ea typeface="UD デジタル 教科書体 NK-R" panose="02020400000000000000" pitchFamily="18" charset="-128"/>
            </a:endParaRPr>
          </a:p>
        </p:txBody>
      </p:sp>
      <p:pic>
        <p:nvPicPr>
          <p:cNvPr id="6" name="図 5" descr="\\file-sv1\インターネットダウンロードフォルダ\06000101_市民生活相談課\IMG_2298.jpg"/>
          <p:cNvPicPr/>
          <p:nvPr/>
        </p:nvPicPr>
        <p:blipFill>
          <a:blip r:embed="rId3" cstate="print">
            <a:extLst>
              <a:ext uri="{28A0092B-C50C-407E-A947-70E740481C1C}">
                <a14:useLocalDpi xmlns:a14="http://schemas.microsoft.com/office/drawing/2010/main"/>
              </a:ext>
            </a:extLst>
          </a:blip>
          <a:srcRect/>
          <a:stretch>
            <a:fillRect/>
          </a:stretch>
        </p:blipFill>
        <p:spPr bwMode="auto">
          <a:xfrm>
            <a:off x="443582" y="3200400"/>
            <a:ext cx="3651763" cy="3030428"/>
          </a:xfrm>
          <a:prstGeom prst="rect">
            <a:avLst/>
          </a:prstGeom>
          <a:noFill/>
          <a:ln>
            <a:noFill/>
          </a:ln>
          <a:effectLst>
            <a:softEdge rad="127000"/>
          </a:effectLst>
        </p:spPr>
      </p:pic>
      <p:sp>
        <p:nvSpPr>
          <p:cNvPr id="2" name="スライド番号プレースホルダー 1"/>
          <p:cNvSpPr>
            <a:spLocks noGrp="1"/>
          </p:cNvSpPr>
          <p:nvPr>
            <p:ph type="sldNum" sz="quarter" idx="12"/>
          </p:nvPr>
        </p:nvSpPr>
        <p:spPr>
          <a:xfrm>
            <a:off x="7050136" y="6400800"/>
            <a:ext cx="2057400" cy="381000"/>
          </a:xfrm>
        </p:spPr>
        <p:txBody>
          <a:bodyPr/>
          <a:lstStyle/>
          <a:p>
            <a:fld id="{98957603-F5F9-4649-ABC6-94AC9F105FB9}" type="slidenum">
              <a:rPr lang="ja-JP" altLang="en-US" sz="1600" smtClean="0">
                <a:solidFill>
                  <a:prstClr val="white"/>
                </a:solidFill>
                <a:latin typeface="游ゴシック" panose="020B0400000000000000" pitchFamily="50" charset="-128"/>
                <a:ea typeface="游ゴシック" panose="020B0400000000000000" pitchFamily="50" charset="-128"/>
              </a:rPr>
              <a:pPr/>
              <a:t>31</a:t>
            </a:fld>
            <a:endParaRPr lang="ja-JP" altLang="en-US" sz="1600" dirty="0">
              <a:solidFill>
                <a:prstClr val="white"/>
              </a:solidFill>
              <a:latin typeface="游ゴシック" panose="020B0400000000000000" pitchFamily="50" charset="-128"/>
              <a:ea typeface="游ゴシック" panose="020B0400000000000000" pitchFamily="50" charset="-128"/>
            </a:endParaRPr>
          </a:p>
        </p:txBody>
      </p:sp>
      <p:pic>
        <p:nvPicPr>
          <p:cNvPr id="10" name="図 9">
            <a:extLst>
              <a:ext uri="{FF2B5EF4-FFF2-40B4-BE49-F238E27FC236}">
                <a16:creationId xmlns:a16="http://schemas.microsoft.com/office/drawing/2014/main" id="{7B633A65-AD7D-4995-A337-F5C740BAB036}"/>
              </a:ext>
            </a:extLst>
          </p:cNvPr>
          <p:cNvPicPr>
            <a:picLocks noChangeAspect="1"/>
          </p:cNvPicPr>
          <p:nvPr/>
        </p:nvPicPr>
        <p:blipFill>
          <a:blip r:embed="rId4"/>
          <a:stretch>
            <a:fillRect/>
          </a:stretch>
        </p:blipFill>
        <p:spPr>
          <a:xfrm>
            <a:off x="4205047" y="3504930"/>
            <a:ext cx="4605073" cy="2591340"/>
          </a:xfrm>
          <a:prstGeom prst="rect">
            <a:avLst/>
          </a:prstGeom>
          <a:ln>
            <a:noFill/>
          </a:ln>
          <a:effectLst>
            <a:softEdge rad="112500"/>
          </a:effectLst>
        </p:spPr>
      </p:pic>
    </p:spTree>
    <p:extLst>
      <p:ext uri="{BB962C8B-B14F-4D97-AF65-F5344CB8AC3E}">
        <p14:creationId xmlns:p14="http://schemas.microsoft.com/office/powerpoint/2010/main" val="524705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88452" y="-101618"/>
            <a:ext cx="7886700" cy="1325563"/>
          </a:xfrm>
        </p:spPr>
        <p:txBody>
          <a:bodyPr/>
          <a:lstStyle/>
          <a:p>
            <a:r>
              <a:rPr lang="ja-JP" altLang="en-US" sz="2800" dirty="0">
                <a:solidFill>
                  <a:srgbClr val="808080"/>
                </a:solidFill>
                <a:latin typeface="UD デジタル 教科書体 NK-B" panose="02020700000000000000" pitchFamily="18" charset="-128"/>
                <a:ea typeface="UD デジタル 教科書体 NK-B" panose="02020700000000000000" pitchFamily="18" charset="-128"/>
              </a:rPr>
              <a:t>生活困窮世帯、気になる世帯に</a:t>
            </a:r>
            <a:endParaRPr kumimoji="1" lang="ja-JP" altLang="en-US" dirty="0">
              <a:latin typeface="UD デジタル 教科書体 NK-B" panose="02020700000000000000" pitchFamily="18" charset="-128"/>
              <a:ea typeface="UD デジタル 教科書体 NK-B" panose="02020700000000000000" pitchFamily="18" charset="-128"/>
            </a:endParaRPr>
          </a:p>
        </p:txBody>
      </p:sp>
      <p:sp>
        <p:nvSpPr>
          <p:cNvPr id="3" name="コンテンツ プレースホルダー 2"/>
          <p:cNvSpPr>
            <a:spLocks noGrp="1"/>
          </p:cNvSpPr>
          <p:nvPr>
            <p:ph idx="1"/>
          </p:nvPr>
        </p:nvSpPr>
        <p:spPr>
          <a:xfrm>
            <a:off x="552502" y="933629"/>
            <a:ext cx="8347802" cy="4885982"/>
          </a:xfrm>
        </p:spPr>
        <p:txBody>
          <a:bodyPr/>
          <a:lstStyle/>
          <a:p>
            <a:pPr marL="0" indent="0">
              <a:buNone/>
            </a:pPr>
            <a:r>
              <a:rPr kumimoji="1" lang="ja-JP" altLang="en-US" sz="2400" dirty="0">
                <a:latin typeface="UD デジタル 教科書体 NK-B" panose="02020700000000000000" pitchFamily="18" charset="-128"/>
                <a:ea typeface="UD デジタル 教科書体 NK-B" panose="02020700000000000000" pitchFamily="18" charset="-128"/>
              </a:rPr>
              <a:t>〇フードバンク団体からの寄付</a:t>
            </a:r>
            <a:endParaRPr kumimoji="1" lang="en-US" altLang="ja-JP" sz="2400" dirty="0">
              <a:latin typeface="UD デジタル 教科書体 NK-B" panose="02020700000000000000" pitchFamily="18" charset="-128"/>
              <a:ea typeface="UD デジタル 教科書体 NK-B" panose="02020700000000000000" pitchFamily="18" charset="-128"/>
            </a:endParaRPr>
          </a:p>
          <a:p>
            <a:pPr marL="0" indent="0">
              <a:buNone/>
            </a:pPr>
            <a:r>
              <a:rPr lang="ja-JP" altLang="en-US" sz="2400" dirty="0">
                <a:latin typeface="UD デジタル 教科書体 NK-B" panose="02020700000000000000" pitchFamily="18" charset="-128"/>
                <a:ea typeface="UD デジタル 教科書体 NK-B" panose="02020700000000000000" pitchFamily="18" charset="-128"/>
              </a:rPr>
              <a:t>〇地域の方々からの寄付</a:t>
            </a:r>
            <a:endParaRPr lang="en-US" altLang="ja-JP" sz="2400" dirty="0">
              <a:latin typeface="UD デジタル 教科書体 NK-B" panose="02020700000000000000" pitchFamily="18" charset="-128"/>
              <a:ea typeface="UD デジタル 教科書体 NK-B" panose="02020700000000000000" pitchFamily="18" charset="-128"/>
            </a:endParaRPr>
          </a:p>
          <a:p>
            <a:pPr marL="0" indent="0">
              <a:buNone/>
            </a:pPr>
            <a:r>
              <a:rPr lang="ja-JP" altLang="en-US" sz="2400" dirty="0">
                <a:latin typeface="UD デジタル 教科書体 NK-B" panose="02020700000000000000" pitchFamily="18" charset="-128"/>
                <a:ea typeface="UD デジタル 教科書体 NK-B" panose="02020700000000000000" pitchFamily="18" charset="-128"/>
              </a:rPr>
              <a:t>〇事業者からの寄付　などなど</a:t>
            </a:r>
            <a:endParaRPr lang="en-US" altLang="ja-JP" sz="2400" dirty="0">
              <a:latin typeface="UD デジタル 教科書体 NK-B" panose="02020700000000000000" pitchFamily="18" charset="-128"/>
              <a:ea typeface="UD デジタル 教科書体 NK-B" panose="02020700000000000000" pitchFamily="18" charset="-128"/>
            </a:endParaRPr>
          </a:p>
          <a:p>
            <a:pPr marL="0" indent="0">
              <a:buNone/>
            </a:pPr>
            <a:endParaRPr lang="en-US" altLang="ja-JP" dirty="0">
              <a:latin typeface="UD デジタル 教科書体 NK-B" panose="02020700000000000000" pitchFamily="18" charset="-128"/>
              <a:ea typeface="UD デジタル 教科書体 NK-B" panose="02020700000000000000" pitchFamily="18" charset="-128"/>
            </a:endParaRPr>
          </a:p>
          <a:p>
            <a:pPr marL="0" indent="0">
              <a:buNone/>
            </a:pPr>
            <a:endParaRPr lang="en-US" altLang="ja-JP" dirty="0">
              <a:latin typeface="UD デジタル 教科書体 NK-B" panose="02020700000000000000" pitchFamily="18" charset="-128"/>
              <a:ea typeface="UD デジタル 教科書体 NK-B" panose="02020700000000000000" pitchFamily="18" charset="-128"/>
            </a:endParaRPr>
          </a:p>
          <a:p>
            <a:pPr marL="0" indent="0">
              <a:buNone/>
            </a:pPr>
            <a:r>
              <a:rPr lang="ja-JP" altLang="en-US" sz="2400" dirty="0">
                <a:latin typeface="UD デジタル 教科書体 NK-B" panose="02020700000000000000" pitchFamily="18" charset="-128"/>
                <a:ea typeface="UD デジタル 教科書体 NK-B" panose="02020700000000000000" pitchFamily="18" charset="-128"/>
              </a:rPr>
              <a:t>市民生活相談課（生活困窮世帯）</a:t>
            </a:r>
            <a:endParaRPr lang="en-US" altLang="ja-JP" sz="2400" dirty="0">
              <a:latin typeface="UD デジタル 教科書体 NK-B" panose="02020700000000000000" pitchFamily="18" charset="-128"/>
              <a:ea typeface="UD デジタル 教科書体 NK-B" panose="02020700000000000000" pitchFamily="18" charset="-128"/>
            </a:endParaRPr>
          </a:p>
          <a:p>
            <a:pPr marL="0" indent="0">
              <a:buNone/>
            </a:pPr>
            <a:r>
              <a:rPr lang="ja-JP" altLang="en-US" sz="2400" dirty="0">
                <a:latin typeface="UD デジタル 教科書体 NK-B" panose="02020700000000000000" pitchFamily="18" charset="-128"/>
                <a:ea typeface="UD デジタル 教科書体 NK-B" panose="02020700000000000000" pitchFamily="18" charset="-128"/>
              </a:rPr>
              <a:t>子育て家庭支援課・家庭児童相談室（子ども支援）</a:t>
            </a:r>
            <a:endParaRPr lang="en-US" altLang="ja-JP" sz="2400" dirty="0">
              <a:latin typeface="UD デジタル 教科書体 NK-B" panose="02020700000000000000" pitchFamily="18" charset="-128"/>
              <a:ea typeface="UD デジタル 教科書体 NK-B" panose="02020700000000000000" pitchFamily="18" charset="-128"/>
            </a:endParaRPr>
          </a:p>
          <a:p>
            <a:pPr marL="0" indent="0">
              <a:buNone/>
            </a:pPr>
            <a:endParaRPr kumimoji="1" lang="en-US" altLang="ja-JP" dirty="0">
              <a:latin typeface="UD デジタル 教科書体 NK-B" panose="02020700000000000000" pitchFamily="18" charset="-128"/>
              <a:ea typeface="UD デジタル 教科書体 NK-B" panose="02020700000000000000" pitchFamily="18" charset="-128"/>
            </a:endParaRPr>
          </a:p>
          <a:p>
            <a:pPr marL="0" indent="0">
              <a:buNone/>
            </a:pPr>
            <a:endParaRPr kumimoji="1" lang="ja-JP" altLang="en-US" dirty="0">
              <a:latin typeface="UD デジタル 教科書体 NK-B" panose="02020700000000000000" pitchFamily="18" charset="-128"/>
              <a:ea typeface="UD デジタル 教科書体 NK-B" panose="02020700000000000000" pitchFamily="18" charset="-128"/>
            </a:endParaRPr>
          </a:p>
        </p:txBody>
      </p:sp>
      <p:sp>
        <p:nvSpPr>
          <p:cNvPr id="4" name="スライド番号プレースホルダー 3"/>
          <p:cNvSpPr>
            <a:spLocks noGrp="1"/>
          </p:cNvSpPr>
          <p:nvPr>
            <p:ph type="sldNum" sz="quarter" idx="12"/>
          </p:nvPr>
        </p:nvSpPr>
        <p:spPr>
          <a:xfrm>
            <a:off x="7010400" y="6356350"/>
            <a:ext cx="2133600" cy="49850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79E8B6-0350-4F5C-8359-0F555F5A035B}" type="slidenum">
              <a:rPr kumimoji="1" lang="en-US" altLang="ja-JP" sz="1600" i="0" u="none" strike="noStrike" kern="1200" cap="none" spc="0" normalizeH="0" baseline="0" noProof="0" smtClean="0">
                <a:ln>
                  <a:noFill/>
                </a:ln>
                <a:solidFill>
                  <a:srgbClr val="808080"/>
                </a:solidFill>
                <a:effectLst/>
                <a:uLnTx/>
                <a:uFillTx/>
                <a:latin typeface="游ゴシック" panose="020B0400000000000000" pitchFamily="50" charset="-128"/>
                <a:ea typeface="游ゴシック" panose="020B0400000000000000" pitchFamily="50" charset="-128"/>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1" lang="en-US" altLang="ja-JP" sz="1600" i="0" u="none" strike="noStrike" kern="1200" cap="none" spc="0" normalizeH="0" baseline="0" noProof="0" dirty="0">
              <a:ln>
                <a:noFill/>
              </a:ln>
              <a:solidFill>
                <a:srgbClr val="808080"/>
              </a:solidFill>
              <a:effectLst/>
              <a:uLnTx/>
              <a:uFillTx/>
              <a:latin typeface="游ゴシック" panose="020B0400000000000000" pitchFamily="50" charset="-128"/>
              <a:ea typeface="游ゴシック" panose="020B0400000000000000" pitchFamily="50" charset="-128"/>
            </a:endParaRPr>
          </a:p>
        </p:txBody>
      </p:sp>
      <p:sp>
        <p:nvSpPr>
          <p:cNvPr id="7" name="下矢印 6"/>
          <p:cNvSpPr/>
          <p:nvPr/>
        </p:nvSpPr>
        <p:spPr>
          <a:xfrm>
            <a:off x="739893" y="2386431"/>
            <a:ext cx="947226" cy="990189"/>
          </a:xfrm>
          <a:prstGeom prst="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rPr>
              <a:t>提</a:t>
            </a:r>
            <a:endParaRPr kumimoji="1" lang="en-US" altLang="ja-JP" sz="1800" b="0" i="0" u="none" strike="noStrike" kern="120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rPr>
              <a:t>供</a:t>
            </a:r>
            <a:endParaRPr kumimoji="1" lang="en-US" altLang="ja-JP" sz="1800" b="0" i="0" u="none" strike="noStrike" kern="120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endParaRPr>
          </a:p>
        </p:txBody>
      </p:sp>
      <p:pic>
        <p:nvPicPr>
          <p:cNvPr id="8"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3398"/>
          <a:stretch/>
        </p:blipFill>
        <p:spPr bwMode="auto">
          <a:xfrm>
            <a:off x="7211870" y="213875"/>
            <a:ext cx="1423464" cy="3516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938" y="4267172"/>
            <a:ext cx="3358235" cy="2367526"/>
          </a:xfrm>
          <a:prstGeom prst="rect">
            <a:avLst/>
          </a:prstGeom>
        </p:spPr>
      </p:pic>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1652" y="4801323"/>
            <a:ext cx="2444500" cy="1833375"/>
          </a:xfrm>
          <a:prstGeom prst="rect">
            <a:avLst/>
          </a:prstGeom>
        </p:spPr>
      </p:pic>
      <p:pic>
        <p:nvPicPr>
          <p:cNvPr id="12" name="Picture 12" descr="C:\Users\M.utsu\Downloads\20140618_1242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44" y="4267172"/>
            <a:ext cx="1766846" cy="23574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6403" y="1440186"/>
            <a:ext cx="2388395" cy="1638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角丸四角形 13"/>
          <p:cNvSpPr/>
          <p:nvPr/>
        </p:nvSpPr>
        <p:spPr>
          <a:xfrm>
            <a:off x="1936291" y="2522992"/>
            <a:ext cx="2074931" cy="646487"/>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rPr>
              <a:t>支援世帯に配布</a:t>
            </a:r>
          </a:p>
        </p:txBody>
      </p:sp>
      <p:sp>
        <p:nvSpPr>
          <p:cNvPr id="15" name="楕円 14"/>
          <p:cNvSpPr/>
          <p:nvPr/>
        </p:nvSpPr>
        <p:spPr>
          <a:xfrm>
            <a:off x="75275" y="82374"/>
            <a:ext cx="954453" cy="836712"/>
          </a:xfrm>
          <a:prstGeom prst="ellipse">
            <a:avLst/>
          </a:prstGeom>
          <a:solidFill>
            <a:srgbClr val="8BFC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rPr>
              <a:t>食</a:t>
            </a:r>
          </a:p>
        </p:txBody>
      </p:sp>
    </p:spTree>
    <p:extLst>
      <p:ext uri="{BB962C8B-B14F-4D97-AF65-F5344CB8AC3E}">
        <p14:creationId xmlns:p14="http://schemas.microsoft.com/office/powerpoint/2010/main" val="2287284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7440" y="4448532"/>
            <a:ext cx="1616478" cy="1717722"/>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8084" y="4448532"/>
            <a:ext cx="1660465" cy="1717722"/>
          </a:xfrm>
          <a:prstGeom prst="rect">
            <a:avLst/>
          </a:prstGeom>
        </p:spPr>
      </p:pic>
      <p:sp>
        <p:nvSpPr>
          <p:cNvPr id="5" name="テキスト ボックス 4">
            <a:extLst>
              <a:ext uri="{FF2B5EF4-FFF2-40B4-BE49-F238E27FC236}">
                <a16:creationId xmlns:a16="http://schemas.microsoft.com/office/drawing/2014/main" id="{0F5F31ED-DF28-4DAD-B6FE-186EA0829310}"/>
              </a:ext>
            </a:extLst>
          </p:cNvPr>
          <p:cNvSpPr txBox="1"/>
          <p:nvPr/>
        </p:nvSpPr>
        <p:spPr>
          <a:xfrm>
            <a:off x="1105316" y="2406799"/>
            <a:ext cx="8549275" cy="830997"/>
          </a:xfrm>
          <a:prstGeom prst="rect">
            <a:avLst/>
          </a:prstGeom>
          <a:noFill/>
        </p:spPr>
        <p:txBody>
          <a:bodyPr wrap="square" rtlCol="0">
            <a:spAutoFit/>
          </a:bodyPr>
          <a:lstStyle/>
          <a:p>
            <a:r>
              <a:rPr lang="ja-JP" altLang="en-US" sz="4800" b="1" dirty="0">
                <a:solidFill>
                  <a:prstClr val="black"/>
                </a:solidFill>
                <a:latin typeface="UD デジタル 教科書体 NK-R" panose="02020400000000000000" pitchFamily="18" charset="-128"/>
                <a:ea typeface="UD デジタル 教科書体 NK-R" panose="02020400000000000000" pitchFamily="18" charset="-128"/>
              </a:rPr>
              <a:t>重層的支援体制整備事業</a:t>
            </a:r>
          </a:p>
        </p:txBody>
      </p:sp>
      <p:sp>
        <p:nvSpPr>
          <p:cNvPr id="6" name="スライド番号プレースホルダー 5"/>
          <p:cNvSpPr>
            <a:spLocks noGrp="1"/>
          </p:cNvSpPr>
          <p:nvPr>
            <p:ph type="sldNum" sz="quarter" idx="12"/>
          </p:nvPr>
        </p:nvSpPr>
        <p:spPr>
          <a:xfrm>
            <a:off x="7010400" y="6444343"/>
            <a:ext cx="2133600" cy="315686"/>
          </a:xfrm>
        </p:spPr>
        <p:txBody>
          <a:bodyPr/>
          <a:lstStyle/>
          <a:p>
            <a:fld id="{F2C10E03-493B-4EF5-97BB-FB91A5A8D49C}" type="slidenum">
              <a:rPr lang="ja-JP" altLang="en-US" sz="1600" smtClean="0">
                <a:solidFill>
                  <a:prstClr val="black">
                    <a:tint val="75000"/>
                  </a:prstClr>
                </a:solidFill>
                <a:latin typeface="游ゴシック" panose="020B0400000000000000" pitchFamily="50" charset="-128"/>
                <a:ea typeface="游ゴシック" panose="020B0400000000000000" pitchFamily="50" charset="-128"/>
              </a:rPr>
              <a:pPr/>
              <a:t>33</a:t>
            </a:fld>
            <a:endParaRPr lang="ja-JP" altLang="en-US" sz="1600" dirty="0">
              <a:solidFill>
                <a:prstClr val="black">
                  <a:tint val="75000"/>
                </a:prst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7338101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D6ADB0FD-0688-4B5C-97B8-1D353188E40D}" type="slidenum">
              <a:rPr lang="ja-JP" altLang="en-US" smtClean="0"/>
              <a:pPr>
                <a:defRPr/>
              </a:pPr>
              <a:t>34</a:t>
            </a:fld>
            <a:endParaRPr lang="ja-JP" altLang="en-US"/>
          </a:p>
        </p:txBody>
      </p:sp>
      <p:sp>
        <p:nvSpPr>
          <p:cNvPr id="4" name="タイトル 1"/>
          <p:cNvSpPr txBox="1">
            <a:spLocks/>
          </p:cNvSpPr>
          <p:nvPr/>
        </p:nvSpPr>
        <p:spPr>
          <a:xfrm>
            <a:off x="12644" y="25886"/>
            <a:ext cx="9105900" cy="624034"/>
          </a:xfrm>
          <a:prstGeom prst="rect">
            <a:avLst/>
          </a:prstGeom>
          <a:solidFill>
            <a:schemeClr val="tx2"/>
          </a:solidFill>
        </p:spPr>
        <p:txBody>
          <a:bodyPr vert="horz" lIns="77913" tIns="38958" rIns="77913" bIns="38958"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defTabSz="779095">
              <a:defRPr/>
            </a:pPr>
            <a:r>
              <a:rPr lang="ja-JP" altLang="en-US" sz="2800" dirty="0">
                <a:solidFill>
                  <a:srgbClr val="FFFF00"/>
                </a:solidFill>
                <a:latin typeface="UD デジタル 教科書体 NK-B" panose="02020700000000000000" pitchFamily="18" charset="-128"/>
                <a:ea typeface="UD デジタル 教科書体 NK-B" panose="02020700000000000000" pitchFamily="18" charset="-128"/>
              </a:rPr>
              <a:t>令和８年度　野洲市重層的支援体制整備事業について</a:t>
            </a:r>
          </a:p>
        </p:txBody>
      </p:sp>
      <p:sp>
        <p:nvSpPr>
          <p:cNvPr id="5" name="Rectangle 2"/>
          <p:cNvSpPr>
            <a:spLocks noChangeArrowheads="1"/>
          </p:cNvSpPr>
          <p:nvPr/>
        </p:nvSpPr>
        <p:spPr bwMode="auto">
          <a:xfrm>
            <a:off x="95321" y="728829"/>
            <a:ext cx="8840366" cy="891576"/>
          </a:xfrm>
          <a:prstGeom prst="rect">
            <a:avLst/>
          </a:prstGeom>
          <a:ln w="25400">
            <a:solidFill>
              <a:schemeClr val="tx2"/>
            </a:solidFill>
            <a:headEnd/>
            <a:tailEnd/>
          </a:ln>
        </p:spPr>
        <p:style>
          <a:lnRef idx="2">
            <a:schemeClr val="accent2"/>
          </a:lnRef>
          <a:fillRef idx="1">
            <a:schemeClr val="lt1"/>
          </a:fillRef>
          <a:effectRef idx="0">
            <a:schemeClr val="accent2"/>
          </a:effectRef>
          <a:fontRef idx="minor">
            <a:schemeClr val="dk1"/>
          </a:fontRef>
        </p:style>
        <p:txBody>
          <a:bodyPr anchor="ctr"/>
          <a:lstStyle>
            <a:defPPr>
              <a:defRPr lang="ja-JP"/>
            </a:defPPr>
            <a:lvl1pPr marL="0" algn="l" defTabSz="951559" rtl="0" eaLnBrk="1" latinLnBrk="0" hangingPunct="1">
              <a:defRPr kumimoji="1" sz="1900" kern="1200">
                <a:solidFill>
                  <a:schemeClr val="tx1"/>
                </a:solidFill>
                <a:latin typeface="+mn-lt"/>
                <a:ea typeface="+mn-ea"/>
                <a:cs typeface="+mn-cs"/>
              </a:defRPr>
            </a:lvl1pPr>
            <a:lvl2pPr marL="475781" algn="l" defTabSz="951559" rtl="0" eaLnBrk="1" latinLnBrk="0" hangingPunct="1">
              <a:defRPr kumimoji="1" sz="1900" kern="1200">
                <a:solidFill>
                  <a:schemeClr val="tx1"/>
                </a:solidFill>
                <a:latin typeface="+mn-lt"/>
                <a:ea typeface="+mn-ea"/>
                <a:cs typeface="+mn-cs"/>
              </a:defRPr>
            </a:lvl2pPr>
            <a:lvl3pPr marL="951559" algn="l" defTabSz="951559" rtl="0" eaLnBrk="1" latinLnBrk="0" hangingPunct="1">
              <a:defRPr kumimoji="1" sz="1900" kern="1200">
                <a:solidFill>
                  <a:schemeClr val="tx1"/>
                </a:solidFill>
                <a:latin typeface="+mn-lt"/>
                <a:ea typeface="+mn-ea"/>
                <a:cs typeface="+mn-cs"/>
              </a:defRPr>
            </a:lvl3pPr>
            <a:lvl4pPr marL="1427339" algn="l" defTabSz="951559" rtl="0" eaLnBrk="1" latinLnBrk="0" hangingPunct="1">
              <a:defRPr kumimoji="1" sz="1900" kern="1200">
                <a:solidFill>
                  <a:schemeClr val="tx1"/>
                </a:solidFill>
                <a:latin typeface="+mn-lt"/>
                <a:ea typeface="+mn-ea"/>
                <a:cs typeface="+mn-cs"/>
              </a:defRPr>
            </a:lvl4pPr>
            <a:lvl5pPr marL="1903119" algn="l" defTabSz="951559" rtl="0" eaLnBrk="1" latinLnBrk="0" hangingPunct="1">
              <a:defRPr kumimoji="1" sz="1900" kern="1200">
                <a:solidFill>
                  <a:schemeClr val="tx1"/>
                </a:solidFill>
                <a:latin typeface="+mn-lt"/>
                <a:ea typeface="+mn-ea"/>
                <a:cs typeface="+mn-cs"/>
              </a:defRPr>
            </a:lvl5pPr>
            <a:lvl6pPr marL="2378897" algn="l" defTabSz="951559" rtl="0" eaLnBrk="1" latinLnBrk="0" hangingPunct="1">
              <a:defRPr kumimoji="1" sz="1900" kern="1200">
                <a:solidFill>
                  <a:schemeClr val="tx1"/>
                </a:solidFill>
                <a:latin typeface="+mn-lt"/>
                <a:ea typeface="+mn-ea"/>
                <a:cs typeface="+mn-cs"/>
              </a:defRPr>
            </a:lvl6pPr>
            <a:lvl7pPr marL="2854680" algn="l" defTabSz="951559" rtl="0" eaLnBrk="1" latinLnBrk="0" hangingPunct="1">
              <a:defRPr kumimoji="1" sz="1900" kern="1200">
                <a:solidFill>
                  <a:schemeClr val="tx1"/>
                </a:solidFill>
                <a:latin typeface="+mn-lt"/>
                <a:ea typeface="+mn-ea"/>
                <a:cs typeface="+mn-cs"/>
              </a:defRPr>
            </a:lvl7pPr>
            <a:lvl8pPr marL="3330461" algn="l" defTabSz="951559" rtl="0" eaLnBrk="1" latinLnBrk="0" hangingPunct="1">
              <a:defRPr kumimoji="1" sz="1900" kern="1200">
                <a:solidFill>
                  <a:schemeClr val="tx1"/>
                </a:solidFill>
                <a:latin typeface="+mn-lt"/>
                <a:ea typeface="+mn-ea"/>
                <a:cs typeface="+mn-cs"/>
              </a:defRPr>
            </a:lvl8pPr>
            <a:lvl9pPr marL="3806239" algn="l" defTabSz="951559" rtl="0" eaLnBrk="1" latinLnBrk="0" hangingPunct="1">
              <a:defRPr kumimoji="1" sz="1900" kern="1200">
                <a:solidFill>
                  <a:schemeClr val="tx1"/>
                </a:solidFill>
                <a:latin typeface="+mn-lt"/>
                <a:ea typeface="+mn-ea"/>
                <a:cs typeface="+mn-cs"/>
              </a:defRPr>
            </a:lvl9pPr>
          </a:lstStyle>
          <a:p>
            <a:pPr marL="154196" indent="-154196" defTabSz="778975">
              <a:defRPr/>
            </a:pPr>
            <a:r>
              <a:rPr lang="ja-JP" altLang="en-US" sz="1600" dirty="0">
                <a:solidFill>
                  <a:sysClr val="windowText" lastClr="000000"/>
                </a:solidFill>
                <a:latin typeface="UD デジタル 教科書体 NK-B" panose="02020700000000000000" pitchFamily="18" charset="-128"/>
                <a:ea typeface="UD デジタル 教科書体 NK-B" panose="02020700000000000000" pitchFamily="18" charset="-128"/>
              </a:rPr>
              <a:t>　高齢者・障がいのある人・子ども・生活困窮者などすべての人々が地域、暮らし、生きがいを共に創り</a:t>
            </a:r>
            <a:endParaRPr lang="en-US" altLang="ja-JP" sz="1600" dirty="0">
              <a:solidFill>
                <a:sysClr val="windowText" lastClr="000000"/>
              </a:solidFill>
              <a:latin typeface="UD デジタル 教科書体 NK-B" panose="02020700000000000000" pitchFamily="18" charset="-128"/>
              <a:ea typeface="UD デジタル 教科書体 NK-B" panose="02020700000000000000" pitchFamily="18" charset="-128"/>
            </a:endParaRPr>
          </a:p>
          <a:p>
            <a:pPr marL="154196" indent="-154196" defTabSz="778975">
              <a:defRPr/>
            </a:pPr>
            <a:r>
              <a:rPr lang="ja-JP" altLang="en-US" sz="1600" dirty="0">
                <a:solidFill>
                  <a:sysClr val="windowText" lastClr="000000"/>
                </a:solidFill>
                <a:latin typeface="UD デジタル 教科書体 NK-B" panose="02020700000000000000" pitchFamily="18" charset="-128"/>
                <a:ea typeface="UD デジタル 教科書体 NK-B" panose="02020700000000000000" pitchFamily="18" charset="-128"/>
              </a:rPr>
              <a:t>　高めあうことができる「地域共生社会」を実現させるべく、包括的な相談</a:t>
            </a:r>
            <a:r>
              <a:rPr lang="ja-JP" altLang="en-US" sz="1600" spc="-30" dirty="0">
                <a:solidFill>
                  <a:sysClr val="windowText" lastClr="000000"/>
                </a:solidFill>
                <a:latin typeface="UD デジタル 教科書体 NK-B" panose="02020700000000000000" pitchFamily="18" charset="-128"/>
                <a:ea typeface="UD デジタル 教科書体 NK-B" panose="02020700000000000000" pitchFamily="18" charset="-128"/>
              </a:rPr>
              <a:t>の拠点づくり及び協働による</a:t>
            </a:r>
            <a:endParaRPr lang="en-US" altLang="ja-JP" sz="1600" spc="-30" dirty="0">
              <a:solidFill>
                <a:sysClr val="windowText" lastClr="000000"/>
              </a:solidFill>
              <a:latin typeface="UD デジタル 教科書体 NK-B" panose="02020700000000000000" pitchFamily="18" charset="-128"/>
              <a:ea typeface="UD デジタル 教科書体 NK-B" panose="02020700000000000000" pitchFamily="18" charset="-128"/>
            </a:endParaRPr>
          </a:p>
          <a:p>
            <a:pPr marL="154196" indent="-154196" defTabSz="778975">
              <a:defRPr/>
            </a:pPr>
            <a:r>
              <a:rPr lang="ja-JP" altLang="en-US" sz="1600" dirty="0">
                <a:solidFill>
                  <a:sysClr val="windowText" lastClr="000000"/>
                </a:solidFill>
                <a:latin typeface="UD デジタル 教科書体 NK-B" panose="02020700000000000000" pitchFamily="18" charset="-128"/>
                <a:ea typeface="UD デジタル 教科書体 NK-B" panose="02020700000000000000" pitchFamily="18" charset="-128"/>
              </a:rPr>
              <a:t>　地域づくりを推進します。</a:t>
            </a:r>
            <a:endParaRPr lang="en-US" altLang="ja-JP" sz="1600" dirty="0">
              <a:solidFill>
                <a:sysClr val="windowText" lastClr="000000"/>
              </a:solidFill>
              <a:latin typeface="UD デジタル 教科書体 NK-B" panose="02020700000000000000" pitchFamily="18" charset="-128"/>
              <a:ea typeface="UD デジタル 教科書体 NK-B" panose="02020700000000000000" pitchFamily="18" charset="-128"/>
            </a:endParaRPr>
          </a:p>
        </p:txBody>
      </p:sp>
      <p:sp>
        <p:nvSpPr>
          <p:cNvPr id="7" name="角丸四角形 6"/>
          <p:cNvSpPr/>
          <p:nvPr/>
        </p:nvSpPr>
        <p:spPr>
          <a:xfrm>
            <a:off x="68409" y="1699314"/>
            <a:ext cx="8991018" cy="5142598"/>
          </a:xfrm>
          <a:prstGeom prst="roundRect">
            <a:avLst/>
          </a:prstGeom>
          <a:solidFill>
            <a:srgbClr val="FFFFCC"/>
          </a:solidFill>
          <a:ln>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183">
              <a:defRPr/>
            </a:pPr>
            <a:endParaRPr lang="ja-JP" altLang="en-US" sz="1307">
              <a:solidFill>
                <a:prstClr val="white"/>
              </a:solidFill>
              <a:latin typeface="UD デジタル 教科書体 NK-B" panose="02020700000000000000" pitchFamily="18" charset="-128"/>
              <a:ea typeface="UD デジタル 教科書体 NK-B" panose="02020700000000000000" pitchFamily="18" charset="-128"/>
            </a:endParaRPr>
          </a:p>
        </p:txBody>
      </p:sp>
      <p:sp>
        <p:nvSpPr>
          <p:cNvPr id="8" name="角丸四角形 7"/>
          <p:cNvSpPr/>
          <p:nvPr/>
        </p:nvSpPr>
        <p:spPr>
          <a:xfrm>
            <a:off x="238964" y="2602405"/>
            <a:ext cx="6290432" cy="1896469"/>
          </a:xfrm>
          <a:prstGeom prst="roundRect">
            <a:avLst/>
          </a:prstGeom>
          <a:solidFill>
            <a:schemeClr val="accent2">
              <a:lumMod val="20000"/>
              <a:lumOff val="80000"/>
              <a:alpha val="64000"/>
            </a:schemeClr>
          </a:solidFill>
          <a:ln>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183">
              <a:defRPr/>
            </a:pPr>
            <a:endParaRPr lang="ja-JP" altLang="en-US" sz="1307">
              <a:solidFill>
                <a:prstClr val="white"/>
              </a:solidFill>
              <a:latin typeface="UD デジタル 教科書体 NK-B" panose="02020700000000000000" pitchFamily="18" charset="-128"/>
              <a:ea typeface="UD デジタル 教科書体 NK-B" panose="02020700000000000000" pitchFamily="18" charset="-128"/>
            </a:endParaRPr>
          </a:p>
        </p:txBody>
      </p:sp>
      <p:sp>
        <p:nvSpPr>
          <p:cNvPr id="9" name="円/楕円 71"/>
          <p:cNvSpPr/>
          <p:nvPr/>
        </p:nvSpPr>
        <p:spPr>
          <a:xfrm rot="21135261">
            <a:off x="4196655" y="2852411"/>
            <a:ext cx="1911819" cy="89194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9095">
              <a:defRPr/>
            </a:pPr>
            <a:endParaRPr lang="ja-JP" altLang="en-US" sz="1363">
              <a:solidFill>
                <a:prstClr val="white"/>
              </a:solidFill>
              <a:latin typeface="UD デジタル 教科書体 NK-B" panose="02020700000000000000" pitchFamily="18" charset="-128"/>
              <a:ea typeface="UD デジタル 教科書体 NK-B" panose="02020700000000000000" pitchFamily="18" charset="-128"/>
            </a:endParaRPr>
          </a:p>
        </p:txBody>
      </p:sp>
      <p:sp>
        <p:nvSpPr>
          <p:cNvPr id="10" name="正方形/長方形 9"/>
          <p:cNvSpPr/>
          <p:nvPr/>
        </p:nvSpPr>
        <p:spPr>
          <a:xfrm>
            <a:off x="5799418" y="2732702"/>
            <a:ext cx="719773" cy="309170"/>
          </a:xfrm>
          <a:prstGeom prst="rect">
            <a:avLst/>
          </a:prstGeom>
          <a:ln/>
        </p:spPr>
        <p:style>
          <a:lnRef idx="1">
            <a:schemeClr val="accent1"/>
          </a:lnRef>
          <a:fillRef idx="2">
            <a:schemeClr val="accent1"/>
          </a:fillRef>
          <a:effectRef idx="1">
            <a:schemeClr val="accent1"/>
          </a:effectRef>
          <a:fontRef idx="minor">
            <a:schemeClr val="dk1"/>
          </a:fontRef>
        </p:style>
        <p:txBody>
          <a:bodyPr rtlCol="0" anchor="t"/>
          <a:lstStyle/>
          <a:p>
            <a:pPr algn="ctr" defTabSz="779095">
              <a:defRPr/>
            </a:pPr>
            <a:r>
              <a:rPr lang="ja-JP" altLang="en-US" sz="1000" dirty="0">
                <a:solidFill>
                  <a:prstClr val="black"/>
                </a:solidFill>
                <a:latin typeface="UD デジタル 教科書体 NK-B" panose="02020700000000000000" pitchFamily="18" charset="-128"/>
                <a:ea typeface="UD デジタル 教科書体 NK-B" panose="02020700000000000000" pitchFamily="18" charset="-128"/>
              </a:rPr>
              <a:t>農業</a:t>
            </a:r>
            <a:endParaRPr lang="en-US" altLang="ja-JP" sz="1000" dirty="0">
              <a:solidFill>
                <a:prstClr val="black"/>
              </a:solidFill>
              <a:latin typeface="UD デジタル 教科書体 NK-B" panose="02020700000000000000" pitchFamily="18" charset="-128"/>
              <a:ea typeface="UD デジタル 教科書体 NK-B" panose="02020700000000000000" pitchFamily="18" charset="-128"/>
            </a:endParaRPr>
          </a:p>
        </p:txBody>
      </p:sp>
      <p:sp>
        <p:nvSpPr>
          <p:cNvPr id="11" name="正方形/長方形 10"/>
          <p:cNvSpPr/>
          <p:nvPr/>
        </p:nvSpPr>
        <p:spPr>
          <a:xfrm>
            <a:off x="5158196" y="3774674"/>
            <a:ext cx="536821" cy="362599"/>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defTabSz="779095">
              <a:defRPr/>
            </a:pPr>
            <a:r>
              <a:rPr lang="ja-JP" altLang="en-US" sz="1000" dirty="0">
                <a:solidFill>
                  <a:prstClr val="black"/>
                </a:solidFill>
                <a:latin typeface="UD デジタル 教科書体 NK-B" panose="02020700000000000000" pitchFamily="18" charset="-128"/>
                <a:ea typeface="UD デジタル 教科書体 NK-B" panose="02020700000000000000" pitchFamily="18" charset="-128"/>
              </a:rPr>
              <a:t>教育</a:t>
            </a:r>
          </a:p>
        </p:txBody>
      </p:sp>
      <p:sp>
        <p:nvSpPr>
          <p:cNvPr id="12" name="正方形/長方形 11"/>
          <p:cNvSpPr/>
          <p:nvPr/>
        </p:nvSpPr>
        <p:spPr>
          <a:xfrm>
            <a:off x="4892515" y="2730486"/>
            <a:ext cx="730478" cy="240692"/>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defTabSz="779095">
              <a:defRPr/>
            </a:pPr>
            <a:r>
              <a:rPr lang="ja-JP" altLang="en-US" sz="1000" dirty="0">
                <a:solidFill>
                  <a:prstClr val="black"/>
                </a:solidFill>
                <a:latin typeface="UD デジタル 教科書体 NK-B" panose="02020700000000000000" pitchFamily="18" charset="-128"/>
                <a:ea typeface="UD デジタル 教科書体 NK-B" panose="02020700000000000000" pitchFamily="18" charset="-128"/>
              </a:rPr>
              <a:t>生活保護</a:t>
            </a:r>
          </a:p>
        </p:txBody>
      </p:sp>
      <p:sp>
        <p:nvSpPr>
          <p:cNvPr id="13" name="正方形/長方形 12"/>
          <p:cNvSpPr/>
          <p:nvPr/>
        </p:nvSpPr>
        <p:spPr>
          <a:xfrm>
            <a:off x="5616022" y="3438892"/>
            <a:ext cx="903169" cy="331893"/>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defTabSz="779095">
              <a:defRPr/>
            </a:pPr>
            <a:r>
              <a:rPr lang="ja-JP" altLang="en-US" sz="1000" dirty="0">
                <a:solidFill>
                  <a:prstClr val="black"/>
                </a:solidFill>
                <a:latin typeface="UD デジタル 教科書体 NK-B" panose="02020700000000000000" pitchFamily="18" charset="-128"/>
                <a:ea typeface="UD デジタル 教科書体 NK-B" panose="02020700000000000000" pitchFamily="18" charset="-128"/>
              </a:rPr>
              <a:t>保健・医療</a:t>
            </a:r>
            <a:endParaRPr lang="en-US" altLang="ja-JP" sz="1000" dirty="0">
              <a:solidFill>
                <a:prstClr val="black"/>
              </a:solidFill>
              <a:latin typeface="UD デジタル 教科書体 NK-B" panose="02020700000000000000" pitchFamily="18" charset="-128"/>
              <a:ea typeface="UD デジタル 教科書体 NK-B" panose="02020700000000000000" pitchFamily="18" charset="-128"/>
            </a:endParaRPr>
          </a:p>
        </p:txBody>
      </p:sp>
      <p:sp>
        <p:nvSpPr>
          <p:cNvPr id="14" name="正方形/長方形 13"/>
          <p:cNvSpPr/>
          <p:nvPr/>
        </p:nvSpPr>
        <p:spPr>
          <a:xfrm>
            <a:off x="5342032" y="4680156"/>
            <a:ext cx="1325812" cy="468123"/>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defTabSz="779095">
              <a:defRPr/>
            </a:pPr>
            <a:r>
              <a:rPr lang="ja-JP" altLang="en-US" sz="852" dirty="0">
                <a:solidFill>
                  <a:prstClr val="black"/>
                </a:solidFill>
                <a:latin typeface="UD デジタル 教科書体 NK-B" panose="02020700000000000000" pitchFamily="18" charset="-128"/>
                <a:ea typeface="UD デジタル 教科書体 NK-B" panose="02020700000000000000" pitchFamily="18" charset="-128"/>
              </a:rPr>
              <a:t>就労準備支援</a:t>
            </a:r>
            <a:endParaRPr lang="en-US" altLang="ja-JP" sz="852" dirty="0">
              <a:solidFill>
                <a:prstClr val="black"/>
              </a:solidFill>
              <a:latin typeface="UD デジタル 教科書体 NK-B" panose="02020700000000000000" pitchFamily="18" charset="-128"/>
              <a:ea typeface="UD デジタル 教科書体 NK-B" panose="02020700000000000000" pitchFamily="18" charset="-128"/>
            </a:endParaRPr>
          </a:p>
          <a:p>
            <a:pPr algn="ctr" defTabSz="779095">
              <a:defRPr/>
            </a:pPr>
            <a:r>
              <a:rPr lang="ja-JP" altLang="en-US" sz="852" dirty="0">
                <a:solidFill>
                  <a:prstClr val="black"/>
                </a:solidFill>
                <a:latin typeface="UD デジタル 教科書体 NK-B" panose="02020700000000000000" pitchFamily="18" charset="-128"/>
                <a:ea typeface="UD デジタル 教科書体 NK-B" panose="02020700000000000000" pitchFamily="18" charset="-128"/>
              </a:rPr>
              <a:t>「ゆにっと」</a:t>
            </a:r>
            <a:endParaRPr lang="en-US" altLang="ja-JP" sz="852" dirty="0">
              <a:solidFill>
                <a:prstClr val="black"/>
              </a:solidFill>
              <a:latin typeface="UD デジタル 教科書体 NK-B" panose="02020700000000000000" pitchFamily="18" charset="-128"/>
              <a:ea typeface="UD デジタル 教科書体 NK-B" panose="02020700000000000000" pitchFamily="18" charset="-128"/>
            </a:endParaRPr>
          </a:p>
          <a:p>
            <a:pPr algn="ctr" defTabSz="779095">
              <a:defRPr/>
            </a:pPr>
            <a:r>
              <a:rPr lang="ja-JP" altLang="en-US" sz="852" dirty="0">
                <a:solidFill>
                  <a:prstClr val="black"/>
                </a:solidFill>
                <a:latin typeface="UD デジタル 教科書体 NK-B" panose="02020700000000000000" pitchFamily="18" charset="-128"/>
                <a:ea typeface="UD デジタル 教科書体 NK-B" panose="02020700000000000000" pitchFamily="18" charset="-128"/>
              </a:rPr>
              <a:t>発達支援センター</a:t>
            </a:r>
          </a:p>
        </p:txBody>
      </p:sp>
      <p:sp>
        <p:nvSpPr>
          <p:cNvPr id="15" name="正方形/長方形 14"/>
          <p:cNvSpPr/>
          <p:nvPr/>
        </p:nvSpPr>
        <p:spPr>
          <a:xfrm>
            <a:off x="3884787" y="2726980"/>
            <a:ext cx="823091" cy="26815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defTabSz="779095">
              <a:defRPr/>
            </a:pPr>
            <a:r>
              <a:rPr lang="ja-JP" altLang="en-US" sz="895" dirty="0">
                <a:solidFill>
                  <a:prstClr val="black"/>
                </a:solidFill>
                <a:latin typeface="UD デジタル 教科書体 NK-B" panose="02020700000000000000" pitchFamily="18" charset="-128"/>
                <a:ea typeface="UD デジタル 教科書体 NK-B" panose="02020700000000000000" pitchFamily="18" charset="-128"/>
              </a:rPr>
              <a:t>消費者相談</a:t>
            </a:r>
          </a:p>
        </p:txBody>
      </p:sp>
      <p:grpSp>
        <p:nvGrpSpPr>
          <p:cNvPr id="16" name="グループ化 15"/>
          <p:cNvGrpSpPr/>
          <p:nvPr/>
        </p:nvGrpSpPr>
        <p:grpSpPr>
          <a:xfrm>
            <a:off x="6689936" y="5163685"/>
            <a:ext cx="2217177" cy="1157717"/>
            <a:chOff x="7847400" y="4089956"/>
            <a:chExt cx="1789626" cy="1272073"/>
          </a:xfrm>
        </p:grpSpPr>
        <p:sp>
          <p:nvSpPr>
            <p:cNvPr id="17" name="正方形/長方形 16"/>
            <p:cNvSpPr/>
            <p:nvPr/>
          </p:nvSpPr>
          <p:spPr>
            <a:xfrm>
              <a:off x="7847400" y="4089956"/>
              <a:ext cx="1443378" cy="301819"/>
            </a:xfrm>
            <a:prstGeom prst="rect">
              <a:avLst/>
            </a:prstGeom>
            <a:ln w="19050">
              <a:solidFill>
                <a:srgbClr val="FFC000"/>
              </a:solidFill>
              <a:prstDash val="dash"/>
            </a:ln>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defTabSz="779095">
                <a:defRPr/>
              </a:pPr>
              <a:r>
                <a:rPr lang="ja-JP" altLang="en-US" sz="1200" spc="-86" dirty="0">
                  <a:solidFill>
                    <a:prstClr val="black"/>
                  </a:solidFill>
                  <a:latin typeface="UD デジタル 教科書体 NK-B" panose="02020700000000000000" pitchFamily="18" charset="-128"/>
                  <a:ea typeface="UD デジタル 教科書体 NK-B" panose="02020700000000000000" pitchFamily="18" charset="-128"/>
                </a:rPr>
                <a:t>居場所の機能</a:t>
              </a:r>
              <a:endParaRPr lang="en-US" altLang="ja-JP" sz="1200" spc="-86" dirty="0">
                <a:solidFill>
                  <a:prstClr val="black"/>
                </a:solidFill>
                <a:latin typeface="UD デジタル 教科書体 NK-B" panose="02020700000000000000" pitchFamily="18" charset="-128"/>
                <a:ea typeface="UD デジタル 教科書体 NK-B" panose="02020700000000000000" pitchFamily="18" charset="-128"/>
              </a:endParaRPr>
            </a:p>
          </p:txBody>
        </p:sp>
        <p:sp>
          <p:nvSpPr>
            <p:cNvPr id="18" name="正方形/長方形 17"/>
            <p:cNvSpPr/>
            <p:nvPr/>
          </p:nvSpPr>
          <p:spPr>
            <a:xfrm>
              <a:off x="7853385" y="4377991"/>
              <a:ext cx="1783641" cy="301819"/>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defTabSz="779095">
                <a:defRPr/>
              </a:pPr>
              <a:r>
                <a:rPr lang="ja-JP" altLang="en-US" sz="1050" dirty="0">
                  <a:solidFill>
                    <a:prstClr val="black"/>
                  </a:solidFill>
                  <a:latin typeface="UD デジタル 教科書体 NK-B" panose="02020700000000000000" pitchFamily="18" charset="-128"/>
                  <a:ea typeface="UD デジタル 教科書体 NK-B" panose="02020700000000000000" pitchFamily="18" charset="-128"/>
                </a:rPr>
                <a:t>日常の暮らしの中での支え合い</a:t>
              </a:r>
              <a:endParaRPr lang="en-US" altLang="ja-JP" sz="1050" dirty="0">
                <a:solidFill>
                  <a:prstClr val="black"/>
                </a:solidFill>
                <a:latin typeface="UD デジタル 教科書体 NK-B" panose="02020700000000000000" pitchFamily="18" charset="-128"/>
                <a:ea typeface="UD デジタル 教科書体 NK-B" panose="02020700000000000000" pitchFamily="18" charset="-128"/>
              </a:endParaRPr>
            </a:p>
          </p:txBody>
        </p:sp>
        <p:sp>
          <p:nvSpPr>
            <p:cNvPr id="19" name="正方形/長方形 18"/>
            <p:cNvSpPr/>
            <p:nvPr/>
          </p:nvSpPr>
          <p:spPr>
            <a:xfrm>
              <a:off x="7853385" y="4666023"/>
              <a:ext cx="1783641" cy="301819"/>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defTabSz="779095">
                <a:defRPr/>
              </a:pPr>
              <a:r>
                <a:rPr lang="ja-JP" altLang="en-US" sz="1050" dirty="0">
                  <a:solidFill>
                    <a:prstClr val="black"/>
                  </a:solidFill>
                  <a:latin typeface="UD デジタル 教科書体 NK-B" panose="02020700000000000000" pitchFamily="18" charset="-128"/>
                  <a:ea typeface="UD デジタル 教科書体 NK-B" panose="02020700000000000000" pitchFamily="18" charset="-128"/>
                </a:rPr>
                <a:t>コミュニティ（サークル活動等）</a:t>
              </a:r>
              <a:endParaRPr lang="en-US" altLang="ja-JP" sz="1050" dirty="0">
                <a:solidFill>
                  <a:prstClr val="black"/>
                </a:solidFill>
                <a:latin typeface="UD デジタル 教科書体 NK-B" panose="02020700000000000000" pitchFamily="18" charset="-128"/>
                <a:ea typeface="UD デジタル 教科書体 NK-B" panose="02020700000000000000" pitchFamily="18" charset="-128"/>
              </a:endParaRPr>
            </a:p>
          </p:txBody>
        </p:sp>
        <p:sp>
          <p:nvSpPr>
            <p:cNvPr id="20" name="正方形/長方形 19"/>
            <p:cNvSpPr/>
            <p:nvPr/>
          </p:nvSpPr>
          <p:spPr>
            <a:xfrm>
              <a:off x="7847400" y="4954055"/>
              <a:ext cx="1789626" cy="407974"/>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defTabSz="779095">
                <a:defRPr/>
              </a:pPr>
              <a:r>
                <a:rPr lang="ja-JP" altLang="en-US" sz="1050" dirty="0">
                  <a:solidFill>
                    <a:prstClr val="black"/>
                  </a:solidFill>
                  <a:latin typeface="UD デジタル 教科書体 NK-B" panose="02020700000000000000" pitchFamily="18" charset="-128"/>
                  <a:ea typeface="UD デジタル 教科書体 NK-B" panose="02020700000000000000" pitchFamily="18" charset="-128"/>
                </a:rPr>
                <a:t>居場所をはじめとする</a:t>
              </a:r>
              <a:endParaRPr lang="en-US" altLang="ja-JP" sz="1050" dirty="0">
                <a:solidFill>
                  <a:prstClr val="black"/>
                </a:solidFill>
                <a:latin typeface="UD デジタル 教科書体 NK-B" panose="02020700000000000000" pitchFamily="18" charset="-128"/>
                <a:ea typeface="UD デジタル 教科書体 NK-B" panose="02020700000000000000" pitchFamily="18" charset="-128"/>
              </a:endParaRPr>
            </a:p>
            <a:p>
              <a:pPr algn="ctr" defTabSz="779095">
                <a:defRPr/>
              </a:pPr>
              <a:r>
                <a:rPr lang="ja-JP" altLang="en-US" sz="1050" dirty="0">
                  <a:solidFill>
                    <a:prstClr val="black"/>
                  </a:solidFill>
                  <a:latin typeface="UD デジタル 教科書体 NK-B" panose="02020700000000000000" pitchFamily="18" charset="-128"/>
                  <a:ea typeface="UD デジタル 教科書体 NK-B" panose="02020700000000000000" pitchFamily="18" charset="-128"/>
                </a:rPr>
                <a:t>多様な場づくり</a:t>
              </a:r>
              <a:endParaRPr lang="en-US" altLang="ja-JP" sz="1050" dirty="0">
                <a:solidFill>
                  <a:prstClr val="black"/>
                </a:solidFill>
                <a:latin typeface="UD デジタル 教科書体 NK-B" panose="02020700000000000000" pitchFamily="18" charset="-128"/>
                <a:ea typeface="UD デジタル 教科書体 NK-B" panose="02020700000000000000" pitchFamily="18" charset="-128"/>
              </a:endParaRPr>
            </a:p>
          </p:txBody>
        </p:sp>
      </p:grpSp>
      <p:pic>
        <p:nvPicPr>
          <p:cNvPr id="21" name="Picture 4" descr="http://3.bp.blogspot.com/-y4ey-xfGvRM/VahR5N9bsUI/AAAAAAAAvzE/8n5n7218stY/s800/zatsudan_kaiwa_roujin_kodomo.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91897" y="4696739"/>
            <a:ext cx="691466" cy="447091"/>
          </a:xfrm>
          <a:prstGeom prst="rect">
            <a:avLst/>
          </a:prstGeom>
          <a:noFill/>
          <a:extLst>
            <a:ext uri="{909E8E84-426E-40DD-AFC4-6F175D3DCCD1}">
              <a14:hiddenFill xmlns:a14="http://schemas.microsoft.com/office/drawing/2010/main">
                <a:solidFill>
                  <a:srgbClr val="FFFFFF"/>
                </a:solidFill>
              </a14:hiddenFill>
            </a:ext>
          </a:extLst>
        </p:spPr>
      </p:pic>
      <p:sp>
        <p:nvSpPr>
          <p:cNvPr id="24" name="正方形/長方形 23"/>
          <p:cNvSpPr/>
          <p:nvPr/>
        </p:nvSpPr>
        <p:spPr>
          <a:xfrm>
            <a:off x="3047235" y="5326208"/>
            <a:ext cx="1006298" cy="35578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defTabSz="779095">
              <a:defRPr/>
            </a:pPr>
            <a:r>
              <a:rPr lang="ja-JP" altLang="en-US" sz="895" dirty="0">
                <a:solidFill>
                  <a:prstClr val="black"/>
                </a:solidFill>
                <a:latin typeface="UD デジタル 教科書体 NK-B" panose="02020700000000000000" pitchFamily="18" charset="-128"/>
                <a:ea typeface="UD デジタル 教科書体 NK-B" panose="02020700000000000000" pitchFamily="18" charset="-128"/>
              </a:rPr>
              <a:t>地域の</a:t>
            </a:r>
            <a:endParaRPr lang="en-US" altLang="ja-JP" sz="895" dirty="0">
              <a:solidFill>
                <a:prstClr val="black"/>
              </a:solidFill>
              <a:latin typeface="UD デジタル 教科書体 NK-B" panose="02020700000000000000" pitchFamily="18" charset="-128"/>
              <a:ea typeface="UD デジタル 教科書体 NK-B" panose="02020700000000000000" pitchFamily="18" charset="-128"/>
            </a:endParaRPr>
          </a:p>
          <a:p>
            <a:pPr algn="ctr" defTabSz="779095">
              <a:defRPr/>
            </a:pPr>
            <a:r>
              <a:rPr lang="ja-JP" altLang="en-US" sz="895" dirty="0">
                <a:solidFill>
                  <a:prstClr val="black"/>
                </a:solidFill>
                <a:latin typeface="UD デジタル 教科書体 NK-B" panose="02020700000000000000" pitchFamily="18" charset="-128"/>
                <a:ea typeface="UD デジタル 教科書体 NK-B" panose="02020700000000000000" pitchFamily="18" charset="-128"/>
              </a:rPr>
              <a:t>空き家活用</a:t>
            </a:r>
          </a:p>
        </p:txBody>
      </p:sp>
      <p:sp>
        <p:nvSpPr>
          <p:cNvPr id="25" name="Rectangle 3"/>
          <p:cNvSpPr>
            <a:spLocks noChangeArrowheads="1"/>
          </p:cNvSpPr>
          <p:nvPr/>
        </p:nvSpPr>
        <p:spPr bwMode="auto">
          <a:xfrm>
            <a:off x="697469" y="4367443"/>
            <a:ext cx="1086436" cy="267441"/>
          </a:xfrm>
          <a:prstGeom prst="rect">
            <a:avLst/>
          </a:prstGeom>
          <a:ln w="6350">
            <a:solidFill>
              <a:schemeClr val="tx1"/>
            </a:solidFill>
            <a:headEnd/>
            <a:tailEnd/>
          </a:ln>
        </p:spPr>
        <p:style>
          <a:lnRef idx="2">
            <a:schemeClr val="accent1"/>
          </a:lnRef>
          <a:fillRef idx="1">
            <a:schemeClr val="lt1"/>
          </a:fillRef>
          <a:effectRef idx="0">
            <a:schemeClr val="accent1"/>
          </a:effectRef>
          <a:fontRef idx="minor">
            <a:schemeClr val="dk1"/>
          </a:fontRef>
        </p:style>
        <p:txBody>
          <a:bodyPr wrap="none" lIns="77867" tIns="38934" rIns="77867" bIns="38934" anchor="ctr"/>
          <a:lstStyle/>
          <a:p>
            <a:pPr algn="ctr" defTabSz="777354">
              <a:defRPr/>
            </a:pPr>
            <a:r>
              <a:rPr lang="ja-JP" altLang="en-US" sz="1050" dirty="0">
                <a:solidFill>
                  <a:srgbClr val="000000"/>
                </a:solidFill>
                <a:latin typeface="UD デジタル 教科書体 NK-B" panose="02020700000000000000" pitchFamily="18" charset="-128"/>
                <a:ea typeface="UD デジタル 教科書体 NK-B" panose="02020700000000000000" pitchFamily="18" charset="-128"/>
              </a:rPr>
              <a:t>地域住民</a:t>
            </a:r>
          </a:p>
        </p:txBody>
      </p:sp>
      <p:grpSp>
        <p:nvGrpSpPr>
          <p:cNvPr id="26" name="Group 51"/>
          <p:cNvGrpSpPr>
            <a:grpSpLocks/>
          </p:cNvGrpSpPr>
          <p:nvPr/>
        </p:nvGrpSpPr>
        <p:grpSpPr bwMode="auto">
          <a:xfrm>
            <a:off x="866430" y="3589979"/>
            <a:ext cx="630595" cy="755476"/>
            <a:chOff x="1911" y="3114"/>
            <a:chExt cx="144" cy="242"/>
          </a:xfrm>
        </p:grpSpPr>
        <p:sp>
          <p:nvSpPr>
            <p:cNvPr id="27" name="Oval 52"/>
            <p:cNvSpPr>
              <a:spLocks noChangeArrowheads="1"/>
            </p:cNvSpPr>
            <p:nvPr/>
          </p:nvSpPr>
          <p:spPr bwMode="auto">
            <a:xfrm>
              <a:off x="1935" y="3114"/>
              <a:ext cx="96" cy="96"/>
            </a:xfrm>
            <a:prstGeom prst="ellipse">
              <a:avLst/>
            </a:prstGeom>
            <a:solidFill>
              <a:srgbClr val="FFCC00"/>
            </a:solidFill>
            <a:ln w="9525">
              <a:solidFill>
                <a:schemeClr val="tx1"/>
              </a:solidFill>
              <a:round/>
              <a:headEnd/>
              <a:tailEnd/>
            </a:ln>
          </p:spPr>
          <p:txBody>
            <a:bodyPr wrap="none" anchor="ctr"/>
            <a:lstStyle/>
            <a:p>
              <a:pPr defTabSz="779095">
                <a:defRPr/>
              </a:pPr>
              <a:endParaRPr lang="ja-JP" altLang="en-US" sz="1533">
                <a:solidFill>
                  <a:srgbClr val="000000"/>
                </a:solidFill>
                <a:latin typeface="UD デジタル 教科書体 NK-B" panose="02020700000000000000" pitchFamily="18" charset="-128"/>
                <a:ea typeface="UD デジタル 教科書体 NK-B" panose="02020700000000000000" pitchFamily="18" charset="-128"/>
              </a:endParaRPr>
            </a:p>
          </p:txBody>
        </p:sp>
        <p:sp>
          <p:nvSpPr>
            <p:cNvPr id="28" name="AutoShape 53"/>
            <p:cNvSpPr>
              <a:spLocks noChangeArrowheads="1"/>
            </p:cNvSpPr>
            <p:nvPr/>
          </p:nvSpPr>
          <p:spPr bwMode="auto">
            <a:xfrm rot="16200000">
              <a:off x="1911" y="3212"/>
              <a:ext cx="144" cy="144"/>
            </a:xfrm>
            <a:prstGeom prst="flowChartDelay">
              <a:avLst/>
            </a:prstGeom>
            <a:solidFill>
              <a:srgbClr val="FFCC00"/>
            </a:solidFill>
            <a:ln w="9525">
              <a:solidFill>
                <a:schemeClr val="tx1"/>
              </a:solidFill>
              <a:miter lim="800000"/>
              <a:headEnd/>
              <a:tailEnd/>
            </a:ln>
          </p:spPr>
          <p:txBody>
            <a:bodyPr wrap="none" anchor="ctr"/>
            <a:lstStyle/>
            <a:p>
              <a:pPr defTabSz="779095">
                <a:defRPr/>
              </a:pPr>
              <a:endParaRPr lang="ja-JP" altLang="en-US" sz="1533">
                <a:solidFill>
                  <a:srgbClr val="000000"/>
                </a:solidFill>
                <a:latin typeface="UD デジタル 教科書体 NK-B" panose="02020700000000000000" pitchFamily="18" charset="-128"/>
                <a:ea typeface="UD デジタル 教科書体 NK-B" panose="02020700000000000000" pitchFamily="18" charset="-128"/>
              </a:endParaRPr>
            </a:p>
          </p:txBody>
        </p:sp>
      </p:grpSp>
      <p:sp>
        <p:nvSpPr>
          <p:cNvPr id="29" name="正方形/長方形 28"/>
          <p:cNvSpPr/>
          <p:nvPr/>
        </p:nvSpPr>
        <p:spPr>
          <a:xfrm>
            <a:off x="4337206" y="5324178"/>
            <a:ext cx="735724" cy="355149"/>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defTabSz="779095">
              <a:defRPr/>
            </a:pPr>
            <a:r>
              <a:rPr lang="ja-JP" altLang="en-US" sz="1100" dirty="0">
                <a:solidFill>
                  <a:prstClr val="black"/>
                </a:solidFill>
                <a:latin typeface="UD デジタル 教科書体 NK-B" panose="02020700000000000000" pitchFamily="18" charset="-128"/>
                <a:ea typeface="UD デジタル 教科書体 NK-B" panose="02020700000000000000" pitchFamily="18" charset="-128"/>
              </a:rPr>
              <a:t>居場所</a:t>
            </a:r>
          </a:p>
        </p:txBody>
      </p:sp>
      <p:cxnSp>
        <p:nvCxnSpPr>
          <p:cNvPr id="30" name="直線矢印コネクタ 29"/>
          <p:cNvCxnSpPr>
            <a:cxnSpLocks/>
          </p:cNvCxnSpPr>
          <p:nvPr/>
        </p:nvCxnSpPr>
        <p:spPr>
          <a:xfrm flipH="1">
            <a:off x="1496675" y="3266471"/>
            <a:ext cx="817397" cy="698016"/>
          </a:xfrm>
          <a:prstGeom prst="straightConnector1">
            <a:avLst/>
          </a:prstGeom>
          <a:ln w="28575">
            <a:solidFill>
              <a:schemeClr val="tx1">
                <a:lumMod val="85000"/>
                <a:lumOff val="1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1" name="正方形/長方形 30"/>
          <p:cNvSpPr/>
          <p:nvPr/>
        </p:nvSpPr>
        <p:spPr>
          <a:xfrm>
            <a:off x="5921087" y="3104054"/>
            <a:ext cx="570169" cy="314699"/>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defTabSz="779095">
              <a:defRPr/>
            </a:pPr>
            <a:r>
              <a:rPr lang="ja-JP" altLang="en-US" sz="1000" dirty="0">
                <a:solidFill>
                  <a:prstClr val="black"/>
                </a:solidFill>
                <a:latin typeface="UD デジタル 教科書体 NK-B" panose="02020700000000000000" pitchFamily="18" charset="-128"/>
                <a:ea typeface="UD デジタル 教科書体 NK-B" panose="02020700000000000000" pitchFamily="18" charset="-128"/>
              </a:rPr>
              <a:t>就労</a:t>
            </a:r>
            <a:endParaRPr lang="en-US" altLang="ja-JP" sz="1000" dirty="0">
              <a:solidFill>
                <a:prstClr val="black"/>
              </a:solidFill>
              <a:latin typeface="UD デジタル 教科書体 NK-B" panose="02020700000000000000" pitchFamily="18" charset="-128"/>
              <a:ea typeface="UD デジタル 教科書体 NK-B" panose="02020700000000000000" pitchFamily="18" charset="-128"/>
            </a:endParaRPr>
          </a:p>
          <a:p>
            <a:pPr algn="ctr" defTabSz="779095">
              <a:defRPr/>
            </a:pPr>
            <a:r>
              <a:rPr lang="ja-JP" altLang="en-US" sz="1000" dirty="0">
                <a:solidFill>
                  <a:prstClr val="black"/>
                </a:solidFill>
                <a:latin typeface="UD デジタル 教科書体 NK-B" panose="02020700000000000000" pitchFamily="18" charset="-128"/>
                <a:ea typeface="UD デジタル 教科書体 NK-B" panose="02020700000000000000" pitchFamily="18" charset="-128"/>
              </a:rPr>
              <a:t>支援</a:t>
            </a:r>
            <a:endParaRPr lang="en-US" altLang="ja-JP" sz="1000" dirty="0">
              <a:solidFill>
                <a:prstClr val="black"/>
              </a:solidFill>
              <a:latin typeface="UD デジタル 教科書体 NK-B" panose="02020700000000000000" pitchFamily="18" charset="-128"/>
              <a:ea typeface="UD デジタル 教科書体 NK-B" panose="02020700000000000000" pitchFamily="18" charset="-128"/>
            </a:endParaRPr>
          </a:p>
        </p:txBody>
      </p:sp>
      <p:sp>
        <p:nvSpPr>
          <p:cNvPr id="32" name="円/楕円 71"/>
          <p:cNvSpPr/>
          <p:nvPr/>
        </p:nvSpPr>
        <p:spPr>
          <a:xfrm rot="20582456">
            <a:off x="1974085" y="2860166"/>
            <a:ext cx="1016668" cy="89194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9095">
              <a:defRPr/>
            </a:pPr>
            <a:endParaRPr lang="ja-JP" altLang="en-US" sz="1363">
              <a:solidFill>
                <a:prstClr val="white"/>
              </a:solidFill>
              <a:latin typeface="UD デジタル 教科書体 NK-B" panose="02020700000000000000" pitchFamily="18" charset="-128"/>
              <a:ea typeface="UD デジタル 教科書体 NK-B" panose="02020700000000000000" pitchFamily="18" charset="-128"/>
            </a:endParaRPr>
          </a:p>
        </p:txBody>
      </p:sp>
      <p:grpSp>
        <p:nvGrpSpPr>
          <p:cNvPr id="33" name="グループ化 32"/>
          <p:cNvGrpSpPr/>
          <p:nvPr/>
        </p:nvGrpSpPr>
        <p:grpSpPr>
          <a:xfrm>
            <a:off x="210204" y="1880021"/>
            <a:ext cx="2172239" cy="687714"/>
            <a:chOff x="3989357" y="1396019"/>
            <a:chExt cx="1754485" cy="533965"/>
          </a:xfrm>
        </p:grpSpPr>
        <p:sp>
          <p:nvSpPr>
            <p:cNvPr id="34" name="角丸四角形 33"/>
            <p:cNvSpPr/>
            <p:nvPr/>
          </p:nvSpPr>
          <p:spPr>
            <a:xfrm>
              <a:off x="4260271" y="1396019"/>
              <a:ext cx="1273954" cy="257841"/>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ja-JP" altLang="en-US" sz="900" b="1" dirty="0">
                  <a:solidFill>
                    <a:prstClr val="white"/>
                  </a:solidFill>
                  <a:latin typeface="UD デジタル 教科書体 NK-B" panose="02020700000000000000" pitchFamily="18" charset="-128"/>
                  <a:ea typeface="UD デジタル 教科書体 NK-B" panose="02020700000000000000" pitchFamily="18" charset="-128"/>
                </a:rPr>
                <a:t>アウトリーチ等を通じた</a:t>
              </a:r>
              <a:endParaRPr lang="en-US" altLang="ja-JP" sz="900" b="1" dirty="0">
                <a:solidFill>
                  <a:prstClr val="white"/>
                </a:solidFill>
                <a:latin typeface="UD デジタル 教科書体 NK-B" panose="02020700000000000000" pitchFamily="18" charset="-128"/>
                <a:ea typeface="UD デジタル 教科書体 NK-B" panose="02020700000000000000" pitchFamily="18" charset="-128"/>
              </a:endParaRPr>
            </a:p>
            <a:p>
              <a:pPr algn="ctr">
                <a:defRPr/>
              </a:pPr>
              <a:r>
                <a:rPr lang="ja-JP" altLang="en-US" sz="900" b="1" dirty="0">
                  <a:solidFill>
                    <a:prstClr val="white"/>
                  </a:solidFill>
                  <a:latin typeface="UD デジタル 教科書体 NK-B" panose="02020700000000000000" pitchFamily="18" charset="-128"/>
                  <a:ea typeface="UD デジタル 教科書体 NK-B" panose="02020700000000000000" pitchFamily="18" charset="-128"/>
                </a:rPr>
                <a:t>継続的支援事業</a:t>
              </a:r>
            </a:p>
          </p:txBody>
        </p:sp>
        <p:sp>
          <p:nvSpPr>
            <p:cNvPr id="35" name="角丸四角形 34"/>
            <p:cNvSpPr/>
            <p:nvPr/>
          </p:nvSpPr>
          <p:spPr>
            <a:xfrm>
              <a:off x="3989357" y="1670932"/>
              <a:ext cx="1754485" cy="259052"/>
            </a:xfrm>
            <a:prstGeom prst="roundRect">
              <a:avLst>
                <a:gd name="adj" fmla="val 4190"/>
              </a:avLst>
            </a:prstGeom>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defRPr/>
              </a:pPr>
              <a:endParaRPr lang="ja-JP" altLang="en-US" sz="1200" dirty="0">
                <a:solidFill>
                  <a:prstClr val="black"/>
                </a:solidFill>
                <a:latin typeface="UD デジタル 教科書体 NK-B" panose="02020700000000000000" pitchFamily="18" charset="-128"/>
                <a:ea typeface="UD デジタル 教科書体 NK-B" panose="02020700000000000000" pitchFamily="18" charset="-128"/>
              </a:endParaRPr>
            </a:p>
          </p:txBody>
        </p:sp>
      </p:grpSp>
      <p:grpSp>
        <p:nvGrpSpPr>
          <p:cNvPr id="36" name="グループ化 35"/>
          <p:cNvGrpSpPr/>
          <p:nvPr/>
        </p:nvGrpSpPr>
        <p:grpSpPr>
          <a:xfrm>
            <a:off x="2795165" y="1849740"/>
            <a:ext cx="3397572" cy="719368"/>
            <a:chOff x="2754792" y="2419694"/>
            <a:chExt cx="3877131" cy="543656"/>
          </a:xfrm>
        </p:grpSpPr>
        <p:sp>
          <p:nvSpPr>
            <p:cNvPr id="37" name="角丸四角形 36"/>
            <p:cNvSpPr/>
            <p:nvPr/>
          </p:nvSpPr>
          <p:spPr>
            <a:xfrm>
              <a:off x="2754792" y="2696488"/>
              <a:ext cx="3877131" cy="266862"/>
            </a:xfrm>
            <a:prstGeom prst="roundRect">
              <a:avLst>
                <a:gd name="adj" fmla="val 4190"/>
              </a:avLst>
            </a:prstGeom>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defRPr/>
              </a:pPr>
              <a:endParaRPr lang="ja-JP" altLang="en-US" sz="831" dirty="0">
                <a:solidFill>
                  <a:prstClr val="black"/>
                </a:solidFill>
                <a:latin typeface="UD デジタル 教科書体 NK-B" panose="02020700000000000000" pitchFamily="18" charset="-128"/>
                <a:ea typeface="UD デジタル 教科書体 NK-B" panose="02020700000000000000" pitchFamily="18" charset="-128"/>
              </a:endParaRPr>
            </a:p>
          </p:txBody>
        </p:sp>
        <p:sp>
          <p:nvSpPr>
            <p:cNvPr id="38" name="角丸四角形 37"/>
            <p:cNvSpPr/>
            <p:nvPr/>
          </p:nvSpPr>
          <p:spPr>
            <a:xfrm>
              <a:off x="3366928" y="2419694"/>
              <a:ext cx="2798158" cy="263394"/>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ja-JP" altLang="en-US" sz="1050" b="1" dirty="0">
                  <a:solidFill>
                    <a:prstClr val="white"/>
                  </a:solidFill>
                  <a:latin typeface="UD デジタル 教科書体 NK-B" panose="02020700000000000000" pitchFamily="18" charset="-128"/>
                  <a:ea typeface="UD デジタル 教科書体 NK-B" panose="02020700000000000000" pitchFamily="18" charset="-128"/>
                </a:rPr>
                <a:t>生活困窮者等のための地域づくり事業</a:t>
              </a:r>
            </a:p>
          </p:txBody>
        </p:sp>
      </p:grpSp>
      <p:grpSp>
        <p:nvGrpSpPr>
          <p:cNvPr id="39" name="グループ化 38"/>
          <p:cNvGrpSpPr/>
          <p:nvPr/>
        </p:nvGrpSpPr>
        <p:grpSpPr>
          <a:xfrm>
            <a:off x="236886" y="4857797"/>
            <a:ext cx="2608637" cy="821518"/>
            <a:chOff x="-822066" y="4603151"/>
            <a:chExt cx="2231910" cy="464463"/>
          </a:xfrm>
        </p:grpSpPr>
        <p:sp>
          <p:nvSpPr>
            <p:cNvPr id="40" name="角丸四角形 39"/>
            <p:cNvSpPr/>
            <p:nvPr/>
          </p:nvSpPr>
          <p:spPr>
            <a:xfrm>
              <a:off x="-822066" y="4814313"/>
              <a:ext cx="2231910" cy="253301"/>
            </a:xfrm>
            <a:prstGeom prst="roundRect">
              <a:avLst/>
            </a:prstGeom>
            <a:solidFill>
              <a:schemeClr val="bg1"/>
            </a:solidFill>
            <a:ln>
              <a:solidFill>
                <a:srgbClr val="FFC000"/>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defRPr/>
              </a:pPr>
              <a:r>
                <a:rPr lang="ja-JP" altLang="en-US" sz="1100" dirty="0">
                  <a:solidFill>
                    <a:prstClr val="black"/>
                  </a:solidFill>
                  <a:latin typeface="UD デジタル 教科書体 NK-B" panose="02020700000000000000" pitchFamily="18" charset="-128"/>
                  <a:ea typeface="UD デジタル 教科書体 NK-B" panose="02020700000000000000" pitchFamily="18" charset="-128"/>
                </a:rPr>
                <a:t>つながりや参加の支援。</a:t>
              </a:r>
              <a:endParaRPr lang="en-US" altLang="ja-JP" sz="1100" dirty="0">
                <a:solidFill>
                  <a:prstClr val="black"/>
                </a:solidFill>
                <a:latin typeface="UD デジタル 教科書体 NK-B" panose="02020700000000000000" pitchFamily="18" charset="-128"/>
                <a:ea typeface="UD デジタル 教科書体 NK-B" panose="02020700000000000000" pitchFamily="18" charset="-128"/>
              </a:endParaRPr>
            </a:p>
            <a:p>
              <a:pPr>
                <a:defRPr/>
              </a:pPr>
              <a:r>
                <a:rPr lang="ja-JP" altLang="en-US" sz="1100" spc="-100" dirty="0">
                  <a:solidFill>
                    <a:prstClr val="black"/>
                  </a:solidFill>
                  <a:latin typeface="UD デジタル 教科書体 NK-B" panose="02020700000000000000" pitchFamily="18" charset="-128"/>
                  <a:ea typeface="UD デジタル 教科書体 NK-B" panose="02020700000000000000" pitchFamily="18" charset="-128"/>
                </a:rPr>
                <a:t>狭間のニーズにも対応する参加支援を強化</a:t>
              </a:r>
              <a:endParaRPr lang="ja-JP" altLang="en-US" sz="1100" spc="-100"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41" name="角丸四角形 40"/>
            <p:cNvSpPr/>
            <p:nvPr/>
          </p:nvSpPr>
          <p:spPr>
            <a:xfrm>
              <a:off x="-822066" y="4603151"/>
              <a:ext cx="1119898" cy="16897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ja-JP" altLang="en-US" sz="1100" b="1" dirty="0">
                  <a:solidFill>
                    <a:prstClr val="white"/>
                  </a:solidFill>
                  <a:latin typeface="UD デジタル 教科書体 NK-B" panose="02020700000000000000" pitchFamily="18" charset="-128"/>
                  <a:ea typeface="UD デジタル 教科書体 NK-B" panose="02020700000000000000" pitchFamily="18" charset="-128"/>
                </a:rPr>
                <a:t>参加支援事業</a:t>
              </a:r>
            </a:p>
          </p:txBody>
        </p:sp>
      </p:grpSp>
      <p:grpSp>
        <p:nvGrpSpPr>
          <p:cNvPr id="42" name="グループ化 41"/>
          <p:cNvGrpSpPr/>
          <p:nvPr/>
        </p:nvGrpSpPr>
        <p:grpSpPr>
          <a:xfrm>
            <a:off x="335999" y="2797639"/>
            <a:ext cx="1309595" cy="526451"/>
            <a:chOff x="3663825" y="5956966"/>
            <a:chExt cx="1418728" cy="570322"/>
          </a:xfrm>
        </p:grpSpPr>
        <p:sp>
          <p:nvSpPr>
            <p:cNvPr id="43" name="角丸四角形 42"/>
            <p:cNvSpPr/>
            <p:nvPr/>
          </p:nvSpPr>
          <p:spPr>
            <a:xfrm>
              <a:off x="3663825" y="6120389"/>
              <a:ext cx="1399064" cy="406899"/>
            </a:xfrm>
            <a:prstGeom prst="round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t"/>
            <a:lstStyle/>
            <a:p>
              <a:pPr>
                <a:defRPr/>
              </a:pPr>
              <a:r>
                <a:rPr lang="ja-JP" altLang="en-US" sz="1050" dirty="0">
                  <a:solidFill>
                    <a:prstClr val="black"/>
                  </a:solidFill>
                  <a:latin typeface="UD デジタル 教科書体 NK-B" panose="02020700000000000000" pitchFamily="18" charset="-128"/>
                  <a:ea typeface="UD デジタル 教科書体 NK-B" panose="02020700000000000000" pitchFamily="18" charset="-128"/>
                </a:rPr>
                <a:t>相談を受け止める</a:t>
              </a:r>
              <a:endParaRPr lang="en-US" altLang="ja-JP" sz="1050" dirty="0">
                <a:solidFill>
                  <a:prstClr val="black"/>
                </a:solidFill>
                <a:latin typeface="UD デジタル 教科書体 NK-B" panose="02020700000000000000" pitchFamily="18" charset="-128"/>
                <a:ea typeface="UD デジタル 教科書体 NK-B" panose="02020700000000000000" pitchFamily="18" charset="-128"/>
              </a:endParaRPr>
            </a:p>
          </p:txBody>
        </p:sp>
        <p:sp>
          <p:nvSpPr>
            <p:cNvPr id="44" name="角丸四角形 43"/>
            <p:cNvSpPr/>
            <p:nvPr/>
          </p:nvSpPr>
          <p:spPr>
            <a:xfrm>
              <a:off x="3856350" y="5956966"/>
              <a:ext cx="1226203" cy="19562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defRPr/>
              </a:pPr>
              <a:r>
                <a:rPr lang="ja-JP" altLang="en-US" sz="1050" b="1" dirty="0">
                  <a:solidFill>
                    <a:prstClr val="white"/>
                  </a:solidFill>
                  <a:latin typeface="UD デジタル 教科書体 NK-B" panose="02020700000000000000" pitchFamily="18" charset="-128"/>
                  <a:ea typeface="UD デジタル 教科書体 NK-B" panose="02020700000000000000" pitchFamily="18" charset="-128"/>
                </a:rPr>
                <a:t>地域の資源</a:t>
              </a:r>
            </a:p>
          </p:txBody>
        </p:sp>
      </p:grpSp>
      <p:grpSp>
        <p:nvGrpSpPr>
          <p:cNvPr id="45" name="グループ化 44"/>
          <p:cNvGrpSpPr/>
          <p:nvPr/>
        </p:nvGrpSpPr>
        <p:grpSpPr>
          <a:xfrm>
            <a:off x="3335298" y="3254348"/>
            <a:ext cx="1709342" cy="735118"/>
            <a:chOff x="3100682" y="3803727"/>
            <a:chExt cx="1638551" cy="796376"/>
          </a:xfrm>
        </p:grpSpPr>
        <p:sp>
          <p:nvSpPr>
            <p:cNvPr id="46" name="角丸四角形 45"/>
            <p:cNvSpPr/>
            <p:nvPr/>
          </p:nvSpPr>
          <p:spPr>
            <a:xfrm>
              <a:off x="3100682" y="3902725"/>
              <a:ext cx="1638551" cy="697378"/>
            </a:xfrm>
            <a:prstGeom prst="roundRect">
              <a:avLst>
                <a:gd name="adj" fmla="val 4190"/>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779095">
                <a:defRPr/>
              </a:pPr>
              <a:r>
                <a:rPr lang="ja-JP" altLang="en-US" sz="1050" dirty="0">
                  <a:solidFill>
                    <a:prstClr val="black"/>
                  </a:solidFill>
                  <a:latin typeface="UD デジタル 教科書体 NK-B" panose="02020700000000000000" pitchFamily="18" charset="-128"/>
                  <a:ea typeface="UD デジタル 教科書体 NK-B" panose="02020700000000000000" pitchFamily="18" charset="-128"/>
                </a:rPr>
                <a:t>中核の機能を担い相談支援関係者へ連携・つなぎ</a:t>
              </a:r>
            </a:p>
          </p:txBody>
        </p:sp>
        <p:sp>
          <p:nvSpPr>
            <p:cNvPr id="47" name="角丸四角形 46"/>
            <p:cNvSpPr/>
            <p:nvPr/>
          </p:nvSpPr>
          <p:spPr>
            <a:xfrm>
              <a:off x="3139658" y="3803727"/>
              <a:ext cx="1553946" cy="23435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ja-JP" altLang="en-US" sz="1100" b="1" dirty="0">
                  <a:solidFill>
                    <a:prstClr val="white"/>
                  </a:solidFill>
                  <a:latin typeface="UD デジタル 教科書体 NK-B" panose="02020700000000000000" pitchFamily="18" charset="-128"/>
                  <a:ea typeface="UD デジタル 教科書体 NK-B" panose="02020700000000000000" pitchFamily="18" charset="-128"/>
                </a:rPr>
                <a:t>多機関協働事業</a:t>
              </a:r>
            </a:p>
          </p:txBody>
        </p:sp>
      </p:grpSp>
      <p:grpSp>
        <p:nvGrpSpPr>
          <p:cNvPr id="48" name="グループ化 47"/>
          <p:cNvGrpSpPr/>
          <p:nvPr/>
        </p:nvGrpSpPr>
        <p:grpSpPr>
          <a:xfrm>
            <a:off x="5137247" y="2996514"/>
            <a:ext cx="450466" cy="631870"/>
            <a:chOff x="6510654" y="4110603"/>
            <a:chExt cx="353091" cy="560597"/>
          </a:xfrm>
        </p:grpSpPr>
        <p:sp>
          <p:nvSpPr>
            <p:cNvPr id="49" name="Oval 52"/>
            <p:cNvSpPr>
              <a:spLocks noChangeArrowheads="1"/>
            </p:cNvSpPr>
            <p:nvPr/>
          </p:nvSpPr>
          <p:spPr bwMode="auto">
            <a:xfrm>
              <a:off x="6569077" y="4110603"/>
              <a:ext cx="236245" cy="212045"/>
            </a:xfrm>
            <a:prstGeom prst="ellipse">
              <a:avLst/>
            </a:prstGeom>
            <a:solidFill>
              <a:srgbClr val="FFCCFF"/>
            </a:solidFill>
            <a:ln w="9525">
              <a:solidFill>
                <a:schemeClr val="tx1"/>
              </a:solidFill>
              <a:round/>
              <a:headEnd/>
              <a:tailEnd/>
            </a:ln>
          </p:spPr>
          <p:txBody>
            <a:bodyPr wrap="none" anchor="ctr"/>
            <a:lstStyle/>
            <a:p>
              <a:pPr defTabSz="779095">
                <a:defRPr/>
              </a:pPr>
              <a:endParaRPr lang="ja-JP" altLang="en-US" sz="1533">
                <a:solidFill>
                  <a:srgbClr val="000000"/>
                </a:solidFill>
                <a:latin typeface="UD デジタル 教科書体 NK-B" panose="02020700000000000000" pitchFamily="18" charset="-128"/>
                <a:ea typeface="UD デジタル 教科書体 NK-B" panose="02020700000000000000" pitchFamily="18" charset="-128"/>
              </a:endParaRPr>
            </a:p>
          </p:txBody>
        </p:sp>
        <p:sp>
          <p:nvSpPr>
            <p:cNvPr id="50" name="AutoShape 53"/>
            <p:cNvSpPr>
              <a:spLocks noChangeArrowheads="1"/>
            </p:cNvSpPr>
            <p:nvPr/>
          </p:nvSpPr>
          <p:spPr bwMode="auto">
            <a:xfrm rot="16200000">
              <a:off x="6508288" y="4315742"/>
              <a:ext cx="357824" cy="353091"/>
            </a:xfrm>
            <a:prstGeom prst="flowChartDelay">
              <a:avLst/>
            </a:prstGeom>
            <a:solidFill>
              <a:srgbClr val="FFCCFF"/>
            </a:solidFill>
            <a:ln w="9525">
              <a:solidFill>
                <a:schemeClr val="tx1"/>
              </a:solidFill>
              <a:miter lim="800000"/>
              <a:headEnd/>
              <a:tailEnd/>
            </a:ln>
          </p:spPr>
          <p:txBody>
            <a:bodyPr wrap="none" anchor="ctr"/>
            <a:lstStyle/>
            <a:p>
              <a:pPr defTabSz="779095">
                <a:defRPr/>
              </a:pPr>
              <a:endParaRPr lang="ja-JP" altLang="en-US" sz="1533">
                <a:solidFill>
                  <a:srgbClr val="000000"/>
                </a:solidFill>
                <a:latin typeface="UD デジタル 教科書体 NK-B" panose="02020700000000000000" pitchFamily="18" charset="-128"/>
                <a:ea typeface="UD デジタル 教科書体 NK-B" panose="02020700000000000000" pitchFamily="18" charset="-128"/>
              </a:endParaRPr>
            </a:p>
          </p:txBody>
        </p:sp>
      </p:grpSp>
      <p:grpSp>
        <p:nvGrpSpPr>
          <p:cNvPr id="51" name="グループ化 50"/>
          <p:cNvGrpSpPr/>
          <p:nvPr/>
        </p:nvGrpSpPr>
        <p:grpSpPr>
          <a:xfrm>
            <a:off x="1497024" y="2798390"/>
            <a:ext cx="520643" cy="688623"/>
            <a:chOff x="1859354" y="2948471"/>
            <a:chExt cx="353091" cy="562621"/>
          </a:xfrm>
        </p:grpSpPr>
        <p:sp>
          <p:nvSpPr>
            <p:cNvPr id="52" name="Oval 52"/>
            <p:cNvSpPr>
              <a:spLocks noChangeArrowheads="1"/>
            </p:cNvSpPr>
            <p:nvPr/>
          </p:nvSpPr>
          <p:spPr bwMode="auto">
            <a:xfrm>
              <a:off x="1902114" y="2948471"/>
              <a:ext cx="236245" cy="212045"/>
            </a:xfrm>
            <a:prstGeom prst="ellipse">
              <a:avLst/>
            </a:prstGeom>
            <a:solidFill>
              <a:srgbClr val="FFFF00"/>
            </a:solidFill>
            <a:ln w="9525">
              <a:solidFill>
                <a:schemeClr val="tx1"/>
              </a:solidFill>
              <a:round/>
              <a:headEnd/>
              <a:tailEnd/>
            </a:ln>
          </p:spPr>
          <p:txBody>
            <a:bodyPr wrap="none" anchor="ctr"/>
            <a:lstStyle/>
            <a:p>
              <a:pPr defTabSz="779095">
                <a:defRPr/>
              </a:pPr>
              <a:endParaRPr lang="ja-JP" altLang="en-US" sz="1533">
                <a:solidFill>
                  <a:srgbClr val="000000"/>
                </a:solidFill>
                <a:latin typeface="UD デジタル 教科書体 NK-B" panose="02020700000000000000" pitchFamily="18" charset="-128"/>
                <a:ea typeface="UD デジタル 教科書体 NK-B" panose="02020700000000000000" pitchFamily="18" charset="-128"/>
              </a:endParaRPr>
            </a:p>
          </p:txBody>
        </p:sp>
        <p:sp>
          <p:nvSpPr>
            <p:cNvPr id="53" name="AutoShape 53"/>
            <p:cNvSpPr>
              <a:spLocks noChangeArrowheads="1"/>
            </p:cNvSpPr>
            <p:nvPr/>
          </p:nvSpPr>
          <p:spPr bwMode="auto">
            <a:xfrm rot="16200000">
              <a:off x="1856988" y="3155634"/>
              <a:ext cx="357824" cy="353091"/>
            </a:xfrm>
            <a:prstGeom prst="flowChartDelay">
              <a:avLst/>
            </a:prstGeom>
            <a:solidFill>
              <a:srgbClr val="FFFF00"/>
            </a:solidFill>
            <a:ln w="9525">
              <a:solidFill>
                <a:schemeClr val="tx1"/>
              </a:solidFill>
              <a:miter lim="800000"/>
              <a:headEnd/>
              <a:tailEnd/>
            </a:ln>
          </p:spPr>
          <p:txBody>
            <a:bodyPr wrap="none" anchor="ctr"/>
            <a:lstStyle/>
            <a:p>
              <a:pPr defTabSz="779095">
                <a:defRPr/>
              </a:pPr>
              <a:endParaRPr lang="ja-JP" altLang="en-US" sz="1533">
                <a:solidFill>
                  <a:srgbClr val="000000"/>
                </a:solidFill>
                <a:latin typeface="UD デジタル 教科書体 NK-B" panose="02020700000000000000" pitchFamily="18" charset="-128"/>
                <a:ea typeface="UD デジタル 教科書体 NK-B" panose="02020700000000000000" pitchFamily="18" charset="-128"/>
              </a:endParaRPr>
            </a:p>
          </p:txBody>
        </p:sp>
      </p:grpSp>
      <p:cxnSp>
        <p:nvCxnSpPr>
          <p:cNvPr id="54" name="直線矢印コネクタ 53"/>
          <p:cNvCxnSpPr>
            <a:cxnSpLocks/>
          </p:cNvCxnSpPr>
          <p:nvPr/>
        </p:nvCxnSpPr>
        <p:spPr>
          <a:xfrm flipH="1">
            <a:off x="1598993" y="4587105"/>
            <a:ext cx="1086750" cy="356495"/>
          </a:xfrm>
          <a:prstGeom prst="straightConnector1">
            <a:avLst/>
          </a:prstGeom>
          <a:ln w="76200">
            <a:solidFill>
              <a:schemeClr val="accent6">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a:cxnSpLocks/>
          </p:cNvCxnSpPr>
          <p:nvPr/>
        </p:nvCxnSpPr>
        <p:spPr>
          <a:xfrm flipV="1">
            <a:off x="3204119" y="3885127"/>
            <a:ext cx="401943" cy="260644"/>
          </a:xfrm>
          <a:prstGeom prst="straightConnector1">
            <a:avLst/>
          </a:prstGeom>
          <a:ln w="76200">
            <a:solidFill>
              <a:schemeClr val="accent6">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57" name="コンテンツ プレースホルダー 5">
            <a:extLst>
              <a:ext uri="{FF2B5EF4-FFF2-40B4-BE49-F238E27FC236}">
                <a16:creationId xmlns:a16="http://schemas.microsoft.com/office/drawing/2014/main" id="{4B5CA038-99F6-450C-9699-7D1BB612B0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6945" y="5679328"/>
            <a:ext cx="1144169" cy="1085954"/>
          </a:xfrm>
          <a:prstGeom prst="rect">
            <a:avLst/>
          </a:prstGeom>
        </p:spPr>
      </p:pic>
      <p:sp>
        <p:nvSpPr>
          <p:cNvPr id="58" name="四角形: 角を丸くする 96">
            <a:extLst>
              <a:ext uri="{FF2B5EF4-FFF2-40B4-BE49-F238E27FC236}">
                <a16:creationId xmlns:a16="http://schemas.microsoft.com/office/drawing/2014/main" id="{FB9B5C6F-92A1-4E9B-8EF0-C20A5294C0BD}"/>
              </a:ext>
            </a:extLst>
          </p:cNvPr>
          <p:cNvSpPr/>
          <p:nvPr/>
        </p:nvSpPr>
        <p:spPr>
          <a:xfrm>
            <a:off x="5695017" y="5333133"/>
            <a:ext cx="657417" cy="30949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1200" b="1" dirty="0">
                <a:solidFill>
                  <a:prstClr val="black"/>
                </a:solidFill>
                <a:latin typeface="UD デジタル 教科書体 NK-B" panose="02020700000000000000" pitchFamily="18" charset="-128"/>
                <a:ea typeface="UD デジタル 教科書体 NK-B" panose="02020700000000000000" pitchFamily="18" charset="-128"/>
              </a:rPr>
              <a:t>陶芸</a:t>
            </a:r>
          </a:p>
        </p:txBody>
      </p:sp>
      <p:sp>
        <p:nvSpPr>
          <p:cNvPr id="59" name="四角形: 角を丸くする 97">
            <a:extLst>
              <a:ext uri="{FF2B5EF4-FFF2-40B4-BE49-F238E27FC236}">
                <a16:creationId xmlns:a16="http://schemas.microsoft.com/office/drawing/2014/main" id="{F4547FC5-51F1-489F-A861-45FA1392E64E}"/>
              </a:ext>
            </a:extLst>
          </p:cNvPr>
          <p:cNvSpPr/>
          <p:nvPr/>
        </p:nvSpPr>
        <p:spPr>
          <a:xfrm>
            <a:off x="2729896" y="4176182"/>
            <a:ext cx="2487195" cy="435007"/>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dirty="0">
                <a:solidFill>
                  <a:prstClr val="black"/>
                </a:solidFill>
                <a:latin typeface="UD デジタル 教科書体 NK-B" panose="02020700000000000000" pitchFamily="18" charset="-128"/>
                <a:ea typeface="UD デジタル 教科書体 NK-B" panose="02020700000000000000" pitchFamily="18" charset="-128"/>
              </a:rPr>
              <a:t>重層的支援会議</a:t>
            </a:r>
          </a:p>
        </p:txBody>
      </p:sp>
      <p:cxnSp>
        <p:nvCxnSpPr>
          <p:cNvPr id="60" name="直線矢印コネクタ 59">
            <a:extLst>
              <a:ext uri="{FF2B5EF4-FFF2-40B4-BE49-F238E27FC236}">
                <a16:creationId xmlns:a16="http://schemas.microsoft.com/office/drawing/2014/main" id="{736A6D1A-0735-424F-8F1C-C8718D9F0E18}"/>
              </a:ext>
            </a:extLst>
          </p:cNvPr>
          <p:cNvCxnSpPr>
            <a:cxnSpLocks/>
          </p:cNvCxnSpPr>
          <p:nvPr/>
        </p:nvCxnSpPr>
        <p:spPr>
          <a:xfrm>
            <a:off x="1474697" y="4056767"/>
            <a:ext cx="1043577" cy="125139"/>
          </a:xfrm>
          <a:prstGeom prst="straightConnector1">
            <a:avLst/>
          </a:prstGeom>
          <a:ln w="28575">
            <a:solidFill>
              <a:schemeClr val="tx1">
                <a:lumMod val="85000"/>
                <a:lumOff val="1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1" name="四角形: 角を丸くする 73">
            <a:extLst>
              <a:ext uri="{FF2B5EF4-FFF2-40B4-BE49-F238E27FC236}">
                <a16:creationId xmlns:a16="http://schemas.microsoft.com/office/drawing/2014/main" id="{A379032A-1EAD-4185-8777-3E62C36F82F5}"/>
              </a:ext>
            </a:extLst>
          </p:cNvPr>
          <p:cNvSpPr/>
          <p:nvPr/>
        </p:nvSpPr>
        <p:spPr>
          <a:xfrm>
            <a:off x="1940665" y="4236168"/>
            <a:ext cx="657417" cy="3094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1200" b="1" dirty="0">
                <a:solidFill>
                  <a:prstClr val="black"/>
                </a:solidFill>
                <a:latin typeface="UD デジタル 教科書体 NK-B" panose="02020700000000000000" pitchFamily="18" charset="-128"/>
                <a:ea typeface="UD デジタル 教科書体 NK-B" panose="02020700000000000000" pitchFamily="18" charset="-128"/>
              </a:rPr>
              <a:t>伴走</a:t>
            </a:r>
          </a:p>
        </p:txBody>
      </p:sp>
      <p:sp>
        <p:nvSpPr>
          <p:cNvPr id="62" name="十字形 61">
            <a:extLst>
              <a:ext uri="{FF2B5EF4-FFF2-40B4-BE49-F238E27FC236}">
                <a16:creationId xmlns:a16="http://schemas.microsoft.com/office/drawing/2014/main" id="{6CACAAB7-31D5-4273-ACE3-5771AB532D9A}"/>
              </a:ext>
            </a:extLst>
          </p:cNvPr>
          <p:cNvSpPr/>
          <p:nvPr/>
        </p:nvSpPr>
        <p:spPr>
          <a:xfrm>
            <a:off x="6612724" y="3405660"/>
            <a:ext cx="374498" cy="365125"/>
          </a:xfrm>
          <a:prstGeom prst="plus">
            <a:avLst>
              <a:gd name="adj" fmla="val 35286"/>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UD デジタル 教科書体 NK-B" panose="02020700000000000000" pitchFamily="18" charset="-128"/>
              <a:ea typeface="UD デジタル 教科書体 NK-B" panose="02020700000000000000" pitchFamily="18" charset="-128"/>
            </a:endParaRPr>
          </a:p>
        </p:txBody>
      </p:sp>
      <p:pic>
        <p:nvPicPr>
          <p:cNvPr id="63" name="図 62">
            <a:extLst>
              <a:ext uri="{FF2B5EF4-FFF2-40B4-BE49-F238E27FC236}">
                <a16:creationId xmlns:a16="http://schemas.microsoft.com/office/drawing/2014/main" id="{DC2F7385-CC4F-4A33-ABD2-871D354F221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2758" y="5713930"/>
            <a:ext cx="1204508" cy="1025801"/>
          </a:xfrm>
          <a:prstGeom prst="rect">
            <a:avLst/>
          </a:prstGeom>
          <a:noFill/>
          <a:ln>
            <a:noFill/>
          </a:ln>
        </p:spPr>
      </p:pic>
      <p:pic>
        <p:nvPicPr>
          <p:cNvPr id="64" name="図 63">
            <a:extLst>
              <a:ext uri="{FF2B5EF4-FFF2-40B4-BE49-F238E27FC236}">
                <a16:creationId xmlns:a16="http://schemas.microsoft.com/office/drawing/2014/main" id="{350BC1F1-9939-404D-AFE6-6E81D1257E4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3700" y="5713929"/>
            <a:ext cx="1121793" cy="1049430"/>
          </a:xfrm>
          <a:prstGeom prst="rect">
            <a:avLst/>
          </a:prstGeom>
          <a:noFill/>
          <a:ln>
            <a:noFill/>
          </a:ln>
        </p:spPr>
      </p:pic>
      <p:pic>
        <p:nvPicPr>
          <p:cNvPr id="65" name="図 64" descr="建物, 屋外, 木製, ベンチ が含まれている画像&#10;&#10;自動的に生成された説明">
            <a:extLst>
              <a:ext uri="{FF2B5EF4-FFF2-40B4-BE49-F238E27FC236}">
                <a16:creationId xmlns:a16="http://schemas.microsoft.com/office/drawing/2014/main" id="{3FE2B53E-B8C9-43DC-8886-C9AE771091F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26417" y="5713929"/>
            <a:ext cx="1219107" cy="1016041"/>
          </a:xfrm>
          <a:prstGeom prst="rect">
            <a:avLst/>
          </a:prstGeom>
          <a:noFill/>
          <a:ln>
            <a:noFill/>
          </a:ln>
        </p:spPr>
      </p:pic>
      <p:sp>
        <p:nvSpPr>
          <p:cNvPr id="66" name="角丸四角形 69">
            <a:extLst>
              <a:ext uri="{FF2B5EF4-FFF2-40B4-BE49-F238E27FC236}">
                <a16:creationId xmlns:a16="http://schemas.microsoft.com/office/drawing/2014/main" id="{7806C058-CE78-41D1-A1E0-4DEA235BB303}"/>
              </a:ext>
            </a:extLst>
          </p:cNvPr>
          <p:cNvSpPr/>
          <p:nvPr/>
        </p:nvSpPr>
        <p:spPr>
          <a:xfrm>
            <a:off x="3628713" y="3889672"/>
            <a:ext cx="1143850" cy="219451"/>
          </a:xfrm>
          <a:prstGeom prst="round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ja-JP" altLang="en-US" sz="800" b="1" dirty="0">
                <a:solidFill>
                  <a:prstClr val="black"/>
                </a:solidFill>
                <a:latin typeface="UD デジタル 教科書体 NK-B" panose="02020700000000000000" pitchFamily="18" charset="-128"/>
                <a:ea typeface="UD デジタル 教科書体 NK-B" panose="02020700000000000000" pitchFamily="18" charset="-128"/>
              </a:rPr>
              <a:t>包括化推進会議</a:t>
            </a:r>
          </a:p>
        </p:txBody>
      </p:sp>
      <p:sp>
        <p:nvSpPr>
          <p:cNvPr id="67" name="角丸四角形 69">
            <a:extLst>
              <a:ext uri="{FF2B5EF4-FFF2-40B4-BE49-F238E27FC236}">
                <a16:creationId xmlns:a16="http://schemas.microsoft.com/office/drawing/2014/main" id="{32799E0D-8308-4037-9424-9B3411A726C4}"/>
              </a:ext>
            </a:extLst>
          </p:cNvPr>
          <p:cNvSpPr/>
          <p:nvPr/>
        </p:nvSpPr>
        <p:spPr>
          <a:xfrm>
            <a:off x="6953990" y="2689774"/>
            <a:ext cx="1850089" cy="364526"/>
          </a:xfrm>
          <a:prstGeom prst="roundRect">
            <a:avLst>
              <a:gd name="adj" fmla="val 0"/>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ja-JP" altLang="en-US" sz="1200" b="1" dirty="0">
                <a:solidFill>
                  <a:prstClr val="black"/>
                </a:solidFill>
                <a:latin typeface="UD デジタル 教科書体 NK-B" panose="02020700000000000000" pitchFamily="18" charset="-128"/>
                <a:ea typeface="UD デジタル 教科書体 NK-B" panose="02020700000000000000" pitchFamily="18" charset="-128"/>
              </a:rPr>
              <a:t>地域づくりに向けた支援</a:t>
            </a:r>
          </a:p>
        </p:txBody>
      </p:sp>
      <p:sp>
        <p:nvSpPr>
          <p:cNvPr id="68" name="四角形: 角を丸くする 89">
            <a:extLst>
              <a:ext uri="{FF2B5EF4-FFF2-40B4-BE49-F238E27FC236}">
                <a16:creationId xmlns:a16="http://schemas.microsoft.com/office/drawing/2014/main" id="{8A3CB945-85CD-4419-B39B-E69757D3CAF4}"/>
              </a:ext>
            </a:extLst>
          </p:cNvPr>
          <p:cNvSpPr/>
          <p:nvPr/>
        </p:nvSpPr>
        <p:spPr>
          <a:xfrm>
            <a:off x="7090670" y="3112987"/>
            <a:ext cx="1845017" cy="147411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altLang="ja-JP" sz="1200" b="1" dirty="0">
              <a:solidFill>
                <a:prstClr val="black"/>
              </a:solidFill>
              <a:latin typeface="UD デジタル 教科書体 NK-B" panose="02020700000000000000" pitchFamily="18" charset="-128"/>
              <a:ea typeface="UD デジタル 教科書体 NK-B" panose="02020700000000000000" pitchFamily="18" charset="-128"/>
            </a:endParaRPr>
          </a:p>
          <a:p>
            <a:pPr>
              <a:defRPr/>
            </a:pPr>
            <a:r>
              <a:rPr lang="ja-JP" altLang="en-US" sz="1200" b="1" spc="-50" dirty="0">
                <a:solidFill>
                  <a:prstClr val="black"/>
                </a:solidFill>
                <a:latin typeface="UD デジタル 教科書体 NK-B" panose="02020700000000000000" pitchFamily="18" charset="-128"/>
                <a:ea typeface="UD デジタル 教科書体 NK-B" panose="02020700000000000000" pitchFamily="18" charset="-128"/>
              </a:rPr>
              <a:t>・</a:t>
            </a:r>
            <a:r>
              <a:rPr lang="ja-JP" altLang="en-US" sz="1200" b="1" spc="-100" dirty="0">
                <a:solidFill>
                  <a:prstClr val="black"/>
                </a:solidFill>
                <a:latin typeface="UD デジタル 教科書体 NK-B" panose="02020700000000000000" pitchFamily="18" charset="-128"/>
                <a:ea typeface="UD デジタル 教科書体 NK-B" panose="02020700000000000000" pitchFamily="18" charset="-128"/>
              </a:rPr>
              <a:t>生活支援体制整備事業</a:t>
            </a:r>
            <a:endParaRPr lang="en-US" altLang="ja-JP" sz="1200" b="1" spc="-100" dirty="0">
              <a:solidFill>
                <a:prstClr val="black"/>
              </a:solidFill>
              <a:latin typeface="UD デジタル 教科書体 NK-B" panose="02020700000000000000" pitchFamily="18" charset="-128"/>
              <a:ea typeface="UD デジタル 教科書体 NK-B" panose="02020700000000000000" pitchFamily="18" charset="-128"/>
            </a:endParaRPr>
          </a:p>
          <a:p>
            <a:pPr>
              <a:defRPr/>
            </a:pPr>
            <a:r>
              <a:rPr lang="ja-JP" altLang="en-US" sz="1200" b="1" spc="-50" dirty="0">
                <a:solidFill>
                  <a:prstClr val="black"/>
                </a:solidFill>
                <a:latin typeface="UD デジタル 教科書体 NK-B" panose="02020700000000000000" pitchFamily="18" charset="-128"/>
                <a:ea typeface="UD デジタル 教科書体 NK-B" panose="02020700000000000000" pitchFamily="18" charset="-128"/>
              </a:rPr>
              <a:t>・一般介護予防事業</a:t>
            </a:r>
            <a:endParaRPr lang="en-US" altLang="ja-JP" sz="1200" b="1" spc="-50" dirty="0">
              <a:solidFill>
                <a:prstClr val="black"/>
              </a:solidFill>
              <a:latin typeface="UD デジタル 教科書体 NK-B" panose="02020700000000000000" pitchFamily="18" charset="-128"/>
              <a:ea typeface="UD デジタル 教科書体 NK-B" panose="02020700000000000000" pitchFamily="18" charset="-128"/>
            </a:endParaRPr>
          </a:p>
          <a:p>
            <a:pPr>
              <a:defRPr/>
            </a:pPr>
            <a:r>
              <a:rPr lang="ja-JP" altLang="en-US" sz="1200" b="1" spc="-50" dirty="0">
                <a:solidFill>
                  <a:prstClr val="black"/>
                </a:solidFill>
                <a:latin typeface="UD デジタル 教科書体 NK-B" panose="02020700000000000000" pitchFamily="18" charset="-128"/>
                <a:ea typeface="UD デジタル 教科書体 NK-B" panose="02020700000000000000" pitchFamily="18" charset="-128"/>
              </a:rPr>
              <a:t>・地域活動支援センター</a:t>
            </a:r>
            <a:endParaRPr lang="en-US" altLang="ja-JP" sz="1200" b="1" spc="-50" dirty="0">
              <a:solidFill>
                <a:prstClr val="black"/>
              </a:solidFill>
              <a:latin typeface="UD デジタル 教科書体 NK-B" panose="02020700000000000000" pitchFamily="18" charset="-128"/>
              <a:ea typeface="UD デジタル 教科書体 NK-B" panose="02020700000000000000" pitchFamily="18" charset="-128"/>
            </a:endParaRPr>
          </a:p>
          <a:p>
            <a:pPr>
              <a:defRPr/>
            </a:pPr>
            <a:r>
              <a:rPr lang="en-US" altLang="ja-JP" sz="1200" b="1" spc="-50" dirty="0">
                <a:solidFill>
                  <a:prstClr val="black"/>
                </a:solidFill>
                <a:latin typeface="UD デジタル 教科書体 NK-B" panose="02020700000000000000" pitchFamily="18" charset="-128"/>
                <a:ea typeface="UD デジタル 教科書体 NK-B" panose="02020700000000000000" pitchFamily="18" charset="-128"/>
              </a:rPr>
              <a:t>  </a:t>
            </a:r>
            <a:r>
              <a:rPr lang="ja-JP" altLang="en-US" sz="1200" b="1" spc="-50" dirty="0">
                <a:solidFill>
                  <a:prstClr val="black"/>
                </a:solidFill>
                <a:latin typeface="UD デジタル 教科書体 NK-B" panose="02020700000000000000" pitchFamily="18" charset="-128"/>
                <a:ea typeface="UD デジタル 教科書体 NK-B" panose="02020700000000000000" pitchFamily="18" charset="-128"/>
              </a:rPr>
              <a:t>事業</a:t>
            </a:r>
            <a:endParaRPr lang="en-US" altLang="ja-JP" sz="1200" b="1" spc="-50" dirty="0">
              <a:solidFill>
                <a:prstClr val="black"/>
              </a:solidFill>
              <a:latin typeface="UD デジタル 教科書体 NK-B" panose="02020700000000000000" pitchFamily="18" charset="-128"/>
              <a:ea typeface="UD デジタル 教科書体 NK-B" panose="02020700000000000000" pitchFamily="18" charset="-128"/>
            </a:endParaRPr>
          </a:p>
          <a:p>
            <a:pPr>
              <a:defRPr/>
            </a:pPr>
            <a:r>
              <a:rPr lang="ja-JP" altLang="en-US" sz="1200" b="1" spc="-50" dirty="0">
                <a:solidFill>
                  <a:prstClr val="black"/>
                </a:solidFill>
                <a:latin typeface="UD デジタル 教科書体 NK-B" panose="02020700000000000000" pitchFamily="18" charset="-128"/>
                <a:ea typeface="UD デジタル 教科書体 NK-B" panose="02020700000000000000" pitchFamily="18" charset="-128"/>
              </a:rPr>
              <a:t>・地域子育て支援拠点</a:t>
            </a:r>
            <a:endParaRPr lang="en-US" altLang="ja-JP" sz="1200" b="1" spc="-50" dirty="0">
              <a:solidFill>
                <a:prstClr val="black"/>
              </a:solidFill>
              <a:latin typeface="UD デジタル 教科書体 NK-B" panose="02020700000000000000" pitchFamily="18" charset="-128"/>
              <a:ea typeface="UD デジタル 教科書体 NK-B" panose="02020700000000000000" pitchFamily="18" charset="-128"/>
            </a:endParaRPr>
          </a:p>
          <a:p>
            <a:pPr>
              <a:defRPr/>
            </a:pPr>
            <a:r>
              <a:rPr lang="en-US" altLang="ja-JP" sz="1200" b="1" spc="-50" dirty="0">
                <a:solidFill>
                  <a:prstClr val="black"/>
                </a:solidFill>
                <a:latin typeface="UD デジタル 教科書体 NK-B" panose="02020700000000000000" pitchFamily="18" charset="-128"/>
                <a:ea typeface="UD デジタル 教科書体 NK-B" panose="02020700000000000000" pitchFamily="18" charset="-128"/>
              </a:rPr>
              <a:t>  </a:t>
            </a:r>
            <a:r>
              <a:rPr lang="ja-JP" altLang="en-US" sz="1200" b="1" spc="-50" dirty="0">
                <a:solidFill>
                  <a:prstClr val="black"/>
                </a:solidFill>
                <a:latin typeface="UD デジタル 教科書体 NK-B" panose="02020700000000000000" pitchFamily="18" charset="-128"/>
                <a:ea typeface="UD デジタル 教科書体 NK-B" panose="02020700000000000000" pitchFamily="18" charset="-128"/>
              </a:rPr>
              <a:t>事業</a:t>
            </a:r>
            <a:endParaRPr lang="en-US" altLang="ja-JP" sz="1200" b="1" spc="-50" dirty="0">
              <a:solidFill>
                <a:prstClr val="black"/>
              </a:solidFill>
              <a:latin typeface="UD デジタル 教科書体 NK-B" panose="02020700000000000000" pitchFamily="18" charset="-128"/>
              <a:ea typeface="UD デジタル 教科書体 NK-B" panose="02020700000000000000" pitchFamily="18" charset="-128"/>
            </a:endParaRPr>
          </a:p>
          <a:p>
            <a:pPr>
              <a:defRPr/>
            </a:pPr>
            <a:r>
              <a:rPr lang="ja-JP" altLang="en-US" sz="1200" b="1" spc="-50" dirty="0">
                <a:solidFill>
                  <a:prstClr val="black"/>
                </a:solidFill>
                <a:latin typeface="UD デジタル 教科書体 NK-B" panose="02020700000000000000" pitchFamily="18" charset="-128"/>
                <a:ea typeface="UD デジタル 教科書体 NK-B" panose="02020700000000000000" pitchFamily="18" charset="-128"/>
              </a:rPr>
              <a:t>・共助の基盤づくり事業</a:t>
            </a:r>
            <a:endParaRPr lang="en-US" altLang="ja-JP" sz="1200" b="1" spc="-50" dirty="0">
              <a:solidFill>
                <a:prstClr val="black"/>
              </a:solidFill>
              <a:latin typeface="UD デジタル 教科書体 NK-B" panose="02020700000000000000" pitchFamily="18" charset="-128"/>
              <a:ea typeface="UD デジタル 教科書体 NK-B" panose="02020700000000000000" pitchFamily="18" charset="-128"/>
            </a:endParaRPr>
          </a:p>
          <a:p>
            <a:pPr algn="ctr">
              <a:defRPr/>
            </a:pPr>
            <a:endParaRPr lang="ja-JP" altLang="en-US" sz="1200" b="1" dirty="0">
              <a:solidFill>
                <a:prstClr val="black"/>
              </a:solidFill>
              <a:latin typeface="UD デジタル 教科書体 NK-B" panose="02020700000000000000" pitchFamily="18" charset="-128"/>
              <a:ea typeface="UD デジタル 教科書体 NK-B" panose="02020700000000000000" pitchFamily="18" charset="-128"/>
            </a:endParaRPr>
          </a:p>
        </p:txBody>
      </p:sp>
      <p:pic>
        <p:nvPicPr>
          <p:cNvPr id="69" name="図 68">
            <a:extLst>
              <a:ext uri="{FF2B5EF4-FFF2-40B4-BE49-F238E27FC236}">
                <a16:creationId xmlns:a16="http://schemas.microsoft.com/office/drawing/2014/main" id="{F50D5996-A9F5-4214-93C8-599CE662065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5360" y="5713929"/>
            <a:ext cx="1064842" cy="1000711"/>
          </a:xfrm>
          <a:prstGeom prst="rect">
            <a:avLst/>
          </a:prstGeom>
          <a:noFill/>
          <a:ln>
            <a:noFill/>
          </a:ln>
        </p:spPr>
      </p:pic>
      <p:cxnSp>
        <p:nvCxnSpPr>
          <p:cNvPr id="70" name="直線矢印コネクタ 69"/>
          <p:cNvCxnSpPr>
            <a:cxnSpLocks/>
          </p:cNvCxnSpPr>
          <p:nvPr/>
        </p:nvCxnSpPr>
        <p:spPr>
          <a:xfrm flipV="1">
            <a:off x="3221531" y="2437674"/>
            <a:ext cx="220110" cy="1680741"/>
          </a:xfrm>
          <a:prstGeom prst="straightConnector1">
            <a:avLst/>
          </a:prstGeom>
          <a:ln w="76200">
            <a:solidFill>
              <a:schemeClr val="accent6">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70"/>
          <p:cNvCxnSpPr>
            <a:cxnSpLocks/>
          </p:cNvCxnSpPr>
          <p:nvPr/>
        </p:nvCxnSpPr>
        <p:spPr>
          <a:xfrm flipH="1" flipV="1">
            <a:off x="1837798" y="2466395"/>
            <a:ext cx="892098" cy="1652020"/>
          </a:xfrm>
          <a:prstGeom prst="straightConnector1">
            <a:avLst/>
          </a:prstGeom>
          <a:ln w="76200">
            <a:solidFill>
              <a:schemeClr val="accent6">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2" name="テキスト ボックス 71">
            <a:extLst>
              <a:ext uri="{FF2B5EF4-FFF2-40B4-BE49-F238E27FC236}">
                <a16:creationId xmlns:a16="http://schemas.microsoft.com/office/drawing/2014/main" id="{E79A0214-A284-4029-B5C7-6BAED8D0FD05}"/>
              </a:ext>
            </a:extLst>
          </p:cNvPr>
          <p:cNvSpPr txBox="1"/>
          <p:nvPr/>
        </p:nvSpPr>
        <p:spPr>
          <a:xfrm>
            <a:off x="2942758" y="2266991"/>
            <a:ext cx="3524621" cy="276999"/>
          </a:xfrm>
          <a:prstGeom prst="rect">
            <a:avLst/>
          </a:prstGeom>
          <a:noFill/>
          <a:ln>
            <a:noFill/>
          </a:ln>
        </p:spPr>
        <p:txBody>
          <a:bodyPr wrap="square">
            <a:spAutoFit/>
          </a:bodyPr>
          <a:lstStyle/>
          <a:p>
            <a:pPr>
              <a:defRPr/>
            </a:pPr>
            <a:r>
              <a:rPr lang="ja-JP" altLang="en-US" sz="1200" dirty="0">
                <a:solidFill>
                  <a:prstClr val="black"/>
                </a:solidFill>
                <a:latin typeface="UD デジタル 教科書体 NK-B" panose="02020700000000000000" pitchFamily="18" charset="-128"/>
                <a:ea typeface="UD デジタル 教科書体 NK-B" panose="02020700000000000000" pitchFamily="18" charset="-128"/>
              </a:rPr>
              <a:t>地域における効果的な支援体制を構築する</a:t>
            </a:r>
          </a:p>
        </p:txBody>
      </p:sp>
      <p:sp>
        <p:nvSpPr>
          <p:cNvPr id="73" name="正方形/長方形 72"/>
          <p:cNvSpPr/>
          <p:nvPr/>
        </p:nvSpPr>
        <p:spPr>
          <a:xfrm>
            <a:off x="1997257" y="2959328"/>
            <a:ext cx="1246312" cy="289452"/>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defTabSz="779095">
              <a:defRPr/>
            </a:pPr>
            <a:r>
              <a:rPr lang="ja-JP" altLang="en-US" sz="1000" dirty="0">
                <a:solidFill>
                  <a:prstClr val="black"/>
                </a:solidFill>
                <a:latin typeface="UD デジタル 教科書体 NK-B" panose="02020700000000000000" pitchFamily="18" charset="-128"/>
                <a:ea typeface="UD デジタル 教科書体 NK-B" panose="02020700000000000000" pitchFamily="18" charset="-128"/>
              </a:rPr>
              <a:t>民生委員児童委員</a:t>
            </a:r>
            <a:endParaRPr lang="en-US" altLang="ja-JP" sz="1000" dirty="0">
              <a:solidFill>
                <a:prstClr val="black"/>
              </a:solidFill>
              <a:latin typeface="UD デジタル 教科書体 NK-B" panose="02020700000000000000" pitchFamily="18" charset="-128"/>
              <a:ea typeface="UD デジタル 教科書体 NK-B" panose="02020700000000000000" pitchFamily="18" charset="-128"/>
            </a:endParaRPr>
          </a:p>
        </p:txBody>
      </p:sp>
      <p:sp>
        <p:nvSpPr>
          <p:cNvPr id="74" name="正方形/長方形 73"/>
          <p:cNvSpPr/>
          <p:nvPr/>
        </p:nvSpPr>
        <p:spPr>
          <a:xfrm>
            <a:off x="2006410" y="3262298"/>
            <a:ext cx="917264" cy="255433"/>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defTabSz="779095">
              <a:defRPr/>
            </a:pPr>
            <a:r>
              <a:rPr lang="ja-JP" altLang="en-US" sz="1100" dirty="0">
                <a:solidFill>
                  <a:prstClr val="black"/>
                </a:solidFill>
                <a:latin typeface="UD デジタル 教科書体 NK-B" panose="02020700000000000000" pitchFamily="18" charset="-128"/>
                <a:ea typeface="UD デジタル 教科書体 NK-B" panose="02020700000000000000" pitchFamily="18" charset="-128"/>
              </a:rPr>
              <a:t>自治会</a:t>
            </a:r>
            <a:endParaRPr lang="en-US" altLang="ja-JP" sz="1100" dirty="0">
              <a:solidFill>
                <a:prstClr val="black"/>
              </a:solidFill>
              <a:latin typeface="UD デジタル 教科書体 NK-B" panose="02020700000000000000" pitchFamily="18" charset="-128"/>
              <a:ea typeface="UD デジタル 教科書体 NK-B" panose="02020700000000000000" pitchFamily="18" charset="-128"/>
            </a:endParaRPr>
          </a:p>
        </p:txBody>
      </p:sp>
      <p:sp>
        <p:nvSpPr>
          <p:cNvPr id="75" name="正方形/長方形 74"/>
          <p:cNvSpPr/>
          <p:nvPr/>
        </p:nvSpPr>
        <p:spPr>
          <a:xfrm>
            <a:off x="2007214" y="3517283"/>
            <a:ext cx="1121508" cy="299693"/>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defTabSz="779095">
              <a:defRPr/>
            </a:pPr>
            <a:r>
              <a:rPr lang="ja-JP" altLang="en-US" sz="1000" dirty="0">
                <a:solidFill>
                  <a:prstClr val="black"/>
                </a:solidFill>
                <a:latin typeface="UD デジタル 教科書体 NK-B" panose="02020700000000000000" pitchFamily="18" charset="-128"/>
                <a:ea typeface="UD デジタル 教科書体 NK-B" panose="02020700000000000000" pitchFamily="18" charset="-128"/>
              </a:rPr>
              <a:t>社会福祉協議会</a:t>
            </a:r>
            <a:endParaRPr lang="en-US" altLang="ja-JP" sz="1000" dirty="0">
              <a:solidFill>
                <a:prstClr val="black"/>
              </a:solidFill>
              <a:latin typeface="UD デジタル 教科書体 NK-B" panose="02020700000000000000" pitchFamily="18" charset="-128"/>
              <a:ea typeface="UD デジタル 教科書体 NK-B" panose="02020700000000000000" pitchFamily="18" charset="-128"/>
            </a:endParaRPr>
          </a:p>
        </p:txBody>
      </p:sp>
      <p:sp>
        <p:nvSpPr>
          <p:cNvPr id="76" name="スライド番号プレースホルダー 5"/>
          <p:cNvSpPr txBox="1">
            <a:spLocks/>
          </p:cNvSpPr>
          <p:nvPr/>
        </p:nvSpPr>
        <p:spPr>
          <a:xfrm>
            <a:off x="7028578" y="6473600"/>
            <a:ext cx="2133600" cy="365125"/>
          </a:xfrm>
          <a:prstGeom prst="rect">
            <a:avLst/>
          </a:prstGeom>
        </p:spPr>
        <p:txBody>
          <a:bodyPr vert="horz" lIns="91440" tIns="45720" rIns="91440" bIns="45720" rtlCol="0" anchor="ctr"/>
          <a:lstStyle>
            <a:defPPr>
              <a:defRPr lang="ja-JP"/>
            </a:defPPr>
            <a:lvl1pPr marL="0" algn="r" defTabSz="914400" rtl="0" eaLnBrk="0" fontAlgn="base" latinLnBrk="0" hangingPunct="0">
              <a:spcBef>
                <a:spcPct val="0"/>
              </a:spcBef>
              <a:spcAft>
                <a:spcPct val="0"/>
              </a:spcAft>
              <a:defRPr kumimoji="1" sz="1200" b="1" kern="1200">
                <a:solidFill>
                  <a:prstClr val="black">
                    <a:tint val="75000"/>
                  </a:prstClr>
                </a:solidFill>
                <a:latin typeface="Arial" panose="020B0604020202020204" pitchFamily="34" charset="0"/>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2C10E03-493B-4EF5-97BB-FB91A5A8D49C}" type="slidenum">
              <a:rPr lang="ja-JP" altLang="en-US" sz="1600" smtClean="0">
                <a:latin typeface="游ゴシック" panose="020B0400000000000000" pitchFamily="50" charset="-128"/>
                <a:ea typeface="游ゴシック" panose="020B0400000000000000" pitchFamily="50" charset="-128"/>
              </a:rPr>
              <a:pPr/>
              <a:t>34</a:t>
            </a:fld>
            <a:endParaRPr lang="ja-JP" altLang="en-US" sz="1600" dirty="0">
              <a:latin typeface="游ゴシック" panose="020B0400000000000000" pitchFamily="50" charset="-128"/>
              <a:ea typeface="游ゴシック" panose="020B0400000000000000" pitchFamily="50" charset="-128"/>
            </a:endParaRPr>
          </a:p>
        </p:txBody>
      </p:sp>
      <p:sp>
        <p:nvSpPr>
          <p:cNvPr id="77" name="テキスト ボックス 76">
            <a:extLst>
              <a:ext uri="{FF2B5EF4-FFF2-40B4-BE49-F238E27FC236}">
                <a16:creationId xmlns:a16="http://schemas.microsoft.com/office/drawing/2014/main" id="{5FF609A2-414D-439D-926B-FB1BCB02230E}"/>
              </a:ext>
            </a:extLst>
          </p:cNvPr>
          <p:cNvSpPr txBox="1"/>
          <p:nvPr/>
        </p:nvSpPr>
        <p:spPr>
          <a:xfrm>
            <a:off x="362542" y="2289988"/>
            <a:ext cx="2107299" cy="276999"/>
          </a:xfrm>
          <a:prstGeom prst="rect">
            <a:avLst/>
          </a:prstGeom>
          <a:noFill/>
          <a:ln>
            <a:noFill/>
          </a:ln>
        </p:spPr>
        <p:txBody>
          <a:bodyPr wrap="square">
            <a:spAutoFit/>
          </a:bodyPr>
          <a:lstStyle/>
          <a:p>
            <a:pPr>
              <a:defRPr/>
            </a:pPr>
            <a:r>
              <a:rPr lang="ja-JP" altLang="en-US" sz="1200" dirty="0">
                <a:solidFill>
                  <a:prstClr val="black"/>
                </a:solidFill>
                <a:latin typeface="UD デジタル 教科書体 NK-B" panose="02020700000000000000" pitchFamily="18" charset="-128"/>
                <a:ea typeface="UD デジタル 教科書体 NK-B" panose="02020700000000000000" pitchFamily="18" charset="-128"/>
              </a:rPr>
              <a:t>継続的な伴走による支援</a:t>
            </a:r>
          </a:p>
        </p:txBody>
      </p:sp>
    </p:spTree>
    <p:extLst>
      <p:ext uri="{BB962C8B-B14F-4D97-AF65-F5344CB8AC3E}">
        <p14:creationId xmlns:p14="http://schemas.microsoft.com/office/powerpoint/2010/main" val="5661927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 字 2"/>
          <p:cNvSpPr/>
          <p:nvPr/>
        </p:nvSpPr>
        <p:spPr>
          <a:xfrm rot="10800000">
            <a:off x="47625" y="2060575"/>
            <a:ext cx="9002713" cy="4683125"/>
          </a:xfrm>
          <a:prstGeom prst="corner">
            <a:avLst>
              <a:gd name="adj1" fmla="val 42602"/>
              <a:gd name="adj2" fmla="val 98234"/>
            </a:avLst>
          </a:prstGeom>
          <a:gradFill flip="none" rotWithShape="1">
            <a:gsLst>
              <a:gs pos="100000">
                <a:srgbClr val="9DFDB6"/>
              </a:gs>
              <a:gs pos="0">
                <a:schemeClr val="accent5">
                  <a:lumMod val="20000"/>
                  <a:lumOff val="80000"/>
                </a:schemeClr>
              </a:gs>
            </a:gsLst>
            <a:lin ang="16200000" scaled="1"/>
            <a:tileRect/>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ja-JP" altLang="en-US" b="1">
              <a:solidFill>
                <a:prstClr val="white"/>
              </a:solidFill>
              <a:latin typeface="UD デジタル 教科書体 NK-R" panose="02020400000000000000" pitchFamily="18" charset="-128"/>
              <a:ea typeface="UD デジタル 教科書体 NK-R" panose="02020400000000000000" pitchFamily="18" charset="-128"/>
            </a:endParaRPr>
          </a:p>
        </p:txBody>
      </p:sp>
      <p:sp>
        <p:nvSpPr>
          <p:cNvPr id="4" name="正方形/長方形 3"/>
          <p:cNvSpPr/>
          <p:nvPr/>
        </p:nvSpPr>
        <p:spPr>
          <a:xfrm>
            <a:off x="142875" y="71438"/>
            <a:ext cx="8858250" cy="687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dirty="0">
                <a:solidFill>
                  <a:srgbClr val="FFFF00"/>
                </a:solidFill>
                <a:latin typeface="UD デジタル 教科書体 NK-R" panose="02020400000000000000" pitchFamily="18" charset="-128"/>
                <a:ea typeface="UD デジタル 教科書体 NK-R" panose="02020400000000000000" pitchFamily="18" charset="-128"/>
              </a:rPr>
              <a:t>令和</a:t>
            </a:r>
            <a:r>
              <a:rPr lang="en-US" altLang="ja-JP" sz="2800" dirty="0">
                <a:solidFill>
                  <a:srgbClr val="FFFF00"/>
                </a:solidFill>
                <a:latin typeface="UD デジタル 教科書体 NK-R" panose="02020400000000000000" pitchFamily="18" charset="-128"/>
                <a:ea typeface="UD デジタル 教科書体 NK-R" panose="02020400000000000000" pitchFamily="18" charset="-128"/>
              </a:rPr>
              <a:t>8</a:t>
            </a:r>
            <a:r>
              <a:rPr lang="ja-JP" altLang="en-US" sz="2800" dirty="0">
                <a:solidFill>
                  <a:srgbClr val="FFFF00"/>
                </a:solidFill>
                <a:latin typeface="UD デジタル 教科書体 NK-R" panose="02020400000000000000" pitchFamily="18" charset="-128"/>
                <a:ea typeface="UD デジタル 教科書体 NK-R" panose="02020400000000000000" pitchFamily="18" charset="-128"/>
              </a:rPr>
              <a:t>年度　野洲市重層的支援体制整備事業</a:t>
            </a:r>
            <a:endParaRPr lang="en-US" altLang="ja-JP" sz="2800" dirty="0">
              <a:solidFill>
                <a:srgbClr val="FFFF00"/>
              </a:solidFill>
              <a:latin typeface="UD デジタル 教科書体 NK-R" panose="02020400000000000000" pitchFamily="18" charset="-128"/>
              <a:ea typeface="UD デジタル 教科書体 NK-R" panose="02020400000000000000" pitchFamily="18" charset="-128"/>
            </a:endParaRPr>
          </a:p>
        </p:txBody>
      </p:sp>
      <p:sp>
        <p:nvSpPr>
          <p:cNvPr id="22" name="角丸四角形 21"/>
          <p:cNvSpPr/>
          <p:nvPr/>
        </p:nvSpPr>
        <p:spPr>
          <a:xfrm>
            <a:off x="47625" y="4232275"/>
            <a:ext cx="4335463" cy="2505075"/>
          </a:xfrm>
          <a:prstGeom prst="roundRect">
            <a:avLst/>
          </a:prstGeom>
          <a:solidFill>
            <a:srgbClr val="F6FCBC"/>
          </a:solidFill>
        </p:spPr>
        <p:style>
          <a:lnRef idx="1">
            <a:schemeClr val="accent6"/>
          </a:lnRef>
          <a:fillRef idx="2">
            <a:schemeClr val="accent6"/>
          </a:fillRef>
          <a:effectRef idx="1">
            <a:schemeClr val="accent6"/>
          </a:effectRef>
          <a:fontRef idx="minor">
            <a:schemeClr val="dk1"/>
          </a:fontRef>
        </p:style>
        <p:txBody>
          <a:bodyPr/>
          <a:lstStyle/>
          <a:p>
            <a:pPr marL="108000">
              <a:defRPr/>
            </a:pPr>
            <a:endParaRPr lang="en-US" altLang="ja-JP" sz="1400" dirty="0">
              <a:solidFill>
                <a:prstClr val="black"/>
              </a:solidFill>
              <a:latin typeface="UD デジタル 教科書体 NK-R" panose="02020400000000000000" pitchFamily="18" charset="-128"/>
              <a:ea typeface="UD デジタル 教科書体 NK-R" panose="02020400000000000000" pitchFamily="18" charset="-128"/>
            </a:endParaRPr>
          </a:p>
          <a:p>
            <a:pPr marL="108000">
              <a:defRPr/>
            </a:pPr>
            <a:endParaRPr lang="en-US" altLang="ja-JP" sz="1400" dirty="0">
              <a:solidFill>
                <a:prstClr val="black"/>
              </a:solidFill>
              <a:latin typeface="UD デジタル 教科書体 NK-R" panose="02020400000000000000" pitchFamily="18" charset="-128"/>
              <a:ea typeface="UD デジタル 教科書体 NK-R" panose="02020400000000000000" pitchFamily="18" charset="-128"/>
            </a:endParaRPr>
          </a:p>
          <a:p>
            <a:pPr marL="108000">
              <a:defRPr/>
            </a:pPr>
            <a:endParaRPr lang="en-US" altLang="ja-JP" sz="1400" dirty="0">
              <a:solidFill>
                <a:prstClr val="black"/>
              </a:solidFill>
              <a:latin typeface="UD デジタル 教科書体 NK-R" panose="02020400000000000000" pitchFamily="18" charset="-128"/>
              <a:ea typeface="UD デジタル 教科書体 NK-R" panose="02020400000000000000" pitchFamily="18" charset="-128"/>
            </a:endParaRPr>
          </a:p>
          <a:p>
            <a:pPr marL="108000">
              <a:lnSpc>
                <a:spcPts val="200"/>
              </a:lnSpc>
              <a:defRPr/>
            </a:pPr>
            <a:endParaRPr lang="en-US" altLang="ja-JP" sz="1400" dirty="0">
              <a:solidFill>
                <a:prstClr val="black"/>
              </a:solidFill>
              <a:latin typeface="UD デジタル 教科書体 NK-R" panose="02020400000000000000" pitchFamily="18" charset="-128"/>
              <a:ea typeface="UD デジタル 教科書体 NK-R" panose="02020400000000000000" pitchFamily="18" charset="-128"/>
            </a:endParaRPr>
          </a:p>
          <a:p>
            <a:pPr marL="108000">
              <a:defRPr/>
            </a:pPr>
            <a:endParaRPr lang="en-US" altLang="ja-JP" sz="1400" dirty="0">
              <a:solidFill>
                <a:prstClr val="black"/>
              </a:solidFill>
              <a:latin typeface="UD デジタル 教科書体 NK-R" panose="02020400000000000000" pitchFamily="18" charset="-128"/>
              <a:ea typeface="UD デジタル 教科書体 NK-R" panose="02020400000000000000" pitchFamily="18" charset="-128"/>
            </a:endParaRPr>
          </a:p>
          <a:p>
            <a:pPr marL="108000">
              <a:defRPr/>
            </a:pPr>
            <a:endParaRPr lang="en-US" altLang="ja-JP" sz="1400" dirty="0">
              <a:solidFill>
                <a:prstClr val="black"/>
              </a:solidFill>
              <a:latin typeface="UD デジタル 教科書体 NK-R" panose="02020400000000000000" pitchFamily="18" charset="-128"/>
              <a:ea typeface="UD デジタル 教科書体 NK-R" panose="02020400000000000000" pitchFamily="18" charset="-128"/>
            </a:endParaRPr>
          </a:p>
          <a:p>
            <a:pPr marL="108000">
              <a:defRPr/>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育児、介護、障がい、困窮など、世帯全体の複合化・複雑化した課題を包括的に受け止める相談支援体制づくりを推進します。</a:t>
            </a:r>
          </a:p>
        </p:txBody>
      </p:sp>
      <p:sp>
        <p:nvSpPr>
          <p:cNvPr id="11" name="角丸四角形 10"/>
          <p:cNvSpPr/>
          <p:nvPr/>
        </p:nvSpPr>
        <p:spPr>
          <a:xfrm>
            <a:off x="4471988" y="2447925"/>
            <a:ext cx="4475162" cy="1489075"/>
          </a:xfrm>
          <a:prstGeom prst="roundRect">
            <a:avLst/>
          </a:prstGeom>
          <a:solidFill>
            <a:schemeClr val="accent5">
              <a:lumMod val="20000"/>
              <a:lumOff val="80000"/>
            </a:schemeClr>
          </a:solidFill>
        </p:spPr>
        <p:style>
          <a:lnRef idx="1">
            <a:schemeClr val="accent1"/>
          </a:lnRef>
          <a:fillRef idx="2">
            <a:schemeClr val="accent1"/>
          </a:fillRef>
          <a:effectRef idx="1">
            <a:schemeClr val="accent1"/>
          </a:effectRef>
          <a:fontRef idx="minor">
            <a:schemeClr val="dk1"/>
          </a:fontRef>
        </p:style>
        <p:txBody>
          <a:bodyPr anchor="ctr"/>
          <a:lstStyle/>
          <a:p>
            <a:pPr>
              <a:lnSpc>
                <a:spcPts val="600"/>
              </a:lnSpc>
              <a:defRPr/>
            </a:pPr>
            <a:endParaRPr lang="en-US" altLang="ja-JP" sz="1400" dirty="0">
              <a:solidFill>
                <a:prstClr val="black"/>
              </a:solidFill>
              <a:latin typeface="UD デジタル 教科書体 NK-R" panose="02020400000000000000" pitchFamily="18" charset="-128"/>
              <a:ea typeface="UD デジタル 教科書体 NK-R" panose="02020400000000000000" pitchFamily="18" charset="-128"/>
            </a:endParaRPr>
          </a:p>
          <a:p>
            <a:pPr>
              <a:lnSpc>
                <a:spcPts val="600"/>
              </a:lnSpc>
              <a:defRPr/>
            </a:pPr>
            <a:endParaRPr lang="en-US" altLang="ja-JP" sz="1400" dirty="0">
              <a:solidFill>
                <a:prstClr val="black"/>
              </a:solidFill>
              <a:latin typeface="UD デジタル 教科書体 NK-R" panose="02020400000000000000" pitchFamily="18" charset="-128"/>
              <a:ea typeface="UD デジタル 教科書体 NK-R" panose="02020400000000000000" pitchFamily="18" charset="-128"/>
            </a:endParaRPr>
          </a:p>
          <a:p>
            <a:pPr>
              <a:lnSpc>
                <a:spcPts val="600"/>
              </a:lnSpc>
              <a:defRPr/>
            </a:pPr>
            <a:endParaRPr lang="en-US" altLang="ja-JP" sz="1400" dirty="0">
              <a:solidFill>
                <a:prstClr val="black"/>
              </a:solidFill>
              <a:latin typeface="UD デジタル 教科書体 NK-R" panose="02020400000000000000" pitchFamily="18" charset="-128"/>
              <a:ea typeface="UD デジタル 教科書体 NK-R" panose="02020400000000000000" pitchFamily="18" charset="-128"/>
            </a:endParaRPr>
          </a:p>
          <a:p>
            <a:pPr>
              <a:lnSpc>
                <a:spcPts val="600"/>
              </a:lnSpc>
              <a:defRPr/>
            </a:pPr>
            <a:endParaRPr lang="en-US" altLang="ja-JP" sz="1400" dirty="0">
              <a:solidFill>
                <a:prstClr val="black"/>
              </a:solidFill>
              <a:latin typeface="UD デジタル 教科書体 NK-R" panose="02020400000000000000" pitchFamily="18" charset="-128"/>
              <a:ea typeface="UD デジタル 教科書体 NK-R" panose="02020400000000000000" pitchFamily="18" charset="-128"/>
            </a:endParaRPr>
          </a:p>
          <a:p>
            <a:pPr>
              <a:lnSpc>
                <a:spcPts val="600"/>
              </a:lnSpc>
              <a:defRPr/>
            </a:pPr>
            <a:endParaRPr lang="en-US" altLang="ja-JP" sz="1400" dirty="0">
              <a:solidFill>
                <a:prstClr val="black"/>
              </a:solidFill>
              <a:latin typeface="UD デジタル 教科書体 NK-R" panose="02020400000000000000" pitchFamily="18" charset="-128"/>
              <a:ea typeface="UD デジタル 教科書体 NK-R" panose="02020400000000000000" pitchFamily="18" charset="-128"/>
            </a:endParaRPr>
          </a:p>
          <a:p>
            <a:pPr>
              <a:defRPr/>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利用者のニーズを踏まえた丁寧なアセスメントを行い支援メニューのマッチングを行う。また居場所など新たな環境に適応できるように定着支援や受け入れ先を訪問するなどのフォローアップを行います。</a:t>
            </a:r>
          </a:p>
        </p:txBody>
      </p:sp>
      <p:sp>
        <p:nvSpPr>
          <p:cNvPr id="28" name="角丸四角形 27"/>
          <p:cNvSpPr/>
          <p:nvPr/>
        </p:nvSpPr>
        <p:spPr>
          <a:xfrm>
            <a:off x="142875" y="2413000"/>
            <a:ext cx="4157663" cy="1495425"/>
          </a:xfrm>
          <a:prstGeom prst="roundRect">
            <a:avLst/>
          </a:prstGeom>
          <a:solidFill>
            <a:schemeClr val="accent5">
              <a:lumMod val="20000"/>
              <a:lumOff val="80000"/>
            </a:schemeClr>
          </a:solidFill>
        </p:spPr>
        <p:style>
          <a:lnRef idx="1">
            <a:schemeClr val="accent1"/>
          </a:lnRef>
          <a:fillRef idx="2">
            <a:schemeClr val="accent1"/>
          </a:fillRef>
          <a:effectRef idx="1">
            <a:schemeClr val="accent1"/>
          </a:effectRef>
          <a:fontRef idx="minor">
            <a:schemeClr val="dk1"/>
          </a:fontRef>
        </p:style>
        <p:txBody>
          <a:bodyPr anchor="ctr"/>
          <a:lstStyle/>
          <a:p>
            <a:pPr>
              <a:defRPr/>
            </a:pPr>
            <a:endParaRPr lang="en-US" altLang="ja-JP" sz="1400" dirty="0">
              <a:solidFill>
                <a:prstClr val="black"/>
              </a:solidFill>
              <a:latin typeface="UD デジタル 教科書体 NK-R" panose="02020400000000000000" pitchFamily="18" charset="-128"/>
              <a:ea typeface="UD デジタル 教科書体 NK-R" panose="02020400000000000000" pitchFamily="18" charset="-128"/>
            </a:endParaRPr>
          </a:p>
          <a:p>
            <a:pPr>
              <a:defRPr/>
            </a:pPr>
            <a:endParaRPr lang="en-US" altLang="ja-JP" sz="1400" dirty="0">
              <a:solidFill>
                <a:prstClr val="black"/>
              </a:solidFill>
              <a:latin typeface="UD デジタル 教科書体 NK-R" panose="02020400000000000000" pitchFamily="18" charset="-128"/>
              <a:ea typeface="UD デジタル 教科書体 NK-R" panose="02020400000000000000" pitchFamily="18" charset="-128"/>
            </a:endParaRPr>
          </a:p>
          <a:p>
            <a:pPr>
              <a:defRPr/>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地域における効果的な支援体制を構築するため、福祉ニーズを把握する事業や、その把握したニーズを踏まえ地域サービスを創出・推進を図ります。</a:t>
            </a:r>
            <a:endParaRPr lang="en-US" altLang="ja-JP" sz="1400" dirty="0">
              <a:solidFill>
                <a:prstClr val="black"/>
              </a:solidFill>
              <a:latin typeface="UD デジタル 教科書体 NK-R" panose="02020400000000000000" pitchFamily="18" charset="-128"/>
              <a:ea typeface="UD デジタル 教科書体 NK-R" panose="02020400000000000000" pitchFamily="18" charset="-128"/>
            </a:endParaRPr>
          </a:p>
          <a:p>
            <a:pPr>
              <a:defRPr/>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　・見守りマップ　　・死後委任事務</a:t>
            </a:r>
            <a:endParaRPr lang="en-US" altLang="ja-JP" sz="14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4" name="角丸四角形 13"/>
          <p:cNvSpPr/>
          <p:nvPr/>
        </p:nvSpPr>
        <p:spPr>
          <a:xfrm>
            <a:off x="38100" y="4135438"/>
            <a:ext cx="706438" cy="358775"/>
          </a:xfrm>
          <a:prstGeom prst="roundRect">
            <a:avLst/>
          </a:prstGeom>
          <a:solidFill>
            <a:srgbClr val="FFC000"/>
          </a:solidFill>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dirty="0">
                <a:solidFill>
                  <a:prstClr val="black"/>
                </a:solidFill>
                <a:latin typeface="UD デジタル 教科書体 NK-R" panose="02020400000000000000" pitchFamily="18" charset="-128"/>
                <a:ea typeface="UD デジタル 教科書体 NK-R" panose="02020400000000000000" pitchFamily="18" charset="-128"/>
              </a:rPr>
              <a:t>市</a:t>
            </a:r>
          </a:p>
        </p:txBody>
      </p:sp>
      <p:sp>
        <p:nvSpPr>
          <p:cNvPr id="23" name="正方形/長方形 22"/>
          <p:cNvSpPr/>
          <p:nvPr/>
        </p:nvSpPr>
        <p:spPr>
          <a:xfrm>
            <a:off x="115888" y="828675"/>
            <a:ext cx="8934450" cy="908050"/>
          </a:xfrm>
          <a:prstGeom prst="rect">
            <a:avLst/>
          </a:prstGeom>
          <a:solidFill>
            <a:schemeClr val="accent6">
              <a:lumMod val="20000"/>
              <a:lumOff val="80000"/>
            </a:schemeClr>
          </a:solidFill>
          <a:ln w="76200" cmpd="dbl">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7800" indent="-177800">
              <a:defRPr/>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　　生活困窮の相談支援等の取り組みを活かしつつ、地域の住民の複雑化した支援ニーズに対応する包括的な支援体制を構築するため、地域づくり、参加支援、相談支援に向けた事業を一体的に実施</a:t>
            </a:r>
            <a:endParaRPr lang="en-US" altLang="ja-JP" sz="14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36" name="角丸四角形 35"/>
          <p:cNvSpPr/>
          <p:nvPr/>
        </p:nvSpPr>
        <p:spPr>
          <a:xfrm>
            <a:off x="142875" y="4511675"/>
            <a:ext cx="4157663" cy="628650"/>
          </a:xfrm>
          <a:prstGeom prst="roundRect">
            <a:avLst/>
          </a:prstGeom>
          <a:solidFill>
            <a:schemeClr val="accent3">
              <a:lumMod val="40000"/>
              <a:lumOff val="60000"/>
            </a:schemeClr>
          </a:solidFill>
          <a:ln w="76200">
            <a:solidFill>
              <a:srgbClr val="669900"/>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ja-JP" altLang="en-US" sz="1600" b="1" dirty="0">
                <a:solidFill>
                  <a:prstClr val="black"/>
                </a:solidFill>
                <a:latin typeface="UD デジタル 教科書体 NK-R" panose="02020400000000000000" pitchFamily="18" charset="-128"/>
                <a:ea typeface="UD デジタル 教科書体 NK-R" panose="02020400000000000000" pitchFamily="18" charset="-128"/>
              </a:rPr>
              <a:t>多機関の協働による</a:t>
            </a:r>
            <a:endParaRPr lang="en-US" altLang="ja-JP" sz="1600" b="1" dirty="0">
              <a:solidFill>
                <a:prstClr val="black"/>
              </a:solidFill>
              <a:latin typeface="UD デジタル 教科書体 NK-R" panose="02020400000000000000" pitchFamily="18" charset="-128"/>
              <a:ea typeface="UD デジタル 教科書体 NK-R" panose="02020400000000000000" pitchFamily="18" charset="-128"/>
            </a:endParaRPr>
          </a:p>
          <a:p>
            <a:pPr algn="ctr">
              <a:defRPr/>
            </a:pPr>
            <a:r>
              <a:rPr lang="ja-JP" altLang="en-US" sz="1600" b="1" dirty="0">
                <a:solidFill>
                  <a:prstClr val="black"/>
                </a:solidFill>
                <a:latin typeface="UD デジタル 教科書体 NK-R" panose="02020400000000000000" pitchFamily="18" charset="-128"/>
                <a:ea typeface="UD デジタル 教科書体 NK-R" panose="02020400000000000000" pitchFamily="18" charset="-128"/>
              </a:rPr>
              <a:t>包括的支援体制構築事業</a:t>
            </a:r>
            <a:endParaRPr lang="en-US" altLang="ja-JP" sz="1600"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37" name="角丸四角形 36"/>
          <p:cNvSpPr/>
          <p:nvPr/>
        </p:nvSpPr>
        <p:spPr>
          <a:xfrm>
            <a:off x="142875" y="2263775"/>
            <a:ext cx="4157663" cy="581025"/>
          </a:xfrm>
          <a:prstGeom prst="roundRect">
            <a:avLst/>
          </a:prstGeom>
          <a:solidFill>
            <a:schemeClr val="accent3">
              <a:lumMod val="40000"/>
              <a:lumOff val="60000"/>
            </a:schemeClr>
          </a:solidFill>
          <a:ln w="76200">
            <a:solidFill>
              <a:srgbClr val="669900"/>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ja-JP" altLang="en-US" sz="1600" b="1" dirty="0">
                <a:solidFill>
                  <a:prstClr val="black"/>
                </a:solidFill>
                <a:latin typeface="UD デジタル 教科書体 NK-R" panose="02020400000000000000" pitchFamily="18" charset="-128"/>
                <a:ea typeface="UD デジタル 教科書体 NK-R" panose="02020400000000000000" pitchFamily="18" charset="-128"/>
              </a:rPr>
              <a:t>生活困窮者支援等のための</a:t>
            </a:r>
            <a:endParaRPr lang="en-US" altLang="ja-JP" sz="1600" b="1" dirty="0">
              <a:solidFill>
                <a:prstClr val="black"/>
              </a:solidFill>
              <a:latin typeface="UD デジタル 教科書体 NK-R" panose="02020400000000000000" pitchFamily="18" charset="-128"/>
              <a:ea typeface="UD デジタル 教科書体 NK-R" panose="02020400000000000000" pitchFamily="18" charset="-128"/>
            </a:endParaRPr>
          </a:p>
          <a:p>
            <a:pPr algn="ctr">
              <a:defRPr/>
            </a:pPr>
            <a:r>
              <a:rPr lang="ja-JP" altLang="en-US" sz="1600" b="1" dirty="0">
                <a:solidFill>
                  <a:prstClr val="black"/>
                </a:solidFill>
                <a:latin typeface="UD デジタル 教科書体 NK-R" panose="02020400000000000000" pitchFamily="18" charset="-128"/>
                <a:ea typeface="UD デジタル 教科書体 NK-R" panose="02020400000000000000" pitchFamily="18" charset="-128"/>
              </a:rPr>
              <a:t>地域づくり事業</a:t>
            </a:r>
            <a:endParaRPr lang="en-US" altLang="ja-JP" sz="1600"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41" name="角丸四角形 40"/>
          <p:cNvSpPr/>
          <p:nvPr/>
        </p:nvSpPr>
        <p:spPr>
          <a:xfrm>
            <a:off x="4584700" y="4283075"/>
            <a:ext cx="4364038" cy="2454275"/>
          </a:xfrm>
          <a:prstGeom prst="roundRect">
            <a:avLst/>
          </a:prstGeom>
          <a:solidFill>
            <a:srgbClr val="CEFEDB"/>
          </a:solidFill>
        </p:spPr>
        <p:style>
          <a:lnRef idx="1">
            <a:schemeClr val="accent5"/>
          </a:lnRef>
          <a:fillRef idx="2">
            <a:schemeClr val="accent5"/>
          </a:fillRef>
          <a:effectRef idx="1">
            <a:schemeClr val="accent5"/>
          </a:effectRef>
          <a:fontRef idx="minor">
            <a:schemeClr val="dk1"/>
          </a:fontRef>
        </p:style>
        <p:txBody>
          <a:bodyPr anchor="ctr"/>
          <a:lstStyle/>
          <a:p>
            <a:pPr>
              <a:defRPr/>
            </a:pPr>
            <a:endParaRPr lang="en-US" altLang="ja-JP" b="1" u="sng" dirty="0">
              <a:solidFill>
                <a:prstClr val="black"/>
              </a:solidFill>
              <a:latin typeface="UD デジタル 教科書体 NK-R" panose="02020400000000000000" pitchFamily="18" charset="-128"/>
              <a:ea typeface="UD デジタル 教科書体 NK-R" panose="02020400000000000000" pitchFamily="18" charset="-128"/>
            </a:endParaRPr>
          </a:p>
          <a:p>
            <a:pPr>
              <a:defRPr/>
            </a:pPr>
            <a:endParaRPr lang="en-US" altLang="ja-JP" sz="1400" dirty="0">
              <a:solidFill>
                <a:prstClr val="black"/>
              </a:solidFill>
              <a:latin typeface="UD デジタル 教科書体 NK-R" panose="02020400000000000000" pitchFamily="18" charset="-128"/>
              <a:ea typeface="UD デジタル 教科書体 NK-R" panose="02020400000000000000" pitchFamily="18" charset="-128"/>
            </a:endParaRPr>
          </a:p>
          <a:p>
            <a:pPr>
              <a:defRPr/>
            </a:pPr>
            <a:endParaRPr lang="en-US" altLang="ja-JP" sz="1400" dirty="0">
              <a:solidFill>
                <a:prstClr val="black"/>
              </a:solidFill>
              <a:latin typeface="UD デジタル 教科書体 NK-R" panose="02020400000000000000" pitchFamily="18" charset="-128"/>
              <a:ea typeface="UD デジタル 教科書体 NK-R" panose="02020400000000000000" pitchFamily="18" charset="-128"/>
            </a:endParaRPr>
          </a:p>
          <a:p>
            <a:pPr>
              <a:defRPr/>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地域生活課題を早期に発見し適切な対応を行うために、住民が身近なところで専門職と話し合う場や、住民の自主活動等の交流ができる拠点を各地域に整備します。</a:t>
            </a:r>
            <a:endParaRPr lang="en-US" altLang="ja-JP" sz="14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38" name="角丸四角形 37"/>
          <p:cNvSpPr/>
          <p:nvPr/>
        </p:nvSpPr>
        <p:spPr>
          <a:xfrm>
            <a:off x="4602162" y="4484688"/>
            <a:ext cx="4241392" cy="655637"/>
          </a:xfrm>
          <a:prstGeom prst="roundRect">
            <a:avLst/>
          </a:prstGeom>
          <a:solidFill>
            <a:schemeClr val="accent3">
              <a:lumMod val="40000"/>
              <a:lumOff val="60000"/>
            </a:schemeClr>
          </a:solidFill>
          <a:ln w="76200">
            <a:solidFill>
              <a:srgbClr val="669900"/>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ja-JP" altLang="en-US" sz="1600" b="1" dirty="0">
                <a:solidFill>
                  <a:prstClr val="black"/>
                </a:solidFill>
                <a:latin typeface="UD デジタル 教科書体 NK-R" panose="02020400000000000000" pitchFamily="18" charset="-128"/>
                <a:ea typeface="UD デジタル 教科書体 NK-R" panose="02020400000000000000" pitchFamily="18" charset="-128"/>
              </a:rPr>
              <a:t>アウトリーチ等を通じた継続的支援事業</a:t>
            </a:r>
            <a:endParaRPr lang="en-US" altLang="ja-JP" sz="1600"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44" name="角丸四角形 43"/>
          <p:cNvSpPr/>
          <p:nvPr/>
        </p:nvSpPr>
        <p:spPr>
          <a:xfrm>
            <a:off x="4583112" y="2282826"/>
            <a:ext cx="4103687" cy="561974"/>
          </a:xfrm>
          <a:prstGeom prst="roundRect">
            <a:avLst/>
          </a:prstGeom>
          <a:solidFill>
            <a:schemeClr val="accent3">
              <a:lumMod val="40000"/>
              <a:lumOff val="60000"/>
            </a:schemeClr>
          </a:solidFill>
          <a:ln w="76200">
            <a:solidFill>
              <a:srgbClr val="669900"/>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ja-JP" altLang="en-US" sz="1600" b="1" dirty="0">
                <a:solidFill>
                  <a:prstClr val="black"/>
                </a:solidFill>
                <a:latin typeface="UD デジタル 教科書体 NK-R" panose="02020400000000000000" pitchFamily="18" charset="-128"/>
                <a:ea typeface="UD デジタル 教科書体 NK-R" panose="02020400000000000000" pitchFamily="18" charset="-128"/>
              </a:rPr>
              <a:t>参加支援事業</a:t>
            </a:r>
            <a:endParaRPr lang="en-US" altLang="ja-JP" sz="1600"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5" name="右カーブ矢印 4"/>
          <p:cNvSpPr/>
          <p:nvPr/>
        </p:nvSpPr>
        <p:spPr>
          <a:xfrm>
            <a:off x="3427413" y="3940175"/>
            <a:ext cx="828675" cy="53022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ja-JP" altLang="en-US" b="1">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8" name="右カーブ矢印 7"/>
          <p:cNvSpPr/>
          <p:nvPr/>
        </p:nvSpPr>
        <p:spPr>
          <a:xfrm rot="10800000">
            <a:off x="4457700" y="3879850"/>
            <a:ext cx="776288" cy="55403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ja-JP" altLang="en-US" b="1">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33" name="角丸四角形 32"/>
          <p:cNvSpPr/>
          <p:nvPr/>
        </p:nvSpPr>
        <p:spPr>
          <a:xfrm>
            <a:off x="2916238" y="1895475"/>
            <a:ext cx="3008312" cy="309563"/>
          </a:xfrm>
          <a:prstGeom prst="roundRect">
            <a:avLst/>
          </a:prstGeom>
          <a:solidFill>
            <a:schemeClr val="accent2">
              <a:lumMod val="20000"/>
              <a:lumOff val="80000"/>
            </a:schemeClr>
          </a:soli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ja-JP" altLang="en-US" sz="1600" dirty="0">
                <a:solidFill>
                  <a:prstClr val="black"/>
                </a:solidFill>
                <a:latin typeface="UD デジタル 教科書体 NK-R" panose="02020400000000000000" pitchFamily="18" charset="-128"/>
                <a:ea typeface="UD デジタル 教科書体 NK-R" panose="02020400000000000000" pitchFamily="18" charset="-128"/>
              </a:rPr>
              <a:t>野洲市社会福祉協議会（委託）</a:t>
            </a:r>
          </a:p>
        </p:txBody>
      </p:sp>
      <p:sp>
        <p:nvSpPr>
          <p:cNvPr id="24" name="角丸四角形 23"/>
          <p:cNvSpPr/>
          <p:nvPr/>
        </p:nvSpPr>
        <p:spPr>
          <a:xfrm>
            <a:off x="5349875" y="4124325"/>
            <a:ext cx="3008313" cy="309563"/>
          </a:xfrm>
          <a:prstGeom prst="roundRect">
            <a:avLst/>
          </a:prstGeom>
          <a:solidFill>
            <a:schemeClr val="accent2">
              <a:lumMod val="20000"/>
              <a:lumOff val="80000"/>
            </a:schemeClr>
          </a:soli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ja-JP" altLang="en-US" sz="1600" dirty="0">
                <a:solidFill>
                  <a:prstClr val="black"/>
                </a:solidFill>
                <a:latin typeface="UD デジタル 教科書体 NK-R" panose="02020400000000000000" pitchFamily="18" charset="-128"/>
                <a:ea typeface="UD デジタル 教科書体 NK-R" panose="02020400000000000000" pitchFamily="18" charset="-128"/>
              </a:rPr>
              <a:t>野洲市社会福祉協議会（委託）</a:t>
            </a:r>
          </a:p>
        </p:txBody>
      </p:sp>
      <p:sp>
        <p:nvSpPr>
          <p:cNvPr id="2" name="スライド番号プレースホルダー 1"/>
          <p:cNvSpPr>
            <a:spLocks noGrp="1"/>
          </p:cNvSpPr>
          <p:nvPr>
            <p:ph type="sldNum" sz="quarter" idx="12"/>
          </p:nvPr>
        </p:nvSpPr>
        <p:spPr>
          <a:xfrm>
            <a:off x="6766719" y="6289676"/>
            <a:ext cx="2329656" cy="447674"/>
          </a:xfrm>
        </p:spPr>
        <p:txBody>
          <a:bodyPr/>
          <a:lstStyle/>
          <a:p>
            <a:pPr>
              <a:defRPr/>
            </a:pPr>
            <a:fld id="{6BC7C1FE-E24C-4F7C-90E9-EE4CE72566AA}" type="slidenum">
              <a:rPr lang="ja-JP" altLang="en-US" sz="1600" smtClean="0">
                <a:latin typeface="游ゴシック" panose="020B0400000000000000" pitchFamily="50" charset="-128"/>
                <a:ea typeface="游ゴシック" panose="020B0400000000000000" pitchFamily="50" charset="-128"/>
              </a:rPr>
              <a:pPr>
                <a:defRPr/>
              </a:pPr>
              <a:t>35</a:t>
            </a:fld>
            <a:endParaRPr lang="ja-JP" altLang="en-US" sz="16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6325024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楕円 30"/>
          <p:cNvSpPr/>
          <p:nvPr/>
        </p:nvSpPr>
        <p:spPr>
          <a:xfrm rot="1424348">
            <a:off x="4695825" y="1927225"/>
            <a:ext cx="3114675" cy="4252913"/>
          </a:xfrm>
          <a:prstGeom prst="ellipse">
            <a:avLst/>
          </a:prstGeom>
          <a:noFill/>
          <a:ln w="317500" cmpd="sng">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latin typeface="UD デジタル 教科書体 NK-B" panose="02020700000000000000" pitchFamily="18" charset="-128"/>
              <a:ea typeface="UD デジタル 教科書体 NK-B" panose="02020700000000000000" pitchFamily="18" charset="-128"/>
            </a:endParaRPr>
          </a:p>
        </p:txBody>
      </p:sp>
      <p:sp>
        <p:nvSpPr>
          <p:cNvPr id="4" name="角丸四角形 3"/>
          <p:cNvSpPr/>
          <p:nvPr/>
        </p:nvSpPr>
        <p:spPr>
          <a:xfrm>
            <a:off x="226820" y="1433431"/>
            <a:ext cx="3425825" cy="5326139"/>
          </a:xfrm>
          <a:prstGeom prst="roundRect">
            <a:avLst>
              <a:gd name="adj" fmla="val 3309"/>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latin typeface="UD デジタル 教科書体 NK-B" panose="02020700000000000000" pitchFamily="18" charset="-128"/>
              <a:ea typeface="UD デジタル 教科書体 NK-B" panose="02020700000000000000" pitchFamily="18" charset="-128"/>
            </a:endParaRPr>
          </a:p>
        </p:txBody>
      </p:sp>
      <p:sp>
        <p:nvSpPr>
          <p:cNvPr id="6" name="角丸四角形 5"/>
          <p:cNvSpPr/>
          <p:nvPr/>
        </p:nvSpPr>
        <p:spPr>
          <a:xfrm>
            <a:off x="439738" y="2722563"/>
            <a:ext cx="2990850" cy="465137"/>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62" dirty="0">
                <a:solidFill>
                  <a:prstClr val="black"/>
                </a:solidFill>
                <a:latin typeface="UD デジタル 教科書体 NK-B" panose="02020700000000000000" pitchFamily="18" charset="-128"/>
                <a:ea typeface="UD デジタル 教科書体 NK-B" panose="02020700000000000000" pitchFamily="18" charset="-128"/>
              </a:rPr>
              <a:t>消費生活相談</a:t>
            </a:r>
          </a:p>
        </p:txBody>
      </p:sp>
      <p:sp>
        <p:nvSpPr>
          <p:cNvPr id="9" name="角丸四角形 8"/>
          <p:cNvSpPr/>
          <p:nvPr/>
        </p:nvSpPr>
        <p:spPr>
          <a:xfrm>
            <a:off x="990985" y="1031958"/>
            <a:ext cx="2154238" cy="571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62" dirty="0">
                <a:solidFill>
                  <a:prstClr val="white"/>
                </a:solidFill>
                <a:latin typeface="UD デジタル 教科書体 NK-B" panose="02020700000000000000" pitchFamily="18" charset="-128"/>
                <a:ea typeface="UD デジタル 教科書体 NK-B" panose="02020700000000000000" pitchFamily="18" charset="-128"/>
              </a:rPr>
              <a:t>野洲市役所本館</a:t>
            </a:r>
            <a:endParaRPr lang="en-US" altLang="ja-JP" sz="1662" dirty="0">
              <a:solidFill>
                <a:prstClr val="white"/>
              </a:solidFill>
              <a:latin typeface="UD デジタル 教科書体 NK-B" panose="02020700000000000000" pitchFamily="18" charset="-128"/>
              <a:ea typeface="UD デジタル 教科書体 NK-B" panose="02020700000000000000" pitchFamily="18" charset="-128"/>
            </a:endParaRPr>
          </a:p>
          <a:p>
            <a:pPr algn="ctr">
              <a:defRPr/>
            </a:pPr>
            <a:r>
              <a:rPr lang="ja-JP" altLang="en-US" sz="1662" dirty="0">
                <a:solidFill>
                  <a:prstClr val="white"/>
                </a:solidFill>
                <a:latin typeface="UD デジタル 教科書体 NK-B" panose="02020700000000000000" pitchFamily="18" charset="-128"/>
                <a:ea typeface="UD デジタル 教科書体 NK-B" panose="02020700000000000000" pitchFamily="18" charset="-128"/>
              </a:rPr>
              <a:t>市民生活相談課</a:t>
            </a:r>
          </a:p>
        </p:txBody>
      </p:sp>
      <p:sp>
        <p:nvSpPr>
          <p:cNvPr id="15" name="角丸四角形 14"/>
          <p:cNvSpPr/>
          <p:nvPr/>
        </p:nvSpPr>
        <p:spPr>
          <a:xfrm>
            <a:off x="439738" y="1700213"/>
            <a:ext cx="2990850" cy="465137"/>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62" dirty="0">
                <a:solidFill>
                  <a:prstClr val="black"/>
                </a:solidFill>
                <a:latin typeface="UD デジタル 教科書体 NK-B" panose="02020700000000000000" pitchFamily="18" charset="-128"/>
                <a:ea typeface="UD デジタル 教科書体 NK-B" panose="02020700000000000000" pitchFamily="18" charset="-128"/>
              </a:rPr>
              <a:t>市民相談</a:t>
            </a:r>
          </a:p>
        </p:txBody>
      </p:sp>
      <p:grpSp>
        <p:nvGrpSpPr>
          <p:cNvPr id="98312" name="グループ化 4"/>
          <p:cNvGrpSpPr>
            <a:grpSpLocks/>
          </p:cNvGrpSpPr>
          <p:nvPr/>
        </p:nvGrpSpPr>
        <p:grpSpPr bwMode="auto">
          <a:xfrm>
            <a:off x="747463" y="4767263"/>
            <a:ext cx="2533650" cy="1582737"/>
            <a:chOff x="747622" y="4853791"/>
            <a:chExt cx="2533698" cy="1496157"/>
          </a:xfrm>
        </p:grpSpPr>
        <p:grpSp>
          <p:nvGrpSpPr>
            <p:cNvPr id="52" name="グループ化 51"/>
            <p:cNvGrpSpPr/>
            <p:nvPr/>
          </p:nvGrpSpPr>
          <p:grpSpPr bwMode="auto">
            <a:xfrm>
              <a:off x="1360495" y="4853791"/>
              <a:ext cx="1129613" cy="1496157"/>
              <a:chOff x="-2016732" y="1448780"/>
              <a:chExt cx="1224136" cy="1620180"/>
            </a:xfrm>
            <a:solidFill>
              <a:schemeClr val="accent5">
                <a:lumMod val="20000"/>
                <a:lumOff val="80000"/>
              </a:schemeClr>
            </a:solidFill>
          </p:grpSpPr>
          <p:sp>
            <p:nvSpPr>
              <p:cNvPr id="56" name="二等辺三角形 55"/>
              <p:cNvSpPr/>
              <p:nvPr/>
            </p:nvSpPr>
            <p:spPr>
              <a:xfrm>
                <a:off x="-1908720" y="1727470"/>
                <a:ext cx="1008112" cy="1341490"/>
              </a:xfrm>
              <a:prstGeom prst="triangl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latin typeface="UD デジタル 教科書体 NK-B" panose="02020700000000000000" pitchFamily="18" charset="-128"/>
                  <a:ea typeface="UD デジタル 教科書体 NK-B" panose="02020700000000000000" pitchFamily="18" charset="-128"/>
                </a:endParaRPr>
              </a:p>
            </p:txBody>
          </p:sp>
          <p:sp>
            <p:nvSpPr>
              <p:cNvPr id="57" name="円/楕円 20"/>
              <p:cNvSpPr/>
              <p:nvPr/>
            </p:nvSpPr>
            <p:spPr>
              <a:xfrm>
                <a:off x="-2016732" y="1448780"/>
                <a:ext cx="1224136" cy="1224136"/>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latin typeface="UD デジタル 教科書体 NK-B" panose="02020700000000000000" pitchFamily="18" charset="-128"/>
                  <a:ea typeface="UD デジタル 教科書体 NK-B" panose="02020700000000000000" pitchFamily="18" charset="-128"/>
                </a:endParaRPr>
              </a:p>
            </p:txBody>
          </p:sp>
        </p:grpSp>
        <p:sp>
          <p:nvSpPr>
            <p:cNvPr id="132131" name="テキスト ボックス 32"/>
            <p:cNvSpPr txBox="1">
              <a:spLocks noChangeArrowheads="1"/>
            </p:cNvSpPr>
            <p:nvPr/>
          </p:nvSpPr>
          <p:spPr bwMode="auto">
            <a:xfrm>
              <a:off x="747622" y="5467350"/>
              <a:ext cx="2533698" cy="73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buFont typeface="Arial" panose="020B0604020202020204" pitchFamily="34" charset="0"/>
                <a:buNone/>
                <a:defRPr/>
              </a:pPr>
              <a:r>
                <a:rPr lang="ja-JP" altLang="en-US" sz="1477" b="1" dirty="0">
                  <a:solidFill>
                    <a:srgbClr val="000000"/>
                  </a:solidFill>
                  <a:latin typeface="UD デジタル 教科書体 NK-B" panose="02020700000000000000" pitchFamily="18" charset="-128"/>
                  <a:ea typeface="UD デジタル 教科書体 NK-B" panose="02020700000000000000" pitchFamily="18" charset="-128"/>
                </a:rPr>
                <a:t>正規職員 　　　　　　　　　４名</a:t>
              </a:r>
              <a:endParaRPr lang="en-US" altLang="ja-JP" sz="1477" b="1" dirty="0">
                <a:solidFill>
                  <a:srgbClr val="000000"/>
                </a:solidFill>
                <a:latin typeface="UD デジタル 教科書体 NK-B" panose="02020700000000000000" pitchFamily="18" charset="-128"/>
                <a:ea typeface="UD デジタル 教科書体 NK-B" panose="02020700000000000000" pitchFamily="18" charset="-128"/>
              </a:endParaRPr>
            </a:p>
            <a:p>
              <a:pPr fontAlgn="base">
                <a:spcBef>
                  <a:spcPct val="0"/>
                </a:spcBef>
                <a:spcAft>
                  <a:spcPct val="0"/>
                </a:spcAft>
                <a:buFont typeface="Arial" panose="020B0604020202020204" pitchFamily="34" charset="0"/>
                <a:buNone/>
                <a:defRPr/>
              </a:pPr>
              <a:r>
                <a:rPr lang="ja-JP" altLang="en-US" sz="1477" b="1" dirty="0">
                  <a:solidFill>
                    <a:srgbClr val="000000"/>
                  </a:solidFill>
                  <a:latin typeface="UD デジタル 教科書体 NK-B" panose="02020700000000000000" pitchFamily="18" charset="-128"/>
                  <a:ea typeface="UD デジタル 教科書体 NK-B" panose="02020700000000000000" pitchFamily="18" charset="-128"/>
                </a:rPr>
                <a:t>生活困窮相談支援員 ４名</a:t>
              </a:r>
              <a:endParaRPr lang="en-US" altLang="ja-JP" sz="1477" b="1" dirty="0">
                <a:solidFill>
                  <a:srgbClr val="000000"/>
                </a:solidFill>
                <a:latin typeface="UD デジタル 教科書体 NK-B" panose="02020700000000000000" pitchFamily="18" charset="-128"/>
                <a:ea typeface="UD デジタル 教科書体 NK-B" panose="02020700000000000000" pitchFamily="18" charset="-128"/>
              </a:endParaRPr>
            </a:p>
            <a:p>
              <a:pPr fontAlgn="base">
                <a:spcBef>
                  <a:spcPct val="0"/>
                </a:spcBef>
                <a:spcAft>
                  <a:spcPct val="0"/>
                </a:spcAft>
                <a:buFont typeface="Arial" panose="020B0604020202020204" pitchFamily="34" charset="0"/>
                <a:buNone/>
                <a:defRPr/>
              </a:pPr>
              <a:r>
                <a:rPr lang="ja-JP" altLang="en-US" sz="1477" b="1" dirty="0">
                  <a:solidFill>
                    <a:srgbClr val="000000"/>
                  </a:solidFill>
                  <a:latin typeface="UD デジタル 教科書体 NK-B" panose="02020700000000000000" pitchFamily="18" charset="-128"/>
                  <a:ea typeface="UD デジタル 教科書体 NK-B" panose="02020700000000000000" pitchFamily="18" charset="-128"/>
                </a:rPr>
                <a:t>消費生活相談職員　　 ２名</a:t>
              </a:r>
              <a:endParaRPr lang="en-US" altLang="ja-JP" sz="1477" b="1" dirty="0">
                <a:solidFill>
                  <a:srgbClr val="000000"/>
                </a:solidFill>
                <a:latin typeface="UD デジタル 教科書体 NK-B" panose="02020700000000000000" pitchFamily="18" charset="-128"/>
                <a:ea typeface="UD デジタル 教科書体 NK-B" panose="02020700000000000000" pitchFamily="18" charset="-128"/>
              </a:endParaRPr>
            </a:p>
          </p:txBody>
        </p:sp>
      </p:grpSp>
      <p:sp>
        <p:nvSpPr>
          <p:cNvPr id="38" name="角丸四角形 37"/>
          <p:cNvSpPr/>
          <p:nvPr/>
        </p:nvSpPr>
        <p:spPr>
          <a:xfrm>
            <a:off x="439738" y="3744913"/>
            <a:ext cx="2990850" cy="465137"/>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62" dirty="0">
                <a:solidFill>
                  <a:prstClr val="black"/>
                </a:solidFill>
                <a:latin typeface="UD デジタル 教科書体 NK-B" panose="02020700000000000000" pitchFamily="18" charset="-128"/>
                <a:ea typeface="UD デジタル 教科書体 NK-B" panose="02020700000000000000" pitchFamily="18" charset="-128"/>
              </a:rPr>
              <a:t>行政相談</a:t>
            </a:r>
          </a:p>
        </p:txBody>
      </p:sp>
      <p:sp>
        <p:nvSpPr>
          <p:cNvPr id="67" name="角丸四角形 66"/>
          <p:cNvSpPr/>
          <p:nvPr/>
        </p:nvSpPr>
        <p:spPr>
          <a:xfrm>
            <a:off x="439738" y="3233738"/>
            <a:ext cx="2990850" cy="466725"/>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62" dirty="0">
                <a:solidFill>
                  <a:prstClr val="black"/>
                </a:solidFill>
                <a:latin typeface="UD デジタル 教科書体 NK-B" panose="02020700000000000000" pitchFamily="18" charset="-128"/>
                <a:ea typeface="UD デジタル 教科書体 NK-B" panose="02020700000000000000" pitchFamily="18" charset="-128"/>
              </a:rPr>
              <a:t>税務、年金相談</a:t>
            </a:r>
          </a:p>
        </p:txBody>
      </p:sp>
      <p:sp>
        <p:nvSpPr>
          <p:cNvPr id="70" name="角丸四角形 69"/>
          <p:cNvSpPr/>
          <p:nvPr/>
        </p:nvSpPr>
        <p:spPr>
          <a:xfrm>
            <a:off x="439738" y="4256088"/>
            <a:ext cx="2990850" cy="465137"/>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62" dirty="0">
                <a:solidFill>
                  <a:prstClr val="black"/>
                </a:solidFill>
                <a:latin typeface="UD デジタル 教科書体 NK-B" panose="02020700000000000000" pitchFamily="18" charset="-128"/>
                <a:ea typeface="UD デジタル 教科書体 NK-B" panose="02020700000000000000" pitchFamily="18" charset="-128"/>
              </a:rPr>
              <a:t>生活困窮者支援・や</a:t>
            </a:r>
            <a:r>
              <a:rPr lang="ja-JP" altLang="en-US" sz="1662" dirty="0" err="1">
                <a:solidFill>
                  <a:prstClr val="black"/>
                </a:solidFill>
                <a:latin typeface="UD デジタル 教科書体 NK-B" panose="02020700000000000000" pitchFamily="18" charset="-128"/>
                <a:ea typeface="UD デジタル 教科書体 NK-B" panose="02020700000000000000" pitchFamily="18" charset="-128"/>
              </a:rPr>
              <a:t>す</a:t>
            </a:r>
            <a:r>
              <a:rPr lang="ja-JP" altLang="en-US" sz="1662" dirty="0">
                <a:solidFill>
                  <a:prstClr val="black"/>
                </a:solidFill>
                <a:latin typeface="UD デジタル 教科書体 NK-B" panose="02020700000000000000" pitchFamily="18" charset="-128"/>
                <a:ea typeface="UD デジタル 教科書体 NK-B" panose="02020700000000000000" pitchFamily="18" charset="-128"/>
              </a:rPr>
              <a:t>ワーク</a:t>
            </a:r>
          </a:p>
        </p:txBody>
      </p:sp>
      <p:sp>
        <p:nvSpPr>
          <p:cNvPr id="132109" name="テキスト ボックス 12"/>
          <p:cNvSpPr txBox="1">
            <a:spLocks noChangeArrowheads="1"/>
          </p:cNvSpPr>
          <p:nvPr/>
        </p:nvSpPr>
        <p:spPr bwMode="auto">
          <a:xfrm>
            <a:off x="5076825" y="4193229"/>
            <a:ext cx="2487613" cy="54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fontAlgn="base">
              <a:spcBef>
                <a:spcPct val="0"/>
              </a:spcBef>
              <a:spcAft>
                <a:spcPct val="0"/>
              </a:spcAft>
              <a:buFont typeface="Arial" panose="020B0604020202020204" pitchFamily="34" charset="0"/>
              <a:buNone/>
              <a:defRPr/>
            </a:pPr>
            <a:r>
              <a:rPr lang="ja-JP" altLang="en-US" sz="1477" b="1" dirty="0">
                <a:solidFill>
                  <a:srgbClr val="000000"/>
                </a:solidFill>
                <a:latin typeface="UD デジタル 教科書体 NK-B" panose="02020700000000000000" pitchFamily="18" charset="-128"/>
                <a:ea typeface="UD デジタル 教科書体 NK-B" panose="02020700000000000000" pitchFamily="18" charset="-128"/>
              </a:rPr>
              <a:t>地域住民の相談拠点</a:t>
            </a:r>
            <a:endParaRPr lang="en-US" altLang="ja-JP" sz="1477" b="1" dirty="0">
              <a:solidFill>
                <a:srgbClr val="000000"/>
              </a:solidFill>
              <a:latin typeface="UD デジタル 教科書体 NK-B" panose="02020700000000000000" pitchFamily="18" charset="-128"/>
              <a:ea typeface="UD デジタル 教科書体 NK-B" panose="02020700000000000000" pitchFamily="18" charset="-128"/>
            </a:endParaRPr>
          </a:p>
          <a:p>
            <a:pPr algn="ctr" fontAlgn="base">
              <a:spcBef>
                <a:spcPct val="0"/>
              </a:spcBef>
              <a:spcAft>
                <a:spcPct val="0"/>
              </a:spcAft>
              <a:buFont typeface="Arial" panose="020B0604020202020204" pitchFamily="34" charset="0"/>
              <a:buNone/>
              <a:defRPr/>
            </a:pPr>
            <a:r>
              <a:rPr lang="ja-JP" altLang="en-US" sz="1477" b="1" dirty="0">
                <a:solidFill>
                  <a:srgbClr val="000000"/>
                </a:solidFill>
                <a:latin typeface="UD デジタル 教科書体 NK-B" panose="02020700000000000000" pitchFamily="18" charset="-128"/>
                <a:ea typeface="UD デジタル 教科書体 NK-B" panose="02020700000000000000" pitchFamily="18" charset="-128"/>
              </a:rPr>
              <a:t>市民活動の交流・支援</a:t>
            </a:r>
            <a:endParaRPr lang="en-US" altLang="ja-JP" sz="1477" b="1" dirty="0">
              <a:solidFill>
                <a:srgbClr val="000000"/>
              </a:solidFill>
              <a:latin typeface="UD デジタル 教科書体 NK-B" panose="02020700000000000000" pitchFamily="18" charset="-128"/>
              <a:ea typeface="UD デジタル 教科書体 NK-B" panose="02020700000000000000" pitchFamily="18" charset="-128"/>
            </a:endParaRPr>
          </a:p>
        </p:txBody>
      </p:sp>
      <p:grpSp>
        <p:nvGrpSpPr>
          <p:cNvPr id="98317" name="グループ化 6"/>
          <p:cNvGrpSpPr>
            <a:grpSpLocks/>
          </p:cNvGrpSpPr>
          <p:nvPr/>
        </p:nvGrpSpPr>
        <p:grpSpPr bwMode="auto">
          <a:xfrm>
            <a:off x="5102474" y="4830761"/>
            <a:ext cx="2449513" cy="1965224"/>
            <a:chOff x="4725926" y="4924182"/>
            <a:chExt cx="2652966" cy="2126782"/>
          </a:xfrm>
        </p:grpSpPr>
        <p:grpSp>
          <p:nvGrpSpPr>
            <p:cNvPr id="22" name="グループ化 21"/>
            <p:cNvGrpSpPr/>
            <p:nvPr/>
          </p:nvGrpSpPr>
          <p:grpSpPr bwMode="auto">
            <a:xfrm>
              <a:off x="5505958" y="4924182"/>
              <a:ext cx="1223747" cy="1620837"/>
              <a:chOff x="-2016732" y="1448780"/>
              <a:chExt cx="1224136" cy="1620180"/>
            </a:xfrm>
            <a:solidFill>
              <a:schemeClr val="accent5">
                <a:lumMod val="20000"/>
                <a:lumOff val="80000"/>
              </a:schemeClr>
            </a:solidFill>
          </p:grpSpPr>
          <p:sp>
            <p:nvSpPr>
              <p:cNvPr id="20" name="二等辺三角形 19"/>
              <p:cNvSpPr/>
              <p:nvPr/>
            </p:nvSpPr>
            <p:spPr>
              <a:xfrm>
                <a:off x="-1908720" y="1727470"/>
                <a:ext cx="1008112" cy="1341490"/>
              </a:xfrm>
              <a:prstGeom prst="triangl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latin typeface="UD デジタル 教科書体 NK-B" panose="02020700000000000000" pitchFamily="18" charset="-128"/>
                  <a:ea typeface="UD デジタル 教科書体 NK-B" panose="02020700000000000000" pitchFamily="18" charset="-128"/>
                </a:endParaRPr>
              </a:p>
            </p:txBody>
          </p:sp>
          <p:sp>
            <p:nvSpPr>
              <p:cNvPr id="21" name="円/楕円 20"/>
              <p:cNvSpPr/>
              <p:nvPr/>
            </p:nvSpPr>
            <p:spPr>
              <a:xfrm>
                <a:off x="-2016732" y="1448780"/>
                <a:ext cx="1224136" cy="1224136"/>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latin typeface="UD デジタル 教科書体 NK-B" panose="02020700000000000000" pitchFamily="18" charset="-128"/>
                  <a:ea typeface="UD デジタル 教科書体 NK-B" panose="02020700000000000000" pitchFamily="18" charset="-128"/>
                </a:endParaRPr>
              </a:p>
            </p:txBody>
          </p:sp>
        </p:grpSp>
        <p:sp>
          <p:nvSpPr>
            <p:cNvPr id="132135" name="テキスト ボックス 22"/>
            <p:cNvSpPr txBox="1">
              <a:spLocks noChangeArrowheads="1"/>
            </p:cNvSpPr>
            <p:nvPr/>
          </p:nvSpPr>
          <p:spPr bwMode="auto">
            <a:xfrm>
              <a:off x="4725926" y="5536498"/>
              <a:ext cx="2652966" cy="1514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buFont typeface="Arial" panose="020B0604020202020204" pitchFamily="34" charset="0"/>
                <a:buNone/>
                <a:defRPr/>
              </a:pPr>
              <a:r>
                <a:rPr lang="ja-JP" altLang="en-US" sz="1477" b="1" dirty="0">
                  <a:solidFill>
                    <a:srgbClr val="000000"/>
                  </a:solidFill>
                  <a:latin typeface="UD デジタル 教科書体 NK-B" panose="02020700000000000000" pitchFamily="18" charset="-128"/>
                  <a:ea typeface="UD デジタル 教科書体 NK-B" panose="02020700000000000000" pitchFamily="18" charset="-128"/>
                </a:rPr>
                <a:t>正規職員                   </a:t>
              </a:r>
              <a:r>
                <a:rPr lang="en-US" altLang="ja-JP" sz="1477" b="1" dirty="0">
                  <a:solidFill>
                    <a:srgbClr val="000000"/>
                  </a:solidFill>
                  <a:latin typeface="UD デジタル 教科書体 NK-B" panose="02020700000000000000" pitchFamily="18" charset="-128"/>
                  <a:ea typeface="UD デジタル 教科書体 NK-B" panose="02020700000000000000" pitchFamily="18" charset="-128"/>
                </a:rPr>
                <a:t>2</a:t>
              </a:r>
              <a:r>
                <a:rPr lang="ja-JP" altLang="en-US" sz="1477" b="1" dirty="0">
                  <a:solidFill>
                    <a:srgbClr val="000000"/>
                  </a:solidFill>
                  <a:latin typeface="UD デジタル 教科書体 NK-B" panose="02020700000000000000" pitchFamily="18" charset="-128"/>
                  <a:ea typeface="UD デジタル 教科書体 NK-B" panose="02020700000000000000" pitchFamily="18" charset="-128"/>
                </a:rPr>
                <a:t>名                     </a:t>
              </a:r>
              <a:endParaRPr lang="en-US" altLang="ja-JP" sz="1477" b="1" dirty="0">
                <a:solidFill>
                  <a:srgbClr val="000000"/>
                </a:solidFill>
                <a:latin typeface="UD デジタル 教科書体 NK-B" panose="02020700000000000000" pitchFamily="18" charset="-128"/>
                <a:ea typeface="UD デジタル 教科書体 NK-B" panose="02020700000000000000" pitchFamily="18" charset="-128"/>
              </a:endParaRPr>
            </a:p>
            <a:p>
              <a:pPr fontAlgn="base">
                <a:spcBef>
                  <a:spcPct val="0"/>
                </a:spcBef>
                <a:spcAft>
                  <a:spcPct val="0"/>
                </a:spcAft>
                <a:buFont typeface="Arial" panose="020B0604020202020204" pitchFamily="34" charset="0"/>
                <a:buNone/>
                <a:defRPr/>
              </a:pPr>
              <a:r>
                <a:rPr lang="ja-JP" altLang="en-US" sz="1477" b="1" dirty="0">
                  <a:solidFill>
                    <a:srgbClr val="000000"/>
                  </a:solidFill>
                  <a:latin typeface="UD デジタル 教科書体 NK-B" panose="02020700000000000000" pitchFamily="18" charset="-128"/>
                  <a:ea typeface="UD デジタル 教科書体 NK-B" panose="02020700000000000000" pitchFamily="18" charset="-128"/>
                </a:rPr>
                <a:t>市民活動支援員         </a:t>
              </a:r>
              <a:r>
                <a:rPr lang="ja-JP" altLang="en-US" sz="800" b="1" dirty="0">
                  <a:solidFill>
                    <a:srgbClr val="000000"/>
                  </a:solidFill>
                  <a:latin typeface="UD デジタル 教科書体 NK-B" panose="02020700000000000000" pitchFamily="18" charset="-128"/>
                  <a:ea typeface="UD デジタル 教科書体 NK-B" panose="02020700000000000000" pitchFamily="18" charset="-128"/>
                </a:rPr>
                <a:t> </a:t>
              </a:r>
              <a:r>
                <a:rPr lang="ja-JP" altLang="en-US" sz="1477" b="1" dirty="0">
                  <a:solidFill>
                    <a:srgbClr val="000000"/>
                  </a:solidFill>
                  <a:latin typeface="UD デジタル 教科書体 NK-B" panose="02020700000000000000" pitchFamily="18" charset="-128"/>
                  <a:ea typeface="UD デジタル 教科書体 NK-B" panose="02020700000000000000" pitchFamily="18" charset="-128"/>
                </a:rPr>
                <a:t>１名</a:t>
              </a:r>
              <a:endParaRPr lang="en-US" altLang="ja-JP" sz="1477" b="1" dirty="0">
                <a:solidFill>
                  <a:srgbClr val="000000"/>
                </a:solidFill>
                <a:latin typeface="UD デジタル 教科書体 NK-B" panose="02020700000000000000" pitchFamily="18" charset="-128"/>
                <a:ea typeface="UD デジタル 教科書体 NK-B" panose="02020700000000000000" pitchFamily="18" charset="-128"/>
              </a:endParaRPr>
            </a:p>
            <a:p>
              <a:pPr fontAlgn="base">
                <a:spcBef>
                  <a:spcPct val="0"/>
                </a:spcBef>
                <a:spcAft>
                  <a:spcPct val="0"/>
                </a:spcAft>
                <a:buFont typeface="Arial" panose="020B0604020202020204" pitchFamily="34" charset="0"/>
                <a:buNone/>
                <a:defRPr/>
              </a:pPr>
              <a:r>
                <a:rPr lang="ja-JP" altLang="en-US" sz="1477" b="1" dirty="0">
                  <a:latin typeface="UD デジタル 教科書体 NK-B" panose="02020700000000000000" pitchFamily="18" charset="-128"/>
                  <a:ea typeface="UD デジタル 教科書体 NK-B" panose="02020700000000000000" pitchFamily="18" charset="-128"/>
                </a:rPr>
                <a:t>相談支援包括化推進員</a:t>
              </a:r>
              <a:r>
                <a:rPr lang="en-US" altLang="ja-JP" sz="1477" b="1" dirty="0">
                  <a:latin typeface="UD デジタル 教科書体 NK-B" panose="02020700000000000000" pitchFamily="18" charset="-128"/>
                  <a:ea typeface="UD デジタル 教科書体 NK-B" panose="02020700000000000000" pitchFamily="18" charset="-128"/>
                </a:rPr>
                <a:t>1</a:t>
              </a:r>
              <a:r>
                <a:rPr lang="ja-JP" altLang="en-US" sz="1477" b="1" dirty="0">
                  <a:latin typeface="UD デジタル 教科書体 NK-B" panose="02020700000000000000" pitchFamily="18" charset="-128"/>
                  <a:ea typeface="UD デジタル 教科書体 NK-B" panose="02020700000000000000" pitchFamily="18" charset="-128"/>
                </a:rPr>
                <a:t>名</a:t>
              </a:r>
              <a:endParaRPr lang="en-US" altLang="ja-JP" sz="1477" b="1" dirty="0">
                <a:latin typeface="UD デジタル 教科書体 NK-B" panose="02020700000000000000" pitchFamily="18" charset="-128"/>
                <a:ea typeface="UD デジタル 教科書体 NK-B" panose="02020700000000000000" pitchFamily="18" charset="-128"/>
              </a:endParaRPr>
            </a:p>
            <a:p>
              <a:pPr algn="ctr" fontAlgn="base">
                <a:spcBef>
                  <a:spcPct val="0"/>
                </a:spcBef>
                <a:spcAft>
                  <a:spcPct val="0"/>
                </a:spcAft>
                <a:buFont typeface="Arial" panose="020B0604020202020204" pitchFamily="34" charset="0"/>
                <a:buNone/>
                <a:defRPr/>
              </a:pPr>
              <a:endParaRPr lang="en-US" altLang="ja-JP" sz="1477" b="1" dirty="0">
                <a:solidFill>
                  <a:srgbClr val="000000"/>
                </a:solidFill>
                <a:latin typeface="UD デジタル 教科書体 NK-B" panose="02020700000000000000" pitchFamily="18" charset="-128"/>
                <a:ea typeface="UD デジタル 教科書体 NK-B" panose="02020700000000000000" pitchFamily="18" charset="-128"/>
              </a:endParaRPr>
            </a:p>
            <a:p>
              <a:pPr algn="ctr" fontAlgn="base">
                <a:spcBef>
                  <a:spcPct val="0"/>
                </a:spcBef>
                <a:spcAft>
                  <a:spcPct val="0"/>
                </a:spcAft>
                <a:buFont typeface="Arial" panose="020B0604020202020204" pitchFamily="34" charset="0"/>
                <a:buNone/>
                <a:defRPr/>
              </a:pPr>
              <a:endParaRPr lang="en-US" altLang="ja-JP" sz="554" b="1" dirty="0">
                <a:solidFill>
                  <a:srgbClr val="000000"/>
                </a:solidFill>
                <a:latin typeface="UD デジタル 教科書体 NK-B" panose="02020700000000000000" pitchFamily="18" charset="-128"/>
                <a:ea typeface="UD デジタル 教科書体 NK-B" panose="02020700000000000000" pitchFamily="18" charset="-128"/>
              </a:endParaRPr>
            </a:p>
            <a:p>
              <a:pPr algn="ctr" fontAlgn="base">
                <a:spcBef>
                  <a:spcPct val="0"/>
                </a:spcBef>
                <a:spcAft>
                  <a:spcPct val="0"/>
                </a:spcAft>
                <a:buFont typeface="Arial" panose="020B0604020202020204" pitchFamily="34" charset="0"/>
                <a:buNone/>
                <a:defRPr/>
              </a:pPr>
              <a:endParaRPr lang="en-US" altLang="ja-JP" sz="554" b="1" dirty="0">
                <a:solidFill>
                  <a:srgbClr val="000000"/>
                </a:solidFill>
                <a:latin typeface="UD デジタル 教科書体 NK-B" panose="02020700000000000000" pitchFamily="18" charset="-128"/>
                <a:ea typeface="UD デジタル 教科書体 NK-B" panose="02020700000000000000" pitchFamily="18" charset="-128"/>
              </a:endParaRPr>
            </a:p>
            <a:p>
              <a:pPr algn="ctr" fontAlgn="base">
                <a:spcBef>
                  <a:spcPct val="0"/>
                </a:spcBef>
                <a:spcAft>
                  <a:spcPct val="0"/>
                </a:spcAft>
                <a:buFont typeface="Arial" panose="020B0604020202020204" pitchFamily="34" charset="0"/>
                <a:buNone/>
                <a:defRPr/>
              </a:pPr>
              <a:endParaRPr lang="en-US" altLang="ja-JP" sz="1477" b="1" dirty="0">
                <a:solidFill>
                  <a:srgbClr val="000000"/>
                </a:solidFill>
                <a:latin typeface="UD デジタル 教科書体 NK-B" panose="02020700000000000000" pitchFamily="18" charset="-128"/>
                <a:ea typeface="UD デジタル 教科書体 NK-B" panose="02020700000000000000" pitchFamily="18" charset="-128"/>
              </a:endParaRPr>
            </a:p>
          </p:txBody>
        </p:sp>
      </p:grpSp>
      <p:sp>
        <p:nvSpPr>
          <p:cNvPr id="72" name="円/楕円 71"/>
          <p:cNvSpPr/>
          <p:nvPr/>
        </p:nvSpPr>
        <p:spPr>
          <a:xfrm>
            <a:off x="6461125" y="3351213"/>
            <a:ext cx="2290763" cy="698500"/>
          </a:xfrm>
          <a:prstGeom prst="ellipse">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ja-JP" altLang="en-US" sz="1662" b="1">
              <a:solidFill>
                <a:prstClr val="white"/>
              </a:solidFill>
              <a:latin typeface="UD デジタル 教科書体 NK-B" panose="02020700000000000000" pitchFamily="18" charset="-128"/>
              <a:ea typeface="UD デジタル 教科書体 NK-B" panose="02020700000000000000" pitchFamily="18" charset="-128"/>
            </a:endParaRPr>
          </a:p>
        </p:txBody>
      </p:sp>
      <p:sp>
        <p:nvSpPr>
          <p:cNvPr id="132122" name="テキスト ボックス 64"/>
          <p:cNvSpPr txBox="1">
            <a:spLocks noChangeArrowheads="1"/>
          </p:cNvSpPr>
          <p:nvPr/>
        </p:nvSpPr>
        <p:spPr bwMode="auto">
          <a:xfrm>
            <a:off x="6691698" y="3455322"/>
            <a:ext cx="1912937"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fontAlgn="base">
              <a:spcBef>
                <a:spcPct val="0"/>
              </a:spcBef>
              <a:spcAft>
                <a:spcPct val="0"/>
              </a:spcAft>
              <a:buFont typeface="Arial" panose="020B0604020202020204" pitchFamily="34" charset="0"/>
              <a:buNone/>
              <a:defRPr/>
            </a:pPr>
            <a:r>
              <a:rPr lang="ja-JP" altLang="en-US" sz="1477" b="1" dirty="0">
                <a:solidFill>
                  <a:srgbClr val="000000"/>
                </a:solidFill>
                <a:latin typeface="UD デジタル 教科書体 NK-B" panose="02020700000000000000" pitchFamily="18" charset="-128"/>
                <a:ea typeface="UD デジタル 教科書体 NK-B" panose="02020700000000000000" pitchFamily="18" charset="-128"/>
              </a:rPr>
              <a:t>法律相談（毎月</a:t>
            </a:r>
            <a:r>
              <a:rPr lang="en-US" altLang="ja-JP" sz="1477" b="1" dirty="0">
                <a:solidFill>
                  <a:srgbClr val="000000"/>
                </a:solidFill>
                <a:latin typeface="UD デジタル 教科書体 NK-B" panose="02020700000000000000" pitchFamily="18" charset="-128"/>
                <a:ea typeface="UD デジタル 教科書体 NK-B" panose="02020700000000000000" pitchFamily="18" charset="-128"/>
              </a:rPr>
              <a:t>1</a:t>
            </a:r>
            <a:r>
              <a:rPr lang="ja-JP" altLang="en-US" sz="1477" b="1" dirty="0">
                <a:solidFill>
                  <a:srgbClr val="000000"/>
                </a:solidFill>
                <a:latin typeface="UD デジタル 教科書体 NK-B" panose="02020700000000000000" pitchFamily="18" charset="-128"/>
                <a:ea typeface="UD デジタル 教科書体 NK-B" panose="02020700000000000000" pitchFamily="18" charset="-128"/>
              </a:rPr>
              <a:t>回）</a:t>
            </a:r>
            <a:endParaRPr lang="en-US" altLang="ja-JP" sz="1477" b="1" dirty="0">
              <a:solidFill>
                <a:srgbClr val="000000"/>
              </a:solidFill>
              <a:latin typeface="UD デジタル 教科書体 NK-B" panose="02020700000000000000" pitchFamily="18" charset="-128"/>
              <a:ea typeface="UD デジタル 教科書体 NK-B" panose="02020700000000000000" pitchFamily="18" charset="-128"/>
            </a:endParaRPr>
          </a:p>
          <a:p>
            <a:pPr algn="ctr" fontAlgn="base">
              <a:spcBef>
                <a:spcPct val="0"/>
              </a:spcBef>
              <a:spcAft>
                <a:spcPct val="0"/>
              </a:spcAft>
              <a:buFont typeface="Arial" panose="020B0604020202020204" pitchFamily="34" charset="0"/>
              <a:buNone/>
              <a:defRPr/>
            </a:pPr>
            <a:r>
              <a:rPr lang="ja-JP" altLang="en-US" sz="1477" b="1" dirty="0">
                <a:solidFill>
                  <a:srgbClr val="000000"/>
                </a:solidFill>
                <a:latin typeface="UD デジタル 教科書体 NK-B" panose="02020700000000000000" pitchFamily="18" charset="-128"/>
                <a:ea typeface="UD デジタル 教科書体 NK-B" panose="02020700000000000000" pitchFamily="18" charset="-128"/>
              </a:rPr>
              <a:t>弁護士・司法書士</a:t>
            </a:r>
            <a:endParaRPr lang="en-US" altLang="ja-JP" sz="1477" b="1" dirty="0">
              <a:solidFill>
                <a:srgbClr val="000000"/>
              </a:solidFill>
              <a:latin typeface="UD デジタル 教科書体 NK-B" panose="02020700000000000000" pitchFamily="18" charset="-128"/>
              <a:ea typeface="UD デジタル 教科書体 NK-B" panose="02020700000000000000" pitchFamily="18" charset="-128"/>
            </a:endParaRPr>
          </a:p>
        </p:txBody>
      </p:sp>
      <p:sp>
        <p:nvSpPr>
          <p:cNvPr id="75" name="円/楕円 74"/>
          <p:cNvSpPr/>
          <p:nvPr/>
        </p:nvSpPr>
        <p:spPr>
          <a:xfrm>
            <a:off x="4212077" y="3344863"/>
            <a:ext cx="2109348" cy="696912"/>
          </a:xfrm>
          <a:prstGeom prst="ellipse">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ja-JP" altLang="en-US" sz="1662" b="1">
              <a:solidFill>
                <a:prstClr val="white"/>
              </a:solidFill>
              <a:latin typeface="UD デジタル 教科書体 NK-B" panose="02020700000000000000" pitchFamily="18" charset="-128"/>
              <a:ea typeface="UD デジタル 教科書体 NK-B" panose="02020700000000000000" pitchFamily="18" charset="-128"/>
            </a:endParaRPr>
          </a:p>
        </p:txBody>
      </p:sp>
      <p:sp>
        <p:nvSpPr>
          <p:cNvPr id="132126" name="テキスト ボックス 73"/>
          <p:cNvSpPr txBox="1">
            <a:spLocks noChangeArrowheads="1"/>
          </p:cNvSpPr>
          <p:nvPr/>
        </p:nvSpPr>
        <p:spPr bwMode="auto">
          <a:xfrm>
            <a:off x="4618038" y="3411538"/>
            <a:ext cx="1195387"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Font typeface="Arial" panose="020B0604020202020204" pitchFamily="34" charset="0"/>
              <a:buNone/>
              <a:defRPr/>
            </a:pPr>
            <a:r>
              <a:rPr lang="ja-JP" altLang="en-US" sz="1662" b="1" dirty="0">
                <a:solidFill>
                  <a:prstClr val="black"/>
                </a:solidFill>
                <a:latin typeface="UD デジタル 教科書体 NK-B" panose="02020700000000000000" pitchFamily="18" charset="-128"/>
                <a:ea typeface="UD デジタル 教科書体 NK-B" panose="02020700000000000000" pitchFamily="18" charset="-128"/>
              </a:rPr>
              <a:t>市民ブースの活用</a:t>
            </a:r>
          </a:p>
        </p:txBody>
      </p:sp>
      <p:sp>
        <p:nvSpPr>
          <p:cNvPr id="63" name="角丸四角形 3"/>
          <p:cNvSpPr/>
          <p:nvPr/>
        </p:nvSpPr>
        <p:spPr>
          <a:xfrm>
            <a:off x="3812116" y="1468148"/>
            <a:ext cx="5100638" cy="5291422"/>
          </a:xfrm>
          <a:prstGeom prst="roundRect">
            <a:avLst>
              <a:gd name="adj" fmla="val 3309"/>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latin typeface="UD デジタル 教科書体 NK-B" panose="02020700000000000000" pitchFamily="18" charset="-128"/>
              <a:ea typeface="UD デジタル 教科書体 NK-B" panose="02020700000000000000" pitchFamily="18" charset="-128"/>
            </a:endParaRPr>
          </a:p>
        </p:txBody>
      </p:sp>
      <p:sp>
        <p:nvSpPr>
          <p:cNvPr id="64" name="角丸四角形 8"/>
          <p:cNvSpPr/>
          <p:nvPr/>
        </p:nvSpPr>
        <p:spPr>
          <a:xfrm>
            <a:off x="5592232" y="1027907"/>
            <a:ext cx="2290763" cy="571500"/>
          </a:xfrm>
          <a:prstGeom prst="roundRec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62" dirty="0">
                <a:solidFill>
                  <a:prstClr val="white"/>
                </a:solidFill>
                <a:latin typeface="UD デジタル 教科書体 NK-B" panose="02020700000000000000" pitchFamily="18" charset="-128"/>
                <a:ea typeface="UD デジタル 教科書体 NK-B" panose="02020700000000000000" pitchFamily="18" charset="-128"/>
              </a:rPr>
              <a:t>野洲図書館内</a:t>
            </a:r>
            <a:endParaRPr lang="en-US" altLang="ja-JP" sz="1662" dirty="0">
              <a:solidFill>
                <a:prstClr val="white"/>
              </a:solidFill>
              <a:latin typeface="UD デジタル 教科書体 NK-B" panose="02020700000000000000" pitchFamily="18" charset="-128"/>
              <a:ea typeface="UD デジタル 教科書体 NK-B" panose="02020700000000000000" pitchFamily="18" charset="-128"/>
            </a:endParaRPr>
          </a:p>
          <a:p>
            <a:pPr algn="ctr">
              <a:defRPr/>
            </a:pPr>
            <a:r>
              <a:rPr lang="ja-JP" altLang="en-US" sz="1662" dirty="0">
                <a:solidFill>
                  <a:prstClr val="white"/>
                </a:solidFill>
                <a:latin typeface="UD デジタル 教科書体 NK-B" panose="02020700000000000000" pitchFamily="18" charset="-128"/>
                <a:ea typeface="UD デジタル 教科書体 NK-B" panose="02020700000000000000" pitchFamily="18" charset="-128"/>
              </a:rPr>
              <a:t>市民協働室</a:t>
            </a:r>
            <a:endParaRPr lang="en-US" altLang="ja-JP" sz="1662" dirty="0">
              <a:solidFill>
                <a:prstClr val="white"/>
              </a:solidFill>
              <a:latin typeface="UD デジタル 教科書体 NK-B" panose="02020700000000000000" pitchFamily="18" charset="-128"/>
              <a:ea typeface="UD デジタル 教科書体 NK-B" panose="02020700000000000000" pitchFamily="18" charset="-128"/>
            </a:endParaRPr>
          </a:p>
        </p:txBody>
      </p:sp>
      <p:grpSp>
        <p:nvGrpSpPr>
          <p:cNvPr id="98324" name="グループ化 23"/>
          <p:cNvGrpSpPr>
            <a:grpSpLocks/>
          </p:cNvGrpSpPr>
          <p:nvPr/>
        </p:nvGrpSpPr>
        <p:grpSpPr bwMode="auto">
          <a:xfrm>
            <a:off x="5560554" y="1672056"/>
            <a:ext cx="2349500" cy="1343025"/>
            <a:chOff x="3605267" y="1528172"/>
            <a:chExt cx="2544763" cy="1454150"/>
          </a:xfrm>
        </p:grpSpPr>
        <p:sp>
          <p:nvSpPr>
            <p:cNvPr id="19" name="角丸四角形吹き出し 18"/>
            <p:cNvSpPr/>
            <p:nvPr/>
          </p:nvSpPr>
          <p:spPr>
            <a:xfrm>
              <a:off x="3677483" y="2140084"/>
              <a:ext cx="2400331" cy="842238"/>
            </a:xfrm>
            <a:prstGeom prst="wedgeRoundRectCallout">
              <a:avLst>
                <a:gd name="adj1" fmla="val -26341"/>
                <a:gd name="adj2" fmla="val 49087"/>
                <a:gd name="adj3" fmla="val 16667"/>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92" dirty="0">
                  <a:solidFill>
                    <a:prstClr val="black"/>
                  </a:solidFill>
                  <a:latin typeface="UD デジタル 教科書体 NK-B" panose="02020700000000000000" pitchFamily="18" charset="-128"/>
                  <a:ea typeface="UD デジタル 教科書体 NK-B" panose="02020700000000000000" pitchFamily="18" charset="-128"/>
                </a:rPr>
                <a:t>さまざまな機関等と連携し</a:t>
              </a:r>
              <a:endParaRPr lang="en-US" altLang="ja-JP" sz="1292" dirty="0">
                <a:solidFill>
                  <a:prstClr val="black"/>
                </a:solidFill>
                <a:latin typeface="UD デジタル 教科書体 NK-B" panose="02020700000000000000" pitchFamily="18" charset="-128"/>
                <a:ea typeface="UD デジタル 教科書体 NK-B" panose="02020700000000000000" pitchFamily="18" charset="-128"/>
              </a:endParaRPr>
            </a:p>
            <a:p>
              <a:pPr algn="ctr">
                <a:defRPr/>
              </a:pPr>
              <a:r>
                <a:rPr lang="ja-JP" altLang="en-US" sz="1292" dirty="0">
                  <a:solidFill>
                    <a:prstClr val="black"/>
                  </a:solidFill>
                  <a:latin typeface="UD デジタル 教科書体 NK-B" panose="02020700000000000000" pitchFamily="18" charset="-128"/>
                  <a:ea typeface="UD デジタル 教科書体 NK-B" panose="02020700000000000000" pitchFamily="18" charset="-128"/>
                </a:rPr>
                <a:t>支援をコーディネートする</a:t>
              </a:r>
              <a:endParaRPr lang="en-US" altLang="ja-JP" sz="1292" dirty="0">
                <a:solidFill>
                  <a:prstClr val="black"/>
                </a:solidFill>
                <a:latin typeface="UD デジタル 教科書体 NK-B" panose="02020700000000000000" pitchFamily="18" charset="-128"/>
                <a:ea typeface="UD デジタル 教科書体 NK-B" panose="02020700000000000000" pitchFamily="18" charset="-128"/>
              </a:endParaRPr>
            </a:p>
          </p:txBody>
        </p:sp>
        <p:sp>
          <p:nvSpPr>
            <p:cNvPr id="3" name="角丸四角形 2"/>
            <p:cNvSpPr/>
            <p:nvPr/>
          </p:nvSpPr>
          <p:spPr>
            <a:xfrm>
              <a:off x="3605267" y="1528172"/>
              <a:ext cx="2544763" cy="611912"/>
            </a:xfrm>
            <a:prstGeom prst="roundRect">
              <a:avLst/>
            </a:prstGeom>
            <a:solidFill>
              <a:srgbClr val="ECF692"/>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ja-JP" altLang="en-US" sz="1477" dirty="0">
                  <a:solidFill>
                    <a:prstClr val="black"/>
                  </a:solidFill>
                  <a:latin typeface="UD デジタル 教科書体 NK-B" panose="02020700000000000000" pitchFamily="18" charset="-128"/>
                  <a:ea typeface="UD デジタル 教科書体 NK-B" panose="02020700000000000000" pitchFamily="18" charset="-128"/>
                </a:rPr>
                <a:t>多機関の協働による</a:t>
              </a:r>
              <a:endParaRPr lang="en-US" altLang="ja-JP" sz="1477" dirty="0">
                <a:solidFill>
                  <a:prstClr val="black"/>
                </a:solidFill>
                <a:latin typeface="UD デジタル 教科書体 NK-B" panose="02020700000000000000" pitchFamily="18" charset="-128"/>
                <a:ea typeface="UD デジタル 教科書体 NK-B" panose="02020700000000000000" pitchFamily="18" charset="-128"/>
              </a:endParaRPr>
            </a:p>
            <a:p>
              <a:pPr algn="ctr" eaLnBrk="0" fontAlgn="base" hangingPunct="0">
                <a:spcBef>
                  <a:spcPct val="0"/>
                </a:spcBef>
                <a:spcAft>
                  <a:spcPct val="0"/>
                </a:spcAft>
                <a:defRPr/>
              </a:pPr>
              <a:r>
                <a:rPr lang="ja-JP" altLang="en-US" sz="1477" dirty="0">
                  <a:solidFill>
                    <a:prstClr val="black"/>
                  </a:solidFill>
                  <a:latin typeface="UD デジタル 教科書体 NK-B" panose="02020700000000000000" pitchFamily="18" charset="-128"/>
                  <a:ea typeface="UD デジタル 教科書体 NK-B" panose="02020700000000000000" pitchFamily="18" charset="-128"/>
                </a:rPr>
                <a:t>包括的支援体制構築事業</a:t>
              </a:r>
              <a:endParaRPr lang="ja-JP" altLang="en-US" sz="1662" b="1" dirty="0">
                <a:solidFill>
                  <a:prstClr val="black"/>
                </a:solidFill>
                <a:latin typeface="UD デジタル 教科書体 NK-B" panose="02020700000000000000" pitchFamily="18" charset="-128"/>
                <a:ea typeface="UD デジタル 教科書体 NK-B" panose="02020700000000000000" pitchFamily="18" charset="-128"/>
              </a:endParaRPr>
            </a:p>
          </p:txBody>
        </p:sp>
      </p:grpSp>
      <p:sp>
        <p:nvSpPr>
          <p:cNvPr id="25" name="矢印: 左右 24"/>
          <p:cNvSpPr/>
          <p:nvPr/>
        </p:nvSpPr>
        <p:spPr>
          <a:xfrm>
            <a:off x="3238308" y="1012033"/>
            <a:ext cx="2257351" cy="500994"/>
          </a:xfrm>
          <a:prstGeom prst="leftRightArrow">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latin typeface="UD デジタル 教科書体 NK-B" panose="02020700000000000000" pitchFamily="18" charset="-128"/>
              <a:ea typeface="UD デジタル 教科書体 NK-B" panose="02020700000000000000" pitchFamily="18" charset="-128"/>
            </a:endParaRPr>
          </a:p>
        </p:txBody>
      </p:sp>
      <p:sp>
        <p:nvSpPr>
          <p:cNvPr id="58" name="角丸四角形 14"/>
          <p:cNvSpPr/>
          <p:nvPr/>
        </p:nvSpPr>
        <p:spPr>
          <a:xfrm>
            <a:off x="439738" y="2211388"/>
            <a:ext cx="2990850" cy="466725"/>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62" dirty="0">
                <a:solidFill>
                  <a:prstClr val="black"/>
                </a:solidFill>
                <a:latin typeface="UD デジタル 教科書体 NK-B" panose="02020700000000000000" pitchFamily="18" charset="-128"/>
                <a:ea typeface="UD デジタル 教科書体 NK-B" panose="02020700000000000000" pitchFamily="18" charset="-128"/>
              </a:rPr>
              <a:t>法律相談（弁護士・司法書士）</a:t>
            </a:r>
          </a:p>
        </p:txBody>
      </p:sp>
      <p:sp>
        <p:nvSpPr>
          <p:cNvPr id="5" name="左右矢印吹き出し 4"/>
          <p:cNvSpPr/>
          <p:nvPr/>
        </p:nvSpPr>
        <p:spPr>
          <a:xfrm>
            <a:off x="3184525" y="5264150"/>
            <a:ext cx="1930400" cy="1162050"/>
          </a:xfrm>
          <a:prstGeom prst="leftRightArrowCallout">
            <a:avLst>
              <a:gd name="adj1" fmla="val 25000"/>
              <a:gd name="adj2" fmla="val 25000"/>
              <a:gd name="adj3" fmla="val 26192"/>
              <a:gd name="adj4" fmla="val 4238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ja-JP" altLang="en-US" sz="1400" b="1" dirty="0">
                <a:solidFill>
                  <a:prstClr val="black"/>
                </a:solidFill>
                <a:latin typeface="UD デジタル 教科書体 NK-B" panose="02020700000000000000" pitchFamily="18" charset="-128"/>
                <a:ea typeface="UD デジタル 教科書体 NK-B" panose="02020700000000000000" pitchFamily="18" charset="-128"/>
              </a:rPr>
              <a:t>連携</a:t>
            </a:r>
          </a:p>
        </p:txBody>
      </p:sp>
      <p:sp>
        <p:nvSpPr>
          <p:cNvPr id="39" name="正方形/長方形 38"/>
          <p:cNvSpPr/>
          <p:nvPr/>
        </p:nvSpPr>
        <p:spPr>
          <a:xfrm>
            <a:off x="142875" y="71438"/>
            <a:ext cx="8858250" cy="828675"/>
          </a:xfrm>
          <a:prstGeom prst="rect">
            <a:avLst/>
          </a:prstGeom>
          <a:solidFill>
            <a:srgbClr val="4F81BD"/>
          </a:solidFill>
          <a:ln w="25400" cap="flat" cmpd="sng" algn="ctr">
            <a:solidFill>
              <a:srgbClr val="4F81BD">
                <a:shade val="50000"/>
              </a:srgbClr>
            </a:solidFill>
            <a:prstDash val="solid"/>
          </a:ln>
          <a:effectLst/>
        </p:spPr>
        <p:txBody>
          <a:bodyPr anchor="ctr"/>
          <a:lstStyle/>
          <a:p>
            <a:pPr algn="ctr">
              <a:defRPr/>
            </a:pPr>
            <a:r>
              <a:rPr kumimoji="0" lang="ja-JP" altLang="en-US" sz="2400" kern="0" dirty="0">
                <a:solidFill>
                  <a:srgbClr val="FFFF00"/>
                </a:solidFill>
                <a:latin typeface="UD デジタル 教科書体 NK-B" panose="02020700000000000000" pitchFamily="18" charset="-128"/>
                <a:ea typeface="UD デジタル 教科書体 NK-B" panose="02020700000000000000" pitchFamily="18" charset="-128"/>
              </a:rPr>
              <a:t>令和</a:t>
            </a:r>
            <a:r>
              <a:rPr kumimoji="0" lang="en-US" altLang="ja-JP" sz="2400" kern="0" dirty="0">
                <a:solidFill>
                  <a:srgbClr val="FFFF00"/>
                </a:solidFill>
                <a:latin typeface="UD デジタル 教科書体 NK-B" panose="02020700000000000000" pitchFamily="18" charset="-128"/>
                <a:ea typeface="UD デジタル 教科書体 NK-B" panose="02020700000000000000" pitchFamily="18" charset="-128"/>
              </a:rPr>
              <a:t>8</a:t>
            </a:r>
            <a:r>
              <a:rPr kumimoji="0" lang="ja-JP" altLang="en-US" sz="2400" kern="0" dirty="0">
                <a:solidFill>
                  <a:srgbClr val="FFFF00"/>
                </a:solidFill>
                <a:latin typeface="UD デジタル 教科書体 NK-B" panose="02020700000000000000" pitchFamily="18" charset="-128"/>
                <a:ea typeface="UD デジタル 教科書体 NK-B" panose="02020700000000000000" pitchFamily="18" charset="-128"/>
              </a:rPr>
              <a:t>年度　多機関の協働による包括的支援体制構築例</a:t>
            </a:r>
            <a:endParaRPr kumimoji="0" lang="en-US" altLang="ja-JP" sz="2400" kern="0" dirty="0">
              <a:solidFill>
                <a:srgbClr val="FFFF00"/>
              </a:solidFill>
              <a:latin typeface="UD デジタル 教科書体 NK-B" panose="02020700000000000000" pitchFamily="18" charset="-128"/>
              <a:ea typeface="UD デジタル 教科書体 NK-B" panose="02020700000000000000" pitchFamily="18" charset="-128"/>
            </a:endParaRPr>
          </a:p>
        </p:txBody>
      </p:sp>
      <p:sp>
        <p:nvSpPr>
          <p:cNvPr id="40" name="スライド番号プレースホルダー 3">
            <a:extLst>
              <a:ext uri="{FF2B5EF4-FFF2-40B4-BE49-F238E27FC236}">
                <a16:creationId xmlns:a16="http://schemas.microsoft.com/office/drawing/2014/main" id="{06C6C736-FAC3-4293-8E6D-C1218827ED0B}"/>
              </a:ext>
            </a:extLst>
          </p:cNvPr>
          <p:cNvSpPr>
            <a:spLocks noGrp="1"/>
          </p:cNvSpPr>
          <p:nvPr>
            <p:ph type="sldNum" sz="quarter" idx="11"/>
          </p:nvPr>
        </p:nvSpPr>
        <p:spPr>
          <a:xfrm>
            <a:off x="6735304" y="6460886"/>
            <a:ext cx="2408695" cy="298684"/>
          </a:xfrm>
        </p:spPr>
        <p:txBody>
          <a:bodyPr/>
          <a:lstStyle/>
          <a:p>
            <a:pPr algn="r"/>
            <a:fld id="{7679E8B6-0350-4F5C-8359-0F555F5A035B}" type="slidenum">
              <a:rPr lang="en-US" altLang="ja-JP" sz="1600" smtClean="0">
                <a:solidFill>
                  <a:srgbClr val="808080"/>
                </a:solidFill>
                <a:latin typeface="游ゴシック" panose="020B0400000000000000" pitchFamily="50" charset="-128"/>
                <a:ea typeface="游ゴシック" panose="020B0400000000000000" pitchFamily="50" charset="-128"/>
              </a:rPr>
              <a:pPr algn="r"/>
              <a:t>36</a:t>
            </a:fld>
            <a:endParaRPr lang="en-US" altLang="ja-JP" sz="1600" dirty="0">
              <a:solidFill>
                <a:srgbClr val="808080"/>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799244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8834" y="560039"/>
            <a:ext cx="8132323" cy="648071"/>
          </a:xfrm>
        </p:spPr>
        <p:txBody>
          <a:bodyPr>
            <a:noAutofit/>
          </a:bodyPr>
          <a:lstStyle/>
          <a:p>
            <a:r>
              <a:rPr lang="ja-JP" altLang="en-US" sz="3200" b="1" dirty="0">
                <a:solidFill>
                  <a:srgbClr val="002060"/>
                </a:solidFill>
                <a:latin typeface="UD デジタル 教科書体 NK-R" panose="02020400000000000000" pitchFamily="18" charset="-128"/>
                <a:ea typeface="UD デジタル 教科書体 NK-R" panose="02020400000000000000" pitchFamily="18" charset="-128"/>
              </a:rPr>
              <a:t>児童生徒の健全育成に係る滋賀県と野洲市の連携に関する協定書について</a:t>
            </a:r>
          </a:p>
        </p:txBody>
      </p:sp>
      <p:sp>
        <p:nvSpPr>
          <p:cNvPr id="3" name="コンテンツ プレースホルダー 2"/>
          <p:cNvSpPr>
            <a:spLocks noGrp="1"/>
          </p:cNvSpPr>
          <p:nvPr>
            <p:ph idx="1"/>
          </p:nvPr>
        </p:nvSpPr>
        <p:spPr>
          <a:xfrm>
            <a:off x="476518" y="1628801"/>
            <a:ext cx="8224137" cy="4370218"/>
          </a:xfrm>
        </p:spPr>
        <p:txBody>
          <a:bodyPr>
            <a:normAutofit fontScale="70000" lnSpcReduction="20000"/>
          </a:bodyPr>
          <a:lstStyle/>
          <a:p>
            <a:pPr marL="0" indent="0">
              <a:buNone/>
            </a:pPr>
            <a:r>
              <a:rPr lang="ja-JP" altLang="en-US" dirty="0">
                <a:latin typeface="UD デジタル 教科書体 NK-R" panose="02020400000000000000" pitchFamily="18" charset="-128"/>
                <a:ea typeface="UD デジタル 教科書体 NK-R" panose="02020400000000000000" pitchFamily="18" charset="-128"/>
              </a:rPr>
              <a:t> 　（目的）</a:t>
            </a:r>
          </a:p>
          <a:p>
            <a:pPr marL="0" indent="0" algn="dist">
              <a:buNone/>
            </a:pPr>
            <a:r>
              <a:rPr lang="ja-JP" altLang="en-US" dirty="0">
                <a:latin typeface="UD デジタル 教科書体 NK-R" panose="02020400000000000000" pitchFamily="18" charset="-128"/>
                <a:ea typeface="UD デジタル 教科書体 NK-R" panose="02020400000000000000" pitchFamily="18" charset="-128"/>
              </a:rPr>
              <a:t>第</a:t>
            </a:r>
            <a:r>
              <a:rPr lang="en-US" altLang="ja-JP" dirty="0">
                <a:latin typeface="UD デジタル 教科書体 NK-R" panose="02020400000000000000" pitchFamily="18" charset="-128"/>
                <a:ea typeface="UD デジタル 教科書体 NK-R" panose="02020400000000000000" pitchFamily="18" charset="-128"/>
              </a:rPr>
              <a:t>1</a:t>
            </a:r>
            <a:r>
              <a:rPr lang="ja-JP" altLang="en-US" dirty="0">
                <a:latin typeface="UD デジタル 教科書体 NK-R" panose="02020400000000000000" pitchFamily="18" charset="-128"/>
                <a:ea typeface="UD デジタル 教科書体 NK-R" panose="02020400000000000000" pitchFamily="18" charset="-128"/>
              </a:rPr>
              <a:t>条　この協定は、</a:t>
            </a:r>
            <a:r>
              <a:rPr lang="ja-JP" altLang="en-US" u="sng" dirty="0">
                <a:solidFill>
                  <a:srgbClr val="FF0000"/>
                </a:solidFill>
                <a:latin typeface="UD デジタル 教科書体 NK-R" panose="02020400000000000000" pitchFamily="18" charset="-128"/>
                <a:ea typeface="UD デジタル 教科書体 NK-R" panose="02020400000000000000" pitchFamily="18" charset="-128"/>
              </a:rPr>
              <a:t>市および県</a:t>
            </a:r>
            <a:r>
              <a:rPr lang="ja-JP" altLang="en-US" dirty="0">
                <a:latin typeface="UD デジタル 教科書体 NK-R" panose="02020400000000000000" pitchFamily="18" charset="-128"/>
                <a:ea typeface="UD デジタル 教科書体 NK-R" panose="02020400000000000000" pitchFamily="18" charset="-128"/>
              </a:rPr>
              <a:t>が、教育および福祉</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lgn="dist">
              <a:buNone/>
            </a:pPr>
            <a:r>
              <a:rPr lang="ja-JP" altLang="en-US" dirty="0">
                <a:latin typeface="UD デジタル 教科書体 NK-R" panose="02020400000000000000" pitchFamily="18" charset="-128"/>
                <a:ea typeface="UD デジタル 教科書体 NK-R" panose="02020400000000000000" pitchFamily="18" charset="-128"/>
              </a:rPr>
              <a:t>　におけるそれぞれの役割と責任を自覚し、相互の連</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lgn="dist">
              <a:buNone/>
            </a:pPr>
            <a:r>
              <a:rPr lang="ja-JP" altLang="en-US" dirty="0">
                <a:latin typeface="UD デジタル 教科書体 NK-R" panose="02020400000000000000" pitchFamily="18" charset="-128"/>
                <a:ea typeface="UD デジタル 教科書体 NK-R" panose="02020400000000000000" pitchFamily="18" charset="-128"/>
              </a:rPr>
              <a:t>　携と協力による、児童生徒の健全育成および将来の　</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lgn="dist">
              <a:buNone/>
            </a:pPr>
            <a:r>
              <a:rPr lang="ja-JP" altLang="en-US" dirty="0">
                <a:latin typeface="UD デジタル 教科書体 NK-R" panose="02020400000000000000" pitchFamily="18" charset="-128"/>
                <a:ea typeface="UD デジタル 教科書体 NK-R" panose="02020400000000000000" pitchFamily="18" charset="-128"/>
              </a:rPr>
              <a:t>　社会的自立に向けた切れ目のない支援を図ることを目</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的とする。</a:t>
            </a:r>
          </a:p>
          <a:p>
            <a:pPr marL="0" indent="0">
              <a:buNone/>
            </a:pP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（相互の連携による支援）</a:t>
            </a:r>
          </a:p>
          <a:p>
            <a:pPr marL="0" indent="0" algn="dist">
              <a:buNone/>
            </a:pPr>
            <a:r>
              <a:rPr lang="ja-JP" altLang="en-US" dirty="0">
                <a:latin typeface="UD デジタル 教科書体 NK-R" panose="02020400000000000000" pitchFamily="18" charset="-128"/>
                <a:ea typeface="UD デジタル 教科書体 NK-R" panose="02020400000000000000" pitchFamily="18" charset="-128"/>
              </a:rPr>
              <a:t>第２条　市および県は、児童生徒の健全育成および将来</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lgn="dist">
              <a:buNone/>
            </a:pPr>
            <a:r>
              <a:rPr lang="ja-JP" altLang="en-US" dirty="0">
                <a:latin typeface="UD デジタル 教科書体 NK-R" panose="02020400000000000000" pitchFamily="18" charset="-128"/>
                <a:ea typeface="UD デジタル 教科書体 NK-R" panose="02020400000000000000" pitchFamily="18" charset="-128"/>
              </a:rPr>
              <a:t>　の社会的自立に向けた支援に関し、</a:t>
            </a:r>
            <a:r>
              <a:rPr lang="ja-JP" altLang="en-US" u="sng" dirty="0">
                <a:solidFill>
                  <a:srgbClr val="FF0000"/>
                </a:solidFill>
                <a:latin typeface="UD デジタル 教科書体 NK-R" panose="02020400000000000000" pitchFamily="18" charset="-128"/>
                <a:ea typeface="UD デジタル 教科書体 NK-R" panose="02020400000000000000" pitchFamily="18" charset="-128"/>
              </a:rPr>
              <a:t>それぞれの役割に</a:t>
            </a:r>
            <a:endParaRPr lang="en-US" altLang="ja-JP" u="sng" dirty="0">
              <a:solidFill>
                <a:srgbClr val="FF0000"/>
              </a:solidFill>
              <a:latin typeface="UD デジタル 教科書体 NK-R" panose="02020400000000000000" pitchFamily="18" charset="-128"/>
              <a:ea typeface="UD デジタル 教科書体 NK-R" panose="02020400000000000000" pitchFamily="18" charset="-128"/>
            </a:endParaRPr>
          </a:p>
          <a:p>
            <a:pPr marL="0" indent="0" algn="dist">
              <a:buNone/>
            </a:pPr>
            <a:r>
              <a:rPr lang="ja-JP" altLang="en-US" dirty="0">
                <a:solidFill>
                  <a:srgbClr val="FF0000"/>
                </a:solidFill>
                <a:latin typeface="UD デジタル 教科書体 NK-R" panose="02020400000000000000" pitchFamily="18" charset="-128"/>
                <a:ea typeface="UD デジタル 教科書体 NK-R" panose="02020400000000000000" pitchFamily="18" charset="-128"/>
              </a:rPr>
              <a:t>　</a:t>
            </a:r>
            <a:r>
              <a:rPr lang="ja-JP" altLang="en-US" u="sng" dirty="0">
                <a:solidFill>
                  <a:srgbClr val="FF0000"/>
                </a:solidFill>
                <a:latin typeface="UD デジタル 教科書体 NK-R" panose="02020400000000000000" pitchFamily="18" charset="-128"/>
                <a:ea typeface="UD デジタル 教科書体 NK-R" panose="02020400000000000000" pitchFamily="18" charset="-128"/>
              </a:rPr>
              <a:t>応じた適切な対応措置を講ずるため、計画的に情報共</a:t>
            </a:r>
            <a:endParaRPr lang="en-US" altLang="ja-JP" u="sng" dirty="0">
              <a:solidFill>
                <a:srgbClr val="FF0000"/>
              </a:solidFill>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solidFill>
                  <a:srgbClr val="FF0000"/>
                </a:solidFill>
                <a:latin typeface="UD デジタル 教科書体 NK-R" panose="02020400000000000000" pitchFamily="18" charset="-128"/>
                <a:ea typeface="UD デジタル 教科書体 NK-R" panose="02020400000000000000" pitchFamily="18" charset="-128"/>
              </a:rPr>
              <a:t>　 </a:t>
            </a:r>
            <a:r>
              <a:rPr lang="ja-JP" altLang="en-US" u="sng" dirty="0">
                <a:solidFill>
                  <a:srgbClr val="FF0000"/>
                </a:solidFill>
                <a:latin typeface="UD デジタル 教科書体 NK-R" panose="02020400000000000000" pitchFamily="18" charset="-128"/>
                <a:ea typeface="UD デジタル 教科書体 NK-R" panose="02020400000000000000" pitchFamily="18" charset="-128"/>
              </a:rPr>
              <a:t>有</a:t>
            </a:r>
            <a:r>
              <a:rPr lang="ja-JP" altLang="en-US" dirty="0">
                <a:latin typeface="UD デジタル 教科書体 NK-R" panose="02020400000000000000" pitchFamily="18" charset="-128"/>
                <a:ea typeface="UD デジタル 教科書体 NK-R" panose="02020400000000000000" pitchFamily="18" charset="-128"/>
              </a:rPr>
              <a:t>その他必要な連携をするものとする。</a:t>
            </a:r>
          </a:p>
        </p:txBody>
      </p:sp>
      <p:sp>
        <p:nvSpPr>
          <p:cNvPr id="4" name="スライド番号プレースホルダー 3">
            <a:extLst>
              <a:ext uri="{FF2B5EF4-FFF2-40B4-BE49-F238E27FC236}">
                <a16:creationId xmlns:a16="http://schemas.microsoft.com/office/drawing/2014/main" id="{A91FC434-5086-4DC9-BEB9-61CA3DD71258}"/>
              </a:ext>
            </a:extLst>
          </p:cNvPr>
          <p:cNvSpPr>
            <a:spLocks noGrp="1"/>
          </p:cNvSpPr>
          <p:nvPr>
            <p:ph type="sldNum" sz="quarter" idx="4294967295"/>
          </p:nvPr>
        </p:nvSpPr>
        <p:spPr>
          <a:xfrm>
            <a:off x="7010400" y="6375399"/>
            <a:ext cx="2133600" cy="351971"/>
          </a:xfrm>
        </p:spPr>
        <p:txBody>
          <a:bodyPr/>
          <a:lstStyle/>
          <a:p>
            <a:fld id="{7679E8B6-0350-4F5C-8359-0F555F5A035B}" type="slidenum">
              <a:rPr lang="en-US" altLang="ja-JP" sz="1600" b="1" smtClean="0">
                <a:solidFill>
                  <a:srgbClr val="808080"/>
                </a:solidFill>
                <a:latin typeface="游ゴシック" panose="020B0400000000000000" pitchFamily="50" charset="-128"/>
                <a:ea typeface="游ゴシック" panose="020B0400000000000000" pitchFamily="50" charset="-128"/>
              </a:rPr>
              <a:pPr/>
              <a:t>37</a:t>
            </a:fld>
            <a:endParaRPr lang="en-US" altLang="ja-JP" sz="1600" b="1" dirty="0">
              <a:solidFill>
                <a:srgbClr val="808080"/>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9669597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グループ化 21"/>
          <p:cNvGrpSpPr/>
          <p:nvPr/>
        </p:nvGrpSpPr>
        <p:grpSpPr>
          <a:xfrm>
            <a:off x="323528" y="691202"/>
            <a:ext cx="5362425" cy="5988197"/>
            <a:chOff x="50499" y="610181"/>
            <a:chExt cx="5532868" cy="6151610"/>
          </a:xfrm>
        </p:grpSpPr>
        <p:grpSp>
          <p:nvGrpSpPr>
            <p:cNvPr id="23" name="グループ化 22"/>
            <p:cNvGrpSpPr/>
            <p:nvPr/>
          </p:nvGrpSpPr>
          <p:grpSpPr>
            <a:xfrm>
              <a:off x="65458" y="610181"/>
              <a:ext cx="4566405" cy="3582720"/>
              <a:chOff x="115909" y="671110"/>
              <a:chExt cx="4566405" cy="3582720"/>
            </a:xfrm>
          </p:grpSpPr>
          <p:grpSp>
            <p:nvGrpSpPr>
              <p:cNvPr id="48" name="グループ化 47"/>
              <p:cNvGrpSpPr/>
              <p:nvPr/>
            </p:nvGrpSpPr>
            <p:grpSpPr>
              <a:xfrm>
                <a:off x="263508" y="671110"/>
                <a:ext cx="4418806" cy="3582720"/>
                <a:chOff x="-168406" y="2426595"/>
                <a:chExt cx="4418806" cy="3582720"/>
              </a:xfrm>
            </p:grpSpPr>
            <p:grpSp>
              <p:nvGrpSpPr>
                <p:cNvPr id="52" name="グループ化 51"/>
                <p:cNvGrpSpPr/>
                <p:nvPr/>
              </p:nvGrpSpPr>
              <p:grpSpPr>
                <a:xfrm>
                  <a:off x="-168406" y="2426595"/>
                  <a:ext cx="4418806" cy="3285953"/>
                  <a:chOff x="-116890" y="3843271"/>
                  <a:chExt cx="4418806" cy="3285953"/>
                </a:xfrm>
              </p:grpSpPr>
              <p:grpSp>
                <p:nvGrpSpPr>
                  <p:cNvPr id="56" name="グループ化 55"/>
                  <p:cNvGrpSpPr/>
                  <p:nvPr/>
                </p:nvGrpSpPr>
                <p:grpSpPr>
                  <a:xfrm>
                    <a:off x="-116890" y="3985264"/>
                    <a:ext cx="4418806" cy="3143960"/>
                    <a:chOff x="-142648" y="3843597"/>
                    <a:chExt cx="4418806" cy="3143960"/>
                  </a:xfrm>
                </p:grpSpPr>
                <p:grpSp>
                  <p:nvGrpSpPr>
                    <p:cNvPr id="58" name="グループ化 57"/>
                    <p:cNvGrpSpPr/>
                    <p:nvPr/>
                  </p:nvGrpSpPr>
                  <p:grpSpPr>
                    <a:xfrm>
                      <a:off x="-142648" y="3908693"/>
                      <a:ext cx="1621799" cy="1365225"/>
                      <a:chOff x="-128402" y="3809600"/>
                      <a:chExt cx="1621799" cy="1365225"/>
                    </a:xfrm>
                  </p:grpSpPr>
                  <p:grpSp>
                    <p:nvGrpSpPr>
                      <p:cNvPr id="77" name="グループ化 76"/>
                      <p:cNvGrpSpPr/>
                      <p:nvPr/>
                    </p:nvGrpSpPr>
                    <p:grpSpPr>
                      <a:xfrm>
                        <a:off x="147214" y="3809600"/>
                        <a:ext cx="1346183" cy="1017432"/>
                        <a:chOff x="179499" y="5559957"/>
                        <a:chExt cx="1346183" cy="1017432"/>
                      </a:xfrm>
                    </p:grpSpPr>
                    <p:pic>
                      <p:nvPicPr>
                        <p:cNvPr id="79" name="図 78"/>
                        <p:cNvPicPr>
                          <a:picLocks noChangeAspect="1"/>
                        </p:cNvPicPr>
                        <p:nvPr/>
                      </p:nvPicPr>
                      <p:blipFill>
                        <a:blip r:embed="rId3">
                          <a:clrChange>
                            <a:clrFrom>
                              <a:srgbClr val="F6FEFF"/>
                            </a:clrFrom>
                            <a:clrTo>
                              <a:srgbClr val="F6FEFF">
                                <a:alpha val="0"/>
                              </a:srgbClr>
                            </a:clrTo>
                          </a:clrChange>
                          <a:extLst>
                            <a:ext uri="{28A0092B-C50C-407E-A947-70E740481C1C}">
                              <a14:useLocalDpi xmlns:a14="http://schemas.microsoft.com/office/drawing/2010/main" val="0"/>
                            </a:ext>
                          </a:extLst>
                        </a:blip>
                        <a:stretch>
                          <a:fillRect/>
                        </a:stretch>
                      </p:blipFill>
                      <p:spPr>
                        <a:xfrm>
                          <a:off x="299269" y="5563673"/>
                          <a:ext cx="1111441" cy="894644"/>
                        </a:xfrm>
                        <a:prstGeom prst="rect">
                          <a:avLst/>
                        </a:prstGeom>
                      </p:spPr>
                    </p:pic>
                    <p:sp>
                      <p:nvSpPr>
                        <p:cNvPr id="80" name="円/楕円 79"/>
                        <p:cNvSpPr/>
                        <p:nvPr/>
                      </p:nvSpPr>
                      <p:spPr>
                        <a:xfrm>
                          <a:off x="179499" y="5559957"/>
                          <a:ext cx="1346183" cy="10174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grpSp>
                  <p:sp>
                    <p:nvSpPr>
                      <p:cNvPr id="78" name="テキスト ボックス 77"/>
                      <p:cNvSpPr txBox="1"/>
                      <p:nvPr/>
                    </p:nvSpPr>
                    <p:spPr>
                      <a:xfrm>
                        <a:off x="-128402" y="4827032"/>
                        <a:ext cx="1506826" cy="347793"/>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本人との相談</a:t>
                        </a:r>
                      </a:p>
                    </p:txBody>
                  </p:sp>
                </p:grpSp>
                <p:grpSp>
                  <p:nvGrpSpPr>
                    <p:cNvPr id="59" name="グループ化 58"/>
                    <p:cNvGrpSpPr/>
                    <p:nvPr/>
                  </p:nvGrpSpPr>
                  <p:grpSpPr>
                    <a:xfrm>
                      <a:off x="157107" y="5294980"/>
                      <a:ext cx="1346183" cy="1692577"/>
                      <a:chOff x="178430" y="5222189"/>
                      <a:chExt cx="1346183" cy="1692577"/>
                    </a:xfrm>
                  </p:grpSpPr>
                  <p:grpSp>
                    <p:nvGrpSpPr>
                      <p:cNvPr id="73" name="グループ化 72"/>
                      <p:cNvGrpSpPr/>
                      <p:nvPr/>
                    </p:nvGrpSpPr>
                    <p:grpSpPr>
                      <a:xfrm>
                        <a:off x="178430" y="5222189"/>
                        <a:ext cx="1346183" cy="1017432"/>
                        <a:chOff x="209647" y="3570447"/>
                        <a:chExt cx="1346183" cy="1017432"/>
                      </a:xfrm>
                    </p:grpSpPr>
                    <p:pic>
                      <p:nvPicPr>
                        <p:cNvPr id="75" name="図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881" y="3631841"/>
                          <a:ext cx="889717" cy="894645"/>
                        </a:xfrm>
                        <a:prstGeom prst="rect">
                          <a:avLst/>
                        </a:prstGeom>
                      </p:spPr>
                    </p:pic>
                    <p:sp>
                      <p:nvSpPr>
                        <p:cNvPr id="76" name="円/楕円 75"/>
                        <p:cNvSpPr/>
                        <p:nvPr/>
                      </p:nvSpPr>
                      <p:spPr>
                        <a:xfrm>
                          <a:off x="209647" y="3570447"/>
                          <a:ext cx="1346183" cy="10174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grpSp>
                  <p:sp>
                    <p:nvSpPr>
                      <p:cNvPr id="74" name="テキスト ボックス 73"/>
                      <p:cNvSpPr txBox="1"/>
                      <p:nvPr/>
                    </p:nvSpPr>
                    <p:spPr>
                      <a:xfrm>
                        <a:off x="266984" y="6239620"/>
                        <a:ext cx="1226413" cy="675146"/>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保護者との相談</a:t>
                        </a:r>
                      </a:p>
                    </p:txBody>
                  </p:sp>
                </p:grpSp>
                <p:grpSp>
                  <p:nvGrpSpPr>
                    <p:cNvPr id="60" name="グループ化 59"/>
                    <p:cNvGrpSpPr/>
                    <p:nvPr/>
                  </p:nvGrpSpPr>
                  <p:grpSpPr>
                    <a:xfrm>
                      <a:off x="2814842" y="3843597"/>
                      <a:ext cx="1451424" cy="1388817"/>
                      <a:chOff x="2848064" y="3666936"/>
                      <a:chExt cx="1451424" cy="1388817"/>
                    </a:xfrm>
                  </p:grpSpPr>
                  <p:grpSp>
                    <p:nvGrpSpPr>
                      <p:cNvPr id="69" name="グループ化 68"/>
                      <p:cNvGrpSpPr/>
                      <p:nvPr/>
                    </p:nvGrpSpPr>
                    <p:grpSpPr>
                      <a:xfrm>
                        <a:off x="2848064" y="3666936"/>
                        <a:ext cx="1346183" cy="1017432"/>
                        <a:chOff x="2827341" y="3631841"/>
                        <a:chExt cx="1346183" cy="1017432"/>
                      </a:xfrm>
                    </p:grpSpPr>
                    <p:pic>
                      <p:nvPicPr>
                        <p:cNvPr id="71" name="図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8558" y="3717223"/>
                          <a:ext cx="1073683" cy="723880"/>
                        </a:xfrm>
                        <a:prstGeom prst="rect">
                          <a:avLst/>
                        </a:prstGeom>
                      </p:spPr>
                    </p:pic>
                    <p:sp>
                      <p:nvSpPr>
                        <p:cNvPr id="72" name="円/楕円 71"/>
                        <p:cNvSpPr/>
                        <p:nvPr/>
                      </p:nvSpPr>
                      <p:spPr>
                        <a:xfrm>
                          <a:off x="2827341" y="3631841"/>
                          <a:ext cx="1346183" cy="10174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grpSp>
                  <p:sp>
                    <p:nvSpPr>
                      <p:cNvPr id="70" name="テキスト ボックス 69"/>
                      <p:cNvSpPr txBox="1"/>
                      <p:nvPr/>
                    </p:nvSpPr>
                    <p:spPr>
                      <a:xfrm>
                        <a:off x="3134171" y="4707960"/>
                        <a:ext cx="1165317" cy="347793"/>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学習支援</a:t>
                        </a:r>
                      </a:p>
                    </p:txBody>
                  </p:sp>
                </p:grpSp>
                <p:grpSp>
                  <p:nvGrpSpPr>
                    <p:cNvPr id="61" name="グループ化 60"/>
                    <p:cNvGrpSpPr/>
                    <p:nvPr/>
                  </p:nvGrpSpPr>
                  <p:grpSpPr>
                    <a:xfrm>
                      <a:off x="2811087" y="5203124"/>
                      <a:ext cx="1465071" cy="1390983"/>
                      <a:chOff x="3004707" y="5286100"/>
                      <a:chExt cx="1465071" cy="1390983"/>
                    </a:xfrm>
                  </p:grpSpPr>
                  <p:sp>
                    <p:nvSpPr>
                      <p:cNvPr id="65" name="テキスト ボックス 64"/>
                      <p:cNvSpPr txBox="1"/>
                      <p:nvPr/>
                    </p:nvSpPr>
                    <p:spPr>
                      <a:xfrm>
                        <a:off x="3304461" y="6329290"/>
                        <a:ext cx="1165317" cy="347793"/>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家庭訪問</a:t>
                        </a:r>
                      </a:p>
                    </p:txBody>
                  </p:sp>
                  <p:grpSp>
                    <p:nvGrpSpPr>
                      <p:cNvPr id="66" name="グループ化 65"/>
                      <p:cNvGrpSpPr/>
                      <p:nvPr/>
                    </p:nvGrpSpPr>
                    <p:grpSpPr>
                      <a:xfrm>
                        <a:off x="3004707" y="5286100"/>
                        <a:ext cx="1346183" cy="1017432"/>
                        <a:chOff x="3004707" y="5286100"/>
                        <a:chExt cx="1346183" cy="1017432"/>
                      </a:xfrm>
                    </p:grpSpPr>
                    <p:sp>
                      <p:nvSpPr>
                        <p:cNvPr id="67" name="円/楕円 66"/>
                        <p:cNvSpPr/>
                        <p:nvPr/>
                      </p:nvSpPr>
                      <p:spPr>
                        <a:xfrm>
                          <a:off x="3004707" y="5286100"/>
                          <a:ext cx="1346183" cy="10174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pic>
                      <p:nvPicPr>
                        <p:cNvPr id="68" name="図 67"/>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98536" y="5384211"/>
                          <a:ext cx="1104719" cy="794017"/>
                        </a:xfrm>
                        <a:prstGeom prst="rect">
                          <a:avLst/>
                        </a:prstGeom>
                      </p:spPr>
                    </p:pic>
                  </p:grpSp>
                </p:grpSp>
                <p:grpSp>
                  <p:nvGrpSpPr>
                    <p:cNvPr id="62" name="グループ化 61"/>
                    <p:cNvGrpSpPr/>
                    <p:nvPr/>
                  </p:nvGrpSpPr>
                  <p:grpSpPr>
                    <a:xfrm>
                      <a:off x="1503290" y="4393862"/>
                      <a:ext cx="1297904" cy="1727917"/>
                      <a:chOff x="1503290" y="4393862"/>
                      <a:chExt cx="1297904" cy="1727917"/>
                    </a:xfrm>
                  </p:grpSpPr>
                  <p:pic>
                    <p:nvPicPr>
                      <p:cNvPr id="63" name="図 62"/>
                      <p:cNvPicPr>
                        <a:picLocks noChangeAspect="1"/>
                      </p:cNvPicPr>
                      <p:nvPr/>
                    </p:nvPicPr>
                    <p:blipFill>
                      <a:blip r:embed="rId7" cstate="print">
                        <a:clrChange>
                          <a:clrFrom>
                            <a:srgbClr val="ECFDDB"/>
                          </a:clrFrom>
                          <a:clrTo>
                            <a:srgbClr val="ECFDDB">
                              <a:alpha val="0"/>
                            </a:srgbClr>
                          </a:clrTo>
                        </a:clrChange>
                        <a:extLst>
                          <a:ext uri="{28A0092B-C50C-407E-A947-70E740481C1C}">
                            <a14:useLocalDpi xmlns:a14="http://schemas.microsoft.com/office/drawing/2010/main" val="0"/>
                          </a:ext>
                        </a:extLst>
                      </a:blip>
                      <a:stretch>
                        <a:fillRect/>
                      </a:stretch>
                    </p:blipFill>
                    <p:spPr>
                      <a:xfrm>
                        <a:off x="1503290" y="4393862"/>
                        <a:ext cx="1297904" cy="1337043"/>
                      </a:xfrm>
                      <a:prstGeom prst="rect">
                        <a:avLst/>
                      </a:prstGeom>
                    </p:spPr>
                  </p:pic>
                  <p:sp>
                    <p:nvSpPr>
                      <p:cNvPr id="64" name="テキスト ボックス 63"/>
                      <p:cNvSpPr txBox="1"/>
                      <p:nvPr/>
                    </p:nvSpPr>
                    <p:spPr>
                      <a:xfrm>
                        <a:off x="1738648" y="5730905"/>
                        <a:ext cx="963441" cy="390874"/>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中学校</a:t>
                        </a:r>
                      </a:p>
                    </p:txBody>
                  </p:sp>
                </p:grpSp>
              </p:grpSp>
              <p:sp>
                <p:nvSpPr>
                  <p:cNvPr id="57" name="テキスト ボックス 56"/>
                  <p:cNvSpPr txBox="1"/>
                  <p:nvPr/>
                </p:nvSpPr>
                <p:spPr>
                  <a:xfrm>
                    <a:off x="1101910" y="3843271"/>
                    <a:ext cx="2262799" cy="675146"/>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不登校生徒への支援</a:t>
                    </a:r>
                  </a:p>
                </p:txBody>
              </p:sp>
            </p:grpSp>
            <p:grpSp>
              <p:nvGrpSpPr>
                <p:cNvPr id="53" name="グループ化 52"/>
                <p:cNvGrpSpPr/>
                <p:nvPr/>
              </p:nvGrpSpPr>
              <p:grpSpPr>
                <a:xfrm>
                  <a:off x="947189" y="4795187"/>
                  <a:ext cx="2088482" cy="1214128"/>
                  <a:chOff x="947189" y="4753921"/>
                  <a:chExt cx="2088482" cy="1214128"/>
                </a:xfrm>
              </p:grpSpPr>
              <p:pic>
                <p:nvPicPr>
                  <p:cNvPr id="54" name="図 53"/>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38421" y="4753921"/>
                    <a:ext cx="1697250" cy="853929"/>
                  </a:xfrm>
                  <a:prstGeom prst="rect">
                    <a:avLst/>
                  </a:prstGeom>
                </p:spPr>
              </p:pic>
              <p:sp>
                <p:nvSpPr>
                  <p:cNvPr id="55" name="テキスト ボックス 54"/>
                  <p:cNvSpPr txBox="1"/>
                  <p:nvPr/>
                </p:nvSpPr>
                <p:spPr>
                  <a:xfrm>
                    <a:off x="947189" y="5620256"/>
                    <a:ext cx="2088482" cy="347793"/>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野洲市適応指導教室</a:t>
                    </a:r>
                  </a:p>
                </p:txBody>
              </p:sp>
            </p:grpSp>
          </p:grpSp>
          <p:grpSp>
            <p:nvGrpSpPr>
              <p:cNvPr id="49" name="グループ化 48"/>
              <p:cNvGrpSpPr/>
              <p:nvPr/>
            </p:nvGrpSpPr>
            <p:grpSpPr>
              <a:xfrm>
                <a:off x="115909" y="671110"/>
                <a:ext cx="4524791" cy="3511926"/>
                <a:chOff x="115909" y="671110"/>
                <a:chExt cx="4524791" cy="3511926"/>
              </a:xfrm>
            </p:grpSpPr>
            <p:sp>
              <p:nvSpPr>
                <p:cNvPr id="50" name="正方形/長方形 49"/>
                <p:cNvSpPr/>
                <p:nvPr/>
              </p:nvSpPr>
              <p:spPr>
                <a:xfrm>
                  <a:off x="115909" y="671110"/>
                  <a:ext cx="4524791" cy="351192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51" name="正方形/長方形 50"/>
                <p:cNvSpPr/>
                <p:nvPr/>
              </p:nvSpPr>
              <p:spPr>
                <a:xfrm>
                  <a:off x="115910" y="671110"/>
                  <a:ext cx="375624" cy="950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在学中</a:t>
                  </a:r>
                </a:p>
              </p:txBody>
            </p:sp>
          </p:grpSp>
        </p:grpSp>
        <p:sp>
          <p:nvSpPr>
            <p:cNvPr id="24" name="二等辺三角形 23"/>
            <p:cNvSpPr/>
            <p:nvPr/>
          </p:nvSpPr>
          <p:spPr>
            <a:xfrm rot="10800000">
              <a:off x="1719883" y="4219981"/>
              <a:ext cx="1081826" cy="257743"/>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27" name="二等辺三角形 26"/>
            <p:cNvSpPr/>
            <p:nvPr/>
          </p:nvSpPr>
          <p:spPr>
            <a:xfrm rot="10800000">
              <a:off x="1744577" y="5508660"/>
              <a:ext cx="1081826" cy="257743"/>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grpSp>
          <p:nvGrpSpPr>
            <p:cNvPr id="28" name="グループ化 27"/>
            <p:cNvGrpSpPr/>
            <p:nvPr/>
          </p:nvGrpSpPr>
          <p:grpSpPr>
            <a:xfrm>
              <a:off x="50499" y="4511571"/>
              <a:ext cx="5476099" cy="1252775"/>
              <a:chOff x="100950" y="4666377"/>
              <a:chExt cx="5476099" cy="1252775"/>
            </a:xfrm>
          </p:grpSpPr>
          <p:sp>
            <p:nvSpPr>
              <p:cNvPr id="42" name="正方形/長方形 41"/>
              <p:cNvSpPr/>
              <p:nvPr/>
            </p:nvSpPr>
            <p:spPr>
              <a:xfrm>
                <a:off x="100950" y="4666377"/>
                <a:ext cx="375625" cy="950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卒業後</a:t>
                </a:r>
              </a:p>
            </p:txBody>
          </p:sp>
          <p:grpSp>
            <p:nvGrpSpPr>
              <p:cNvPr id="43" name="グループ化 42"/>
              <p:cNvGrpSpPr/>
              <p:nvPr/>
            </p:nvGrpSpPr>
            <p:grpSpPr>
              <a:xfrm>
                <a:off x="130866" y="4668347"/>
                <a:ext cx="5446183" cy="1250805"/>
                <a:chOff x="130866" y="4668348"/>
                <a:chExt cx="5446183" cy="1250805"/>
              </a:xfrm>
            </p:grpSpPr>
            <p:sp>
              <p:nvSpPr>
                <p:cNvPr id="44" name="正方形/長方形 43"/>
                <p:cNvSpPr/>
                <p:nvPr/>
              </p:nvSpPr>
              <p:spPr>
                <a:xfrm>
                  <a:off x="130866" y="4668348"/>
                  <a:ext cx="4613282" cy="94424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45" name="テキスト ボックス 44"/>
                <p:cNvSpPr txBox="1"/>
                <p:nvPr/>
              </p:nvSpPr>
              <p:spPr>
                <a:xfrm>
                  <a:off x="491533" y="4734945"/>
                  <a:ext cx="5085516" cy="347793"/>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●定時制、通信制高校進学後、消息不明</a:t>
                  </a:r>
                </a:p>
              </p:txBody>
            </p:sp>
            <p:sp>
              <p:nvSpPr>
                <p:cNvPr id="46" name="テキスト ボックス 45"/>
                <p:cNvSpPr txBox="1"/>
                <p:nvPr/>
              </p:nvSpPr>
              <p:spPr>
                <a:xfrm>
                  <a:off x="491533" y="4983634"/>
                  <a:ext cx="4124117" cy="347793"/>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●高校中退後、消息不明</a:t>
                  </a:r>
                </a:p>
              </p:txBody>
            </p:sp>
            <p:sp>
              <p:nvSpPr>
                <p:cNvPr id="47" name="テキスト ボックス 46"/>
                <p:cNvSpPr txBox="1"/>
                <p:nvPr/>
              </p:nvSpPr>
              <p:spPr>
                <a:xfrm>
                  <a:off x="491532" y="5244007"/>
                  <a:ext cx="3702309" cy="675146"/>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●進路先未定のまま、家庭で過ごす</a:t>
                  </a:r>
                </a:p>
              </p:txBody>
            </p:sp>
          </p:grpSp>
        </p:grpSp>
        <p:grpSp>
          <p:nvGrpSpPr>
            <p:cNvPr id="31" name="グループ化 30"/>
            <p:cNvGrpSpPr/>
            <p:nvPr/>
          </p:nvGrpSpPr>
          <p:grpSpPr>
            <a:xfrm>
              <a:off x="50499" y="5799956"/>
              <a:ext cx="5532868" cy="961835"/>
              <a:chOff x="115909" y="4662592"/>
              <a:chExt cx="5532868" cy="961835"/>
            </a:xfrm>
          </p:grpSpPr>
          <p:sp>
            <p:nvSpPr>
              <p:cNvPr id="34" name="正方形/長方形 33"/>
              <p:cNvSpPr/>
              <p:nvPr/>
            </p:nvSpPr>
            <p:spPr>
              <a:xfrm>
                <a:off x="115909" y="4662592"/>
                <a:ext cx="375625" cy="950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成人期</a:t>
                </a:r>
              </a:p>
            </p:txBody>
          </p:sp>
          <p:grpSp>
            <p:nvGrpSpPr>
              <p:cNvPr id="37" name="グループ化 36"/>
              <p:cNvGrpSpPr/>
              <p:nvPr/>
            </p:nvGrpSpPr>
            <p:grpSpPr>
              <a:xfrm>
                <a:off x="130867" y="4668347"/>
                <a:ext cx="5517910" cy="956080"/>
                <a:chOff x="130867" y="4668348"/>
                <a:chExt cx="5517910" cy="956080"/>
              </a:xfrm>
            </p:grpSpPr>
            <p:sp>
              <p:nvSpPr>
                <p:cNvPr id="38" name="正方形/長方形 37"/>
                <p:cNvSpPr/>
                <p:nvPr/>
              </p:nvSpPr>
              <p:spPr>
                <a:xfrm>
                  <a:off x="130867" y="4668348"/>
                  <a:ext cx="5045678" cy="94424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39" name="テキスト ボックス 38"/>
                <p:cNvSpPr txBox="1"/>
                <p:nvPr/>
              </p:nvSpPr>
              <p:spPr>
                <a:xfrm>
                  <a:off x="554082" y="4727707"/>
                  <a:ext cx="4124118" cy="347793"/>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●どの機関にもつながっていない</a:t>
                  </a:r>
                </a:p>
              </p:txBody>
            </p:sp>
            <p:sp>
              <p:nvSpPr>
                <p:cNvPr id="40" name="テキスト ボックス 39"/>
                <p:cNvSpPr txBox="1"/>
                <p:nvPr/>
              </p:nvSpPr>
              <p:spPr>
                <a:xfrm>
                  <a:off x="563261" y="5000986"/>
                  <a:ext cx="4613283" cy="347793"/>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●未就労の一方で、保護者の高齢化は進行する</a:t>
                  </a:r>
                </a:p>
              </p:txBody>
            </p:sp>
            <p:sp>
              <p:nvSpPr>
                <p:cNvPr id="41" name="テキスト ボックス 40"/>
                <p:cNvSpPr txBox="1"/>
                <p:nvPr/>
              </p:nvSpPr>
              <p:spPr>
                <a:xfrm>
                  <a:off x="563261" y="5276635"/>
                  <a:ext cx="5085516" cy="347793"/>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●引きこもり状態の長期化</a:t>
                  </a:r>
                </a:p>
              </p:txBody>
            </p:sp>
          </p:grpSp>
        </p:grpSp>
      </p:grpSp>
      <p:sp>
        <p:nvSpPr>
          <p:cNvPr id="81" name="角丸四角形 80"/>
          <p:cNvSpPr/>
          <p:nvPr/>
        </p:nvSpPr>
        <p:spPr>
          <a:xfrm>
            <a:off x="2128795" y="308183"/>
            <a:ext cx="1179000" cy="30118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現状・実態</a:t>
            </a:r>
          </a:p>
        </p:txBody>
      </p:sp>
      <p:sp>
        <p:nvSpPr>
          <p:cNvPr id="83" name="角丸四角形 82"/>
          <p:cNvSpPr/>
          <p:nvPr/>
        </p:nvSpPr>
        <p:spPr>
          <a:xfrm>
            <a:off x="5946087" y="357097"/>
            <a:ext cx="1179000" cy="30118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問題点</a:t>
            </a:r>
          </a:p>
        </p:txBody>
      </p:sp>
      <p:sp>
        <p:nvSpPr>
          <p:cNvPr id="88" name="角丸四角形 87"/>
          <p:cNvSpPr/>
          <p:nvPr/>
        </p:nvSpPr>
        <p:spPr>
          <a:xfrm>
            <a:off x="5301882" y="3597350"/>
            <a:ext cx="2493004" cy="328113"/>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進路先への引き継ぎのみ</a:t>
            </a:r>
          </a:p>
        </p:txBody>
      </p:sp>
      <p:sp>
        <p:nvSpPr>
          <p:cNvPr id="89" name="角丸四角形 88"/>
          <p:cNvSpPr/>
          <p:nvPr/>
        </p:nvSpPr>
        <p:spPr>
          <a:xfrm>
            <a:off x="5289581" y="4040390"/>
            <a:ext cx="2256433" cy="31143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アフターフォローのなさ</a:t>
            </a:r>
          </a:p>
        </p:txBody>
      </p:sp>
      <p:sp>
        <p:nvSpPr>
          <p:cNvPr id="91" name="角丸四角形 90"/>
          <p:cNvSpPr/>
          <p:nvPr/>
        </p:nvSpPr>
        <p:spPr>
          <a:xfrm>
            <a:off x="5289581" y="4449804"/>
            <a:ext cx="2493003" cy="35714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どこがフォローするのか？</a:t>
            </a:r>
          </a:p>
        </p:txBody>
      </p:sp>
      <p:sp>
        <p:nvSpPr>
          <p:cNvPr id="92" name="角丸四角形 91"/>
          <p:cNvSpPr/>
          <p:nvPr/>
        </p:nvSpPr>
        <p:spPr>
          <a:xfrm>
            <a:off x="5289581" y="4891356"/>
            <a:ext cx="2595410" cy="37155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市内の実態、実数すら不明</a:t>
            </a:r>
          </a:p>
        </p:txBody>
      </p:sp>
      <p:sp>
        <p:nvSpPr>
          <p:cNvPr id="93" name="角丸四角形 92"/>
          <p:cNvSpPr/>
          <p:nvPr/>
        </p:nvSpPr>
        <p:spPr>
          <a:xfrm>
            <a:off x="5630934" y="5668540"/>
            <a:ext cx="2151651" cy="60805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支援ができない</a:t>
            </a:r>
          </a:p>
        </p:txBody>
      </p:sp>
      <p:grpSp>
        <p:nvGrpSpPr>
          <p:cNvPr id="13" name="グループ化 12"/>
          <p:cNvGrpSpPr/>
          <p:nvPr/>
        </p:nvGrpSpPr>
        <p:grpSpPr>
          <a:xfrm>
            <a:off x="5635484" y="1043116"/>
            <a:ext cx="2395316" cy="555505"/>
            <a:chOff x="5799833" y="674401"/>
            <a:chExt cx="2765487" cy="641352"/>
          </a:xfrm>
        </p:grpSpPr>
        <p:sp>
          <p:nvSpPr>
            <p:cNvPr id="2" name="角丸四角形 1"/>
            <p:cNvSpPr/>
            <p:nvPr/>
          </p:nvSpPr>
          <p:spPr>
            <a:xfrm>
              <a:off x="5917750" y="996273"/>
              <a:ext cx="1601889" cy="31948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取り組みの差</a:t>
              </a:r>
            </a:p>
          </p:txBody>
        </p:sp>
        <p:sp>
          <p:nvSpPr>
            <p:cNvPr id="8" name="テキスト ボックス 7"/>
            <p:cNvSpPr txBox="1"/>
            <p:nvPr/>
          </p:nvSpPr>
          <p:spPr>
            <a:xfrm>
              <a:off x="5799833" y="674401"/>
              <a:ext cx="2765487" cy="390873"/>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学校、学年、学級による</a:t>
              </a:r>
            </a:p>
          </p:txBody>
        </p:sp>
      </p:grpSp>
      <p:grpSp>
        <p:nvGrpSpPr>
          <p:cNvPr id="15" name="グループ化 14"/>
          <p:cNvGrpSpPr/>
          <p:nvPr/>
        </p:nvGrpSpPr>
        <p:grpSpPr>
          <a:xfrm>
            <a:off x="5659782" y="1761141"/>
            <a:ext cx="2718495" cy="524257"/>
            <a:chOff x="5286949" y="1606424"/>
            <a:chExt cx="2905945" cy="605275"/>
          </a:xfrm>
        </p:grpSpPr>
        <p:sp>
          <p:nvSpPr>
            <p:cNvPr id="84" name="角丸四角形 83"/>
            <p:cNvSpPr/>
            <p:nvPr/>
          </p:nvSpPr>
          <p:spPr>
            <a:xfrm>
              <a:off x="5361565" y="1901104"/>
              <a:ext cx="1929368" cy="310595"/>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取り組みの困難さ</a:t>
              </a:r>
            </a:p>
          </p:txBody>
        </p:sp>
        <p:sp>
          <p:nvSpPr>
            <p:cNvPr id="85" name="テキスト ボックス 84"/>
            <p:cNvSpPr txBox="1"/>
            <p:nvPr/>
          </p:nvSpPr>
          <p:spPr>
            <a:xfrm>
              <a:off x="5286949" y="1606424"/>
              <a:ext cx="2905945" cy="390874"/>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不登校生徒への</a:t>
              </a:r>
            </a:p>
          </p:txBody>
        </p:sp>
      </p:grpSp>
      <p:grpSp>
        <p:nvGrpSpPr>
          <p:cNvPr id="16" name="グループ化 15"/>
          <p:cNvGrpSpPr/>
          <p:nvPr/>
        </p:nvGrpSpPr>
        <p:grpSpPr>
          <a:xfrm>
            <a:off x="5659785" y="2484529"/>
            <a:ext cx="2718492" cy="548773"/>
            <a:chOff x="5310035" y="2529115"/>
            <a:chExt cx="2737431" cy="633580"/>
          </a:xfrm>
        </p:grpSpPr>
        <p:sp>
          <p:nvSpPr>
            <p:cNvPr id="86" name="角丸四角形 85"/>
            <p:cNvSpPr/>
            <p:nvPr/>
          </p:nvSpPr>
          <p:spPr>
            <a:xfrm>
              <a:off x="5393017" y="2829437"/>
              <a:ext cx="1727099" cy="333258"/>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組織化の困難さ</a:t>
              </a:r>
            </a:p>
          </p:txBody>
        </p:sp>
        <p:sp>
          <p:nvSpPr>
            <p:cNvPr id="87" name="テキスト ボックス 86"/>
            <p:cNvSpPr txBox="1"/>
            <p:nvPr/>
          </p:nvSpPr>
          <p:spPr>
            <a:xfrm>
              <a:off x="5310035" y="2529115"/>
              <a:ext cx="2737431" cy="390874"/>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保護者支援をするための</a:t>
              </a:r>
            </a:p>
          </p:txBody>
        </p:sp>
      </p:grpSp>
      <p:sp>
        <p:nvSpPr>
          <p:cNvPr id="12" name="正方形/長方形 11"/>
          <p:cNvSpPr/>
          <p:nvPr/>
        </p:nvSpPr>
        <p:spPr>
          <a:xfrm>
            <a:off x="5325261" y="1015173"/>
            <a:ext cx="2718496" cy="221447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94" name="正方形/長方形 93"/>
          <p:cNvSpPr/>
          <p:nvPr/>
        </p:nvSpPr>
        <p:spPr>
          <a:xfrm>
            <a:off x="5338792" y="1011964"/>
            <a:ext cx="325346" cy="82283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在学中</a:t>
            </a:r>
          </a:p>
        </p:txBody>
      </p:sp>
      <p:sp>
        <p:nvSpPr>
          <p:cNvPr id="17" name="円/楕円 16"/>
          <p:cNvSpPr/>
          <p:nvPr/>
        </p:nvSpPr>
        <p:spPr>
          <a:xfrm>
            <a:off x="8043757" y="3427758"/>
            <a:ext cx="437327" cy="106774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人事異動</a:t>
            </a:r>
          </a:p>
        </p:txBody>
      </p:sp>
      <p:sp>
        <p:nvSpPr>
          <p:cNvPr id="95" name="二等辺三角形 94"/>
          <p:cNvSpPr/>
          <p:nvPr/>
        </p:nvSpPr>
        <p:spPr>
          <a:xfrm rot="10800000">
            <a:off x="6114363" y="5360885"/>
            <a:ext cx="937019" cy="223243"/>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96" name="円/楕円 95"/>
          <p:cNvSpPr/>
          <p:nvPr/>
        </p:nvSpPr>
        <p:spPr>
          <a:xfrm>
            <a:off x="8060877" y="4633051"/>
            <a:ext cx="437327" cy="123117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義務教育後</a:t>
            </a:r>
          </a:p>
        </p:txBody>
      </p:sp>
      <p:sp>
        <p:nvSpPr>
          <p:cNvPr id="3" name="スライド番号プレースホルダー 2">
            <a:extLst>
              <a:ext uri="{FF2B5EF4-FFF2-40B4-BE49-F238E27FC236}">
                <a16:creationId xmlns:a16="http://schemas.microsoft.com/office/drawing/2014/main" id="{16442A0C-FAF9-4B3D-BF63-140386459440}"/>
              </a:ext>
            </a:extLst>
          </p:cNvPr>
          <p:cNvSpPr>
            <a:spLocks noGrp="1"/>
          </p:cNvSpPr>
          <p:nvPr>
            <p:ph type="sldNum" sz="quarter" idx="12"/>
          </p:nvPr>
        </p:nvSpPr>
        <p:spPr>
          <a:xfrm>
            <a:off x="6834135" y="6361001"/>
            <a:ext cx="2133600" cy="365125"/>
          </a:xfrm>
        </p:spPr>
        <p:txBody>
          <a:bodyPr/>
          <a:lstStyle/>
          <a:p>
            <a:fld id="{07196CE9-5F9F-409D-88A9-80C9B87C43A7}" type="slidenum">
              <a:rPr lang="ja-JP" altLang="en-US" sz="1600" smtClean="0">
                <a:latin typeface="游ゴシック" panose="020B0400000000000000" pitchFamily="50" charset="-128"/>
                <a:ea typeface="游ゴシック" panose="020B0400000000000000" pitchFamily="50" charset="-128"/>
              </a:rPr>
              <a:pPr/>
              <a:t>38</a:t>
            </a:fld>
            <a:endParaRPr lang="ja-JP" altLang="en-US" sz="16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8503526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708" y="793411"/>
            <a:ext cx="2911597" cy="1184267"/>
          </a:xfrm>
          <a:prstGeom prst="rect">
            <a:avLst/>
          </a:prstGeom>
        </p:spPr>
      </p:pic>
      <p:sp>
        <p:nvSpPr>
          <p:cNvPr id="9" name="テキスト ボックス 8"/>
          <p:cNvSpPr txBox="1"/>
          <p:nvPr/>
        </p:nvSpPr>
        <p:spPr>
          <a:xfrm>
            <a:off x="539552" y="188714"/>
            <a:ext cx="7388410" cy="584775"/>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バトンタッチがうまくいかないことで・・・</a:t>
            </a:r>
          </a:p>
        </p:txBody>
      </p:sp>
      <p:grpSp>
        <p:nvGrpSpPr>
          <p:cNvPr id="14" name="グループ化 13"/>
          <p:cNvGrpSpPr/>
          <p:nvPr/>
        </p:nvGrpSpPr>
        <p:grpSpPr>
          <a:xfrm>
            <a:off x="1912133" y="1571456"/>
            <a:ext cx="2122956" cy="1236798"/>
            <a:chOff x="1697063" y="1321110"/>
            <a:chExt cx="2451038" cy="1427932"/>
          </a:xfrm>
        </p:grpSpPr>
        <p:pic>
          <p:nvPicPr>
            <p:cNvPr id="12" name="図 1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97063" y="1321110"/>
              <a:ext cx="2451038" cy="1427932"/>
            </a:xfrm>
            <a:prstGeom prst="rect">
              <a:avLst/>
            </a:prstGeom>
          </p:spPr>
        </p:pic>
        <p:sp>
          <p:nvSpPr>
            <p:cNvPr id="13" name="正方形/長方形 12"/>
            <p:cNvSpPr/>
            <p:nvPr/>
          </p:nvSpPr>
          <p:spPr>
            <a:xfrm rot="6480000">
              <a:off x="2710640" y="2094705"/>
              <a:ext cx="59831" cy="456158"/>
            </a:xfrm>
            <a:prstGeom prst="rect">
              <a:avLst/>
            </a:prstGeom>
            <a:solidFill>
              <a:srgbClr val="0383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sp>
        <p:nvSpPr>
          <p:cNvPr id="31" name="二等辺三角形 30"/>
          <p:cNvSpPr/>
          <p:nvPr/>
        </p:nvSpPr>
        <p:spPr>
          <a:xfrm rot="5400000">
            <a:off x="4419040" y="983094"/>
            <a:ext cx="506210" cy="176863"/>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16" name="テキスト ボックス 15"/>
          <p:cNvSpPr txBox="1"/>
          <p:nvPr/>
        </p:nvSpPr>
        <p:spPr>
          <a:xfrm>
            <a:off x="5110439" y="1019133"/>
            <a:ext cx="2692853" cy="400110"/>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支援が途切れる</a:t>
            </a:r>
          </a:p>
        </p:txBody>
      </p:sp>
      <p:sp>
        <p:nvSpPr>
          <p:cNvPr id="32" name="二等辺三角形 31"/>
          <p:cNvSpPr/>
          <p:nvPr/>
        </p:nvSpPr>
        <p:spPr>
          <a:xfrm rot="5400000">
            <a:off x="4419040" y="1641282"/>
            <a:ext cx="506210" cy="176863"/>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34" name="テキスト ボックス 33"/>
          <p:cNvSpPr txBox="1"/>
          <p:nvPr/>
        </p:nvSpPr>
        <p:spPr>
          <a:xfrm>
            <a:off x="5110436" y="1623856"/>
            <a:ext cx="3926060" cy="400110"/>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「だれが」「どこに」がわからなくなる</a:t>
            </a:r>
          </a:p>
        </p:txBody>
      </p:sp>
      <p:sp>
        <p:nvSpPr>
          <p:cNvPr id="39" name="二等辺三角形 38"/>
          <p:cNvSpPr/>
          <p:nvPr/>
        </p:nvSpPr>
        <p:spPr>
          <a:xfrm rot="5400000">
            <a:off x="4444432" y="2336424"/>
            <a:ext cx="506210" cy="176863"/>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40" name="テキスト ボックス 39"/>
          <p:cNvSpPr txBox="1"/>
          <p:nvPr/>
        </p:nvSpPr>
        <p:spPr>
          <a:xfrm>
            <a:off x="4905744" y="2248199"/>
            <a:ext cx="3626695" cy="400110"/>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アフターフォローができなくなる</a:t>
            </a:r>
          </a:p>
        </p:txBody>
      </p:sp>
      <p:sp>
        <p:nvSpPr>
          <p:cNvPr id="20" name="下矢印 19"/>
          <p:cNvSpPr/>
          <p:nvPr/>
        </p:nvSpPr>
        <p:spPr>
          <a:xfrm>
            <a:off x="3684480" y="2750833"/>
            <a:ext cx="922034" cy="39258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2" name="角丸四角形 21"/>
          <p:cNvSpPr/>
          <p:nvPr/>
        </p:nvSpPr>
        <p:spPr>
          <a:xfrm>
            <a:off x="395537" y="3183940"/>
            <a:ext cx="7848872" cy="1020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中学校を卒業する不登校生徒を支援先につなげるために、</a:t>
            </a:r>
            <a:endParaRPr kumimoji="1" lang="en-US" altLang="ja-JP" sz="2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highlight>
                  <a:srgbClr val="00FFFF"/>
                </a:highlight>
                <a:uLnTx/>
                <a:uFillTx/>
                <a:latin typeface="UD デジタル 教科書体 NK-B" panose="02020700000000000000" pitchFamily="18" charset="-128"/>
                <a:ea typeface="UD デジタル 教科書体 NK-B" panose="02020700000000000000" pitchFamily="18" charset="-128"/>
                <a:cs typeface="+mn-cs"/>
              </a:rPr>
              <a:t>不登校生徒移行支援会議</a:t>
            </a:r>
            <a:r>
              <a:rPr kumimoji="1" lang="ja-JP" altLang="en-US" sz="2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を設置する</a:t>
            </a:r>
          </a:p>
        </p:txBody>
      </p:sp>
      <p:sp>
        <p:nvSpPr>
          <p:cNvPr id="23" name="円/楕円 22"/>
          <p:cNvSpPr/>
          <p:nvPr/>
        </p:nvSpPr>
        <p:spPr>
          <a:xfrm>
            <a:off x="783526" y="2809623"/>
            <a:ext cx="989902" cy="3337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rPr>
              <a:t>目的</a:t>
            </a:r>
          </a:p>
        </p:txBody>
      </p:sp>
      <p:sp>
        <p:nvSpPr>
          <p:cNvPr id="41" name="下矢印 40"/>
          <p:cNvSpPr/>
          <p:nvPr/>
        </p:nvSpPr>
        <p:spPr>
          <a:xfrm>
            <a:off x="3739173" y="4297642"/>
            <a:ext cx="922034" cy="39258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nvGrpSpPr>
          <p:cNvPr id="26" name="グループ化 25"/>
          <p:cNvGrpSpPr/>
          <p:nvPr/>
        </p:nvGrpSpPr>
        <p:grpSpPr>
          <a:xfrm>
            <a:off x="3011837" y="4710519"/>
            <a:ext cx="2329568" cy="2163533"/>
            <a:chOff x="1482398" y="4302125"/>
            <a:chExt cx="2689579" cy="2497884"/>
          </a:xfrm>
        </p:grpSpPr>
        <p:sp>
          <p:nvSpPr>
            <p:cNvPr id="44" name="Oval 29"/>
            <p:cNvSpPr>
              <a:spLocks noChangeArrowheads="1"/>
            </p:cNvSpPr>
            <p:nvPr/>
          </p:nvSpPr>
          <p:spPr bwMode="auto">
            <a:xfrm>
              <a:off x="1829760" y="4693046"/>
              <a:ext cx="1963596" cy="1875010"/>
            </a:xfrm>
            <a:prstGeom prst="ellipse">
              <a:avLst/>
            </a:prstGeom>
            <a:noFill/>
            <a:ln w="76200">
              <a:solidFill>
                <a:schemeClr val="bg2">
                  <a:lumMod val="5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9" name="Oval 36"/>
            <p:cNvSpPr>
              <a:spLocks noChangeArrowheads="1"/>
            </p:cNvSpPr>
            <p:nvPr/>
          </p:nvSpPr>
          <p:spPr bwMode="auto">
            <a:xfrm>
              <a:off x="2392218" y="6011673"/>
              <a:ext cx="838680" cy="788336"/>
            </a:xfrm>
            <a:prstGeom prst="ellipse">
              <a:avLst/>
            </a:prstGeom>
            <a:solidFill>
              <a:schemeClr val="accent1"/>
            </a:solidFill>
            <a:ln w="57150" cap="rnd">
              <a:solidFill>
                <a:schemeClr val="bg2"/>
              </a:solidFill>
              <a:prstDash val="sysDot"/>
              <a:round/>
              <a:headEnd/>
              <a:tailEnd/>
            </a:ln>
            <a:effec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医療</a:t>
              </a:r>
            </a:p>
          </p:txBody>
        </p:sp>
        <p:sp>
          <p:nvSpPr>
            <p:cNvPr id="51" name="Oval 36"/>
            <p:cNvSpPr>
              <a:spLocks noChangeArrowheads="1"/>
            </p:cNvSpPr>
            <p:nvPr/>
          </p:nvSpPr>
          <p:spPr bwMode="auto">
            <a:xfrm>
              <a:off x="2392218" y="4302125"/>
              <a:ext cx="838680" cy="788336"/>
            </a:xfrm>
            <a:prstGeom prst="ellipse">
              <a:avLst/>
            </a:prstGeom>
            <a:solidFill>
              <a:srgbClr val="CC99FF"/>
            </a:solidFill>
            <a:ln w="57150" cap="rnd">
              <a:solidFill>
                <a:schemeClr val="bg2"/>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雇用</a:t>
              </a:r>
            </a:p>
          </p:txBody>
        </p:sp>
        <p:sp>
          <p:nvSpPr>
            <p:cNvPr id="52" name="Oval 36"/>
            <p:cNvSpPr>
              <a:spLocks noChangeArrowheads="1"/>
            </p:cNvSpPr>
            <p:nvPr/>
          </p:nvSpPr>
          <p:spPr bwMode="auto">
            <a:xfrm>
              <a:off x="1482398" y="5682314"/>
              <a:ext cx="838680" cy="788336"/>
            </a:xfrm>
            <a:prstGeom prst="ellipse">
              <a:avLst/>
            </a:prstGeom>
            <a:solidFill>
              <a:srgbClr val="FFFF00"/>
            </a:solidFill>
            <a:ln w="57150" cap="rnd">
              <a:solidFill>
                <a:schemeClr val="bg2"/>
              </a:solidFill>
              <a:prstDash val="sysDot"/>
              <a:round/>
              <a:headEnd/>
              <a:tailEnd/>
            </a:ln>
            <a:effec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福祉</a:t>
              </a:r>
            </a:p>
          </p:txBody>
        </p:sp>
        <p:sp>
          <p:nvSpPr>
            <p:cNvPr id="53" name="Oval 36"/>
            <p:cNvSpPr>
              <a:spLocks noChangeArrowheads="1"/>
            </p:cNvSpPr>
            <p:nvPr/>
          </p:nvSpPr>
          <p:spPr bwMode="auto">
            <a:xfrm>
              <a:off x="3314830" y="4795044"/>
              <a:ext cx="838680" cy="788336"/>
            </a:xfrm>
            <a:prstGeom prst="ellipse">
              <a:avLst/>
            </a:prstGeom>
            <a:solidFill>
              <a:schemeClr val="accent1"/>
            </a:solidFill>
            <a:ln w="57150" cap="rnd">
              <a:solidFill>
                <a:schemeClr val="bg2"/>
              </a:solidFill>
              <a:prstDash val="sysDot"/>
              <a:round/>
              <a:headEnd/>
              <a:tailEnd/>
            </a:ln>
            <a:effec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保健</a:t>
              </a:r>
            </a:p>
          </p:txBody>
        </p:sp>
        <p:sp>
          <p:nvSpPr>
            <p:cNvPr id="54" name="Oval 36"/>
            <p:cNvSpPr>
              <a:spLocks noChangeArrowheads="1"/>
            </p:cNvSpPr>
            <p:nvPr/>
          </p:nvSpPr>
          <p:spPr bwMode="auto">
            <a:xfrm>
              <a:off x="3333297" y="5681550"/>
              <a:ext cx="838680" cy="788336"/>
            </a:xfrm>
            <a:prstGeom prst="ellipse">
              <a:avLst/>
            </a:prstGeom>
            <a:solidFill>
              <a:srgbClr val="CC99FF"/>
            </a:solidFill>
            <a:ln w="57150" cap="rnd">
              <a:solidFill>
                <a:schemeClr val="bg2"/>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教育</a:t>
              </a:r>
            </a:p>
          </p:txBody>
        </p:sp>
        <p:sp>
          <p:nvSpPr>
            <p:cNvPr id="55" name="Oval 36"/>
            <p:cNvSpPr>
              <a:spLocks noChangeArrowheads="1"/>
            </p:cNvSpPr>
            <p:nvPr/>
          </p:nvSpPr>
          <p:spPr bwMode="auto">
            <a:xfrm>
              <a:off x="1571957" y="4728820"/>
              <a:ext cx="838680" cy="788336"/>
            </a:xfrm>
            <a:prstGeom prst="ellipse">
              <a:avLst/>
            </a:prstGeom>
            <a:solidFill>
              <a:srgbClr val="00B050"/>
            </a:solidFill>
            <a:ln w="57150" cap="rnd">
              <a:solidFill>
                <a:schemeClr val="bg2"/>
              </a:solidFill>
              <a:prstDash val="sysDot"/>
              <a:round/>
              <a:headEnd/>
              <a:tailEnd/>
            </a:ln>
            <a:effec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非行</a:t>
              </a: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矯正</a:t>
              </a:r>
            </a:p>
          </p:txBody>
        </p:sp>
      </p:grpSp>
      <p:sp>
        <p:nvSpPr>
          <p:cNvPr id="2" name="四角形: 角を丸くする 1">
            <a:extLst>
              <a:ext uri="{FF2B5EF4-FFF2-40B4-BE49-F238E27FC236}">
                <a16:creationId xmlns:a16="http://schemas.microsoft.com/office/drawing/2014/main" id="{CEDB037C-D163-4554-AF0B-42DC74533A47}"/>
              </a:ext>
            </a:extLst>
          </p:cNvPr>
          <p:cNvSpPr/>
          <p:nvPr/>
        </p:nvSpPr>
        <p:spPr>
          <a:xfrm>
            <a:off x="5649519" y="4699945"/>
            <a:ext cx="3215068" cy="1279814"/>
          </a:xfrm>
          <a:prstGeom prst="roundRect">
            <a:avLst/>
          </a:prstGeom>
          <a:solidFill>
            <a:srgbClr val="FFE1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rPr>
              <a:t>連携と</a:t>
            </a:r>
            <a:endParaRPr kumimoji="1" lang="en-US" altLang="ja-JP" sz="3600" b="0" i="0" u="none" strike="noStrike" kern="1200" cap="none" spc="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rPr>
              <a:t>情報共有</a:t>
            </a:r>
          </a:p>
        </p:txBody>
      </p:sp>
      <p:sp>
        <p:nvSpPr>
          <p:cNvPr id="27" name="四角形: 角を丸くする 26">
            <a:extLst>
              <a:ext uri="{FF2B5EF4-FFF2-40B4-BE49-F238E27FC236}">
                <a16:creationId xmlns:a16="http://schemas.microsoft.com/office/drawing/2014/main" id="{07F4BED4-820C-4F1F-8096-6B2CC2B15845}"/>
              </a:ext>
            </a:extLst>
          </p:cNvPr>
          <p:cNvSpPr/>
          <p:nvPr/>
        </p:nvSpPr>
        <p:spPr>
          <a:xfrm>
            <a:off x="201770" y="4721168"/>
            <a:ext cx="2843291" cy="1279814"/>
          </a:xfrm>
          <a:prstGeom prst="roundRect">
            <a:avLst/>
          </a:prstGeom>
          <a:solidFill>
            <a:srgbClr val="FFE1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rPr>
              <a:t>個人情報</a:t>
            </a:r>
            <a:endParaRPr kumimoji="1" lang="en-US" altLang="ja-JP" sz="2800" b="0" i="0" u="none" strike="noStrike" kern="1200" cap="none" spc="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rPr>
              <a:t>支援会議の活用</a:t>
            </a:r>
          </a:p>
        </p:txBody>
      </p:sp>
      <p:sp>
        <p:nvSpPr>
          <p:cNvPr id="3" name="矢印: 上下 2">
            <a:extLst>
              <a:ext uri="{FF2B5EF4-FFF2-40B4-BE49-F238E27FC236}">
                <a16:creationId xmlns:a16="http://schemas.microsoft.com/office/drawing/2014/main" id="{404D51FF-CEAE-4765-A374-F05AFD0D6AB2}"/>
              </a:ext>
            </a:extLst>
          </p:cNvPr>
          <p:cNvSpPr/>
          <p:nvPr/>
        </p:nvSpPr>
        <p:spPr>
          <a:xfrm>
            <a:off x="2051720" y="4077072"/>
            <a:ext cx="360040" cy="61315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8" name="スライド番号プレースホルダー 5"/>
          <p:cNvSpPr>
            <a:spLocks noGrp="1"/>
          </p:cNvSpPr>
          <p:nvPr>
            <p:ph type="sldNum" sz="quarter" idx="12"/>
          </p:nvPr>
        </p:nvSpPr>
        <p:spPr>
          <a:xfrm>
            <a:off x="7010400" y="6382476"/>
            <a:ext cx="2133600" cy="365125"/>
          </a:xfrm>
        </p:spPr>
        <p:txBody>
          <a:bodyPr/>
          <a:lstStyle/>
          <a:p>
            <a:fld id="{F2C10E03-493B-4EF5-97BB-FB91A5A8D49C}" type="slidenum">
              <a:rPr kumimoji="1" lang="ja-JP" altLang="en-US" sz="1600" smtClean="0">
                <a:latin typeface="游ゴシック" panose="020B0400000000000000" pitchFamily="50" charset="-128"/>
                <a:ea typeface="游ゴシック" panose="020B0400000000000000" pitchFamily="50" charset="-128"/>
              </a:rPr>
              <a:t>39</a:t>
            </a:fld>
            <a:endParaRPr kumimoji="1" lang="ja-JP" altLang="en-US" sz="16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68038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フリーフォーム 46"/>
          <p:cNvSpPr/>
          <p:nvPr/>
        </p:nvSpPr>
        <p:spPr>
          <a:xfrm rot="4581923" flipV="1">
            <a:off x="545948" y="4861637"/>
            <a:ext cx="2837774" cy="374992"/>
          </a:xfrm>
          <a:custGeom>
            <a:avLst/>
            <a:gdLst>
              <a:gd name="connsiteX0" fmla="*/ 0 w 2071237"/>
              <a:gd name="connsiteY0" fmla="*/ 9340 h 18680"/>
              <a:gd name="connsiteX1" fmla="*/ 2071237 w 2071237"/>
              <a:gd name="connsiteY1" fmla="*/ 9340 h 18680"/>
            </a:gdLst>
            <a:ahLst/>
            <a:cxnLst>
              <a:cxn ang="0">
                <a:pos x="connsiteX0" y="connsiteY0"/>
              </a:cxn>
              <a:cxn ang="0">
                <a:pos x="connsiteX1" y="connsiteY1"/>
              </a:cxn>
            </a:cxnLst>
            <a:rect l="l" t="t" r="r" b="b"/>
            <a:pathLst>
              <a:path w="2071237" h="18680">
                <a:moveTo>
                  <a:pt x="0" y="9340"/>
                </a:moveTo>
                <a:lnTo>
                  <a:pt x="2071237" y="9340"/>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lIns="996536" tIns="-42441" rIns="996539" bIns="-42441" spcCol="1270" anchor="ctr"/>
          <a:lstStyle/>
          <a:p>
            <a:pPr algn="ctr" defTabSz="311150">
              <a:lnSpc>
                <a:spcPct val="90000"/>
              </a:lnSpc>
              <a:spcAft>
                <a:spcPct val="35000"/>
              </a:spcAft>
              <a:defRPr/>
            </a:pPr>
            <a:endParaRPr lang="ja-JP" altLang="en-US" sz="700">
              <a:solidFill>
                <a:prstClr val="black">
                  <a:hueOff val="0"/>
                  <a:satOff val="0"/>
                  <a:lumOff val="0"/>
                  <a:alphaOff val="0"/>
                </a:prstClr>
              </a:solidFill>
              <a:latin typeface="HG丸ｺﾞｼｯｸM-PRO" panose="020F0600000000000000" pitchFamily="50" charset="-128"/>
              <a:ea typeface="HG丸ｺﾞｼｯｸM-PRO" panose="020F0600000000000000" pitchFamily="50" charset="-128"/>
            </a:endParaRPr>
          </a:p>
        </p:txBody>
      </p:sp>
      <p:sp>
        <p:nvSpPr>
          <p:cNvPr id="7" name="フリーフォーム 6"/>
          <p:cNvSpPr/>
          <p:nvPr/>
        </p:nvSpPr>
        <p:spPr>
          <a:xfrm>
            <a:off x="352425" y="1260475"/>
            <a:ext cx="1171575" cy="584200"/>
          </a:xfrm>
          <a:custGeom>
            <a:avLst/>
            <a:gdLst>
              <a:gd name="connsiteX0" fmla="*/ 0 w 1171390"/>
              <a:gd name="connsiteY0" fmla="*/ 58570 h 585695"/>
              <a:gd name="connsiteX1" fmla="*/ 58570 w 1171390"/>
              <a:gd name="connsiteY1" fmla="*/ 0 h 585695"/>
              <a:gd name="connsiteX2" fmla="*/ 1112821 w 1171390"/>
              <a:gd name="connsiteY2" fmla="*/ 0 h 585695"/>
              <a:gd name="connsiteX3" fmla="*/ 1171391 w 1171390"/>
              <a:gd name="connsiteY3" fmla="*/ 58570 h 585695"/>
              <a:gd name="connsiteX4" fmla="*/ 1171390 w 1171390"/>
              <a:gd name="connsiteY4" fmla="*/ 527126 h 585695"/>
              <a:gd name="connsiteX5" fmla="*/ 1112820 w 1171390"/>
              <a:gd name="connsiteY5" fmla="*/ 585696 h 585695"/>
              <a:gd name="connsiteX6" fmla="*/ 58570 w 1171390"/>
              <a:gd name="connsiteY6" fmla="*/ 585695 h 585695"/>
              <a:gd name="connsiteX7" fmla="*/ 0 w 1171390"/>
              <a:gd name="connsiteY7" fmla="*/ 527125 h 585695"/>
              <a:gd name="connsiteX8" fmla="*/ 0 w 1171390"/>
              <a:gd name="connsiteY8" fmla="*/ 58570 h 58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390" h="585695">
                <a:moveTo>
                  <a:pt x="0" y="58570"/>
                </a:moveTo>
                <a:cubicBezTo>
                  <a:pt x="0" y="26223"/>
                  <a:pt x="26223" y="0"/>
                  <a:pt x="58570" y="0"/>
                </a:cubicBezTo>
                <a:lnTo>
                  <a:pt x="1112821" y="0"/>
                </a:lnTo>
                <a:cubicBezTo>
                  <a:pt x="1145168" y="0"/>
                  <a:pt x="1171391" y="26223"/>
                  <a:pt x="1171391" y="58570"/>
                </a:cubicBezTo>
                <a:cubicBezTo>
                  <a:pt x="1171391" y="214755"/>
                  <a:pt x="1171390" y="370941"/>
                  <a:pt x="1171390" y="527126"/>
                </a:cubicBezTo>
                <a:cubicBezTo>
                  <a:pt x="1171390" y="559473"/>
                  <a:pt x="1145167" y="585696"/>
                  <a:pt x="1112820" y="585696"/>
                </a:cubicBezTo>
                <a:lnTo>
                  <a:pt x="58570" y="585695"/>
                </a:lnTo>
                <a:cubicBezTo>
                  <a:pt x="26223" y="585695"/>
                  <a:pt x="0" y="559472"/>
                  <a:pt x="0" y="527125"/>
                </a:cubicBezTo>
                <a:lnTo>
                  <a:pt x="0" y="58570"/>
                </a:lnTo>
                <a:close/>
              </a:path>
            </a:pathLst>
          </a:custGeom>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774" tIns="24774" rIns="24774" bIns="24774" spcCol="1270" anchor="ctr"/>
          <a:lstStyle/>
          <a:p>
            <a:pPr algn="ctr" defTabSz="533400">
              <a:lnSpc>
                <a:spcPct val="90000"/>
              </a:lnSpc>
              <a:spcAft>
                <a:spcPct val="35000"/>
              </a:spcAft>
              <a:defRPr/>
            </a:pPr>
            <a:r>
              <a:rPr lang="ja-JP" altLang="en-US" sz="1200" dirty="0">
                <a:solidFill>
                  <a:prstClr val="white"/>
                </a:solidFill>
                <a:latin typeface="HG丸ｺﾞｼｯｸM-PRO" panose="020F0600000000000000" pitchFamily="50" charset="-128"/>
                <a:ea typeface="HG丸ｺﾞｼｯｸM-PRO" panose="020F0600000000000000" pitchFamily="50" charset="-128"/>
              </a:rPr>
              <a:t>総合相談窓口</a:t>
            </a:r>
          </a:p>
        </p:txBody>
      </p:sp>
      <p:sp>
        <p:nvSpPr>
          <p:cNvPr id="9" name="フリーフォーム 8"/>
          <p:cNvSpPr/>
          <p:nvPr/>
        </p:nvSpPr>
        <p:spPr>
          <a:xfrm rot="20839797" flipV="1">
            <a:off x="1513934" y="1430041"/>
            <a:ext cx="654178" cy="65141"/>
          </a:xfrm>
          <a:custGeom>
            <a:avLst/>
            <a:gdLst>
              <a:gd name="connsiteX0" fmla="*/ 0 w 438102"/>
              <a:gd name="connsiteY0" fmla="*/ 9340 h 18680"/>
              <a:gd name="connsiteX1" fmla="*/ 438102 w 438102"/>
              <a:gd name="connsiteY1" fmla="*/ 9340 h 18680"/>
            </a:gdLst>
            <a:ahLst/>
            <a:cxnLst>
              <a:cxn ang="0">
                <a:pos x="connsiteX0" y="connsiteY0"/>
              </a:cxn>
              <a:cxn ang="0">
                <a:pos x="connsiteX1" y="connsiteY1"/>
              </a:cxn>
            </a:cxnLst>
            <a:rect l="l" t="t" r="r" b="b"/>
            <a:pathLst>
              <a:path w="438102" h="18680">
                <a:moveTo>
                  <a:pt x="0" y="9340"/>
                </a:moveTo>
                <a:lnTo>
                  <a:pt x="438102" y="9340"/>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lIns="220799" tIns="-1613" rIns="220797" bIns="-1613" spcCol="1270" anchor="ctr"/>
          <a:lstStyle/>
          <a:p>
            <a:pPr algn="ctr" defTabSz="311150">
              <a:lnSpc>
                <a:spcPct val="90000"/>
              </a:lnSpc>
              <a:spcAft>
                <a:spcPct val="35000"/>
              </a:spcAft>
              <a:defRPr/>
            </a:pPr>
            <a:endParaRPr lang="ja-JP" altLang="en-US" sz="700">
              <a:solidFill>
                <a:prstClr val="black">
                  <a:hueOff val="0"/>
                  <a:satOff val="0"/>
                  <a:lumOff val="0"/>
                  <a:alphaOff val="0"/>
                </a:prstClr>
              </a:solidFill>
              <a:latin typeface="HG丸ｺﾞｼｯｸM-PRO" panose="020F0600000000000000" pitchFamily="50" charset="-128"/>
              <a:ea typeface="HG丸ｺﾞｼｯｸM-PRO" panose="020F0600000000000000" pitchFamily="50" charset="-128"/>
            </a:endParaRPr>
          </a:p>
        </p:txBody>
      </p:sp>
      <p:sp>
        <p:nvSpPr>
          <p:cNvPr id="12" name="フリーフォーム 11"/>
          <p:cNvSpPr/>
          <p:nvPr/>
        </p:nvSpPr>
        <p:spPr>
          <a:xfrm>
            <a:off x="1958975" y="1313806"/>
            <a:ext cx="1509713" cy="476894"/>
          </a:xfrm>
          <a:custGeom>
            <a:avLst/>
            <a:gdLst>
              <a:gd name="connsiteX0" fmla="*/ 0 w 1510578"/>
              <a:gd name="connsiteY0" fmla="*/ 58570 h 585695"/>
              <a:gd name="connsiteX1" fmla="*/ 58570 w 1510578"/>
              <a:gd name="connsiteY1" fmla="*/ 0 h 585695"/>
              <a:gd name="connsiteX2" fmla="*/ 1452009 w 1510578"/>
              <a:gd name="connsiteY2" fmla="*/ 0 h 585695"/>
              <a:gd name="connsiteX3" fmla="*/ 1510579 w 1510578"/>
              <a:gd name="connsiteY3" fmla="*/ 58570 h 585695"/>
              <a:gd name="connsiteX4" fmla="*/ 1510578 w 1510578"/>
              <a:gd name="connsiteY4" fmla="*/ 527126 h 585695"/>
              <a:gd name="connsiteX5" fmla="*/ 1452008 w 1510578"/>
              <a:gd name="connsiteY5" fmla="*/ 585696 h 585695"/>
              <a:gd name="connsiteX6" fmla="*/ 58570 w 1510578"/>
              <a:gd name="connsiteY6" fmla="*/ 585695 h 585695"/>
              <a:gd name="connsiteX7" fmla="*/ 0 w 1510578"/>
              <a:gd name="connsiteY7" fmla="*/ 527125 h 585695"/>
              <a:gd name="connsiteX8" fmla="*/ 0 w 1510578"/>
              <a:gd name="connsiteY8" fmla="*/ 58570 h 58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0578" h="585695">
                <a:moveTo>
                  <a:pt x="0" y="58570"/>
                </a:moveTo>
                <a:cubicBezTo>
                  <a:pt x="0" y="26223"/>
                  <a:pt x="26223" y="0"/>
                  <a:pt x="58570" y="0"/>
                </a:cubicBezTo>
                <a:lnTo>
                  <a:pt x="1452009" y="0"/>
                </a:lnTo>
                <a:cubicBezTo>
                  <a:pt x="1484356" y="0"/>
                  <a:pt x="1510579" y="26223"/>
                  <a:pt x="1510579" y="58570"/>
                </a:cubicBezTo>
                <a:cubicBezTo>
                  <a:pt x="1510579" y="214755"/>
                  <a:pt x="1510578" y="370941"/>
                  <a:pt x="1510578" y="527126"/>
                </a:cubicBezTo>
                <a:cubicBezTo>
                  <a:pt x="1510578" y="559473"/>
                  <a:pt x="1484355" y="585696"/>
                  <a:pt x="1452008" y="585696"/>
                </a:cubicBezTo>
                <a:lnTo>
                  <a:pt x="58570" y="585695"/>
                </a:lnTo>
                <a:cubicBezTo>
                  <a:pt x="26223" y="585695"/>
                  <a:pt x="0" y="559472"/>
                  <a:pt x="0" y="527125"/>
                </a:cubicBezTo>
                <a:lnTo>
                  <a:pt x="0" y="58570"/>
                </a:lnTo>
                <a:close/>
              </a:path>
            </a:pathLst>
          </a:custGeom>
          <a:solidFill>
            <a:schemeClr val="accent3">
              <a:hueOff val="0"/>
              <a:satOff val="0"/>
              <a:lumOff val="0"/>
            </a:schemeClr>
          </a:solidFill>
          <a:ln>
            <a:solidFill>
              <a:schemeClr val="tx1"/>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lIns="24774" tIns="24774" rIns="24774" bIns="24774" spcCol="1270" anchor="ctr"/>
          <a:lstStyle/>
          <a:p>
            <a:pPr algn="ctr" defTabSz="533400">
              <a:lnSpc>
                <a:spcPct val="90000"/>
              </a:lnSpc>
              <a:spcAft>
                <a:spcPct val="35000"/>
              </a:spcAft>
              <a:defRPr/>
            </a:pPr>
            <a:r>
              <a:rPr lang="ja-JP" altLang="en-US" sz="1200" dirty="0">
                <a:solidFill>
                  <a:prstClr val="white"/>
                </a:solidFill>
                <a:latin typeface="HG丸ｺﾞｼｯｸM-PRO" panose="020F0600000000000000" pitchFamily="50" charset="-128"/>
                <a:ea typeface="HG丸ｺﾞｼｯｸM-PRO" panose="020F0600000000000000" pitchFamily="50" charset="-128"/>
              </a:rPr>
              <a:t>生活困窮相談</a:t>
            </a:r>
            <a:endParaRPr lang="en-US" altLang="ja-JP" sz="1200" dirty="0">
              <a:solidFill>
                <a:prstClr val="white"/>
              </a:solidFill>
              <a:latin typeface="HG丸ｺﾞｼｯｸM-PRO" panose="020F0600000000000000" pitchFamily="50" charset="-128"/>
              <a:ea typeface="HG丸ｺﾞｼｯｸM-PRO" panose="020F0600000000000000" pitchFamily="50" charset="-128"/>
            </a:endParaRPr>
          </a:p>
          <a:p>
            <a:pPr algn="ctr" defTabSz="533400">
              <a:lnSpc>
                <a:spcPct val="90000"/>
              </a:lnSpc>
              <a:spcAft>
                <a:spcPct val="35000"/>
              </a:spcAft>
              <a:defRPr/>
            </a:pPr>
            <a:r>
              <a:rPr lang="ja-JP" altLang="en-US" sz="900" dirty="0">
                <a:solidFill>
                  <a:prstClr val="white"/>
                </a:solidFill>
                <a:latin typeface="HG丸ｺﾞｼｯｸM-PRO" panose="020F0600000000000000" pitchFamily="50" charset="-128"/>
                <a:ea typeface="HG丸ｺﾞｼｯｸM-PRO" panose="020F0600000000000000" pitchFamily="50" charset="-128"/>
              </a:rPr>
              <a:t>（自立相談支援事業）</a:t>
            </a:r>
            <a:endParaRPr lang="ja-JP" altLang="en-US" sz="1100" dirty="0">
              <a:solidFill>
                <a:prstClr val="white"/>
              </a:solidFill>
              <a:latin typeface="HG丸ｺﾞｼｯｸM-PRO" panose="020F0600000000000000" pitchFamily="50" charset="-128"/>
              <a:ea typeface="HG丸ｺﾞｼｯｸM-PRO" panose="020F0600000000000000" pitchFamily="50" charset="-128"/>
            </a:endParaRPr>
          </a:p>
        </p:txBody>
      </p:sp>
      <p:sp>
        <p:nvSpPr>
          <p:cNvPr id="13" name="フリーフォーム 12"/>
          <p:cNvSpPr/>
          <p:nvPr/>
        </p:nvSpPr>
        <p:spPr>
          <a:xfrm rot="18850191" flipV="1">
            <a:off x="3341509" y="1307662"/>
            <a:ext cx="890851" cy="257927"/>
          </a:xfrm>
          <a:custGeom>
            <a:avLst/>
            <a:gdLst>
              <a:gd name="connsiteX0" fmla="*/ 0 w 720125"/>
              <a:gd name="connsiteY0" fmla="*/ 9340 h 18680"/>
              <a:gd name="connsiteX1" fmla="*/ 720125 w 720125"/>
              <a:gd name="connsiteY1" fmla="*/ 9340 h 18680"/>
            </a:gdLst>
            <a:ahLst/>
            <a:cxnLst>
              <a:cxn ang="0">
                <a:pos x="connsiteX0" y="connsiteY0"/>
              </a:cxn>
              <a:cxn ang="0">
                <a:pos x="connsiteX1" y="connsiteY1"/>
              </a:cxn>
            </a:cxnLst>
            <a:rect l="l" t="t" r="r" b="b"/>
            <a:pathLst>
              <a:path w="720125" h="18680">
                <a:moveTo>
                  <a:pt x="0" y="9340"/>
                </a:moveTo>
                <a:lnTo>
                  <a:pt x="720125" y="9340"/>
                </a:lnTo>
              </a:path>
            </a:pathLst>
          </a:custGeom>
          <a:noFill/>
        </p:spPr>
        <p:style>
          <a:lnRef idx="2">
            <a:schemeClr val="accent3"/>
          </a:lnRef>
          <a:fillRef idx="0">
            <a:schemeClr val="accent3"/>
          </a:fillRef>
          <a:effectRef idx="1">
            <a:schemeClr val="accent3"/>
          </a:effectRef>
          <a:fontRef idx="minor">
            <a:schemeClr val="tx1">
              <a:hueOff val="0"/>
              <a:satOff val="0"/>
              <a:lumOff val="0"/>
              <a:alphaOff val="0"/>
            </a:schemeClr>
          </a:fontRef>
        </p:style>
        <p:txBody>
          <a:bodyPr lIns="354758" tIns="-8663" rIns="354760" bIns="-8664" spcCol="1270" anchor="ctr"/>
          <a:lstStyle/>
          <a:p>
            <a:pPr algn="ctr" defTabSz="311150">
              <a:lnSpc>
                <a:spcPct val="90000"/>
              </a:lnSpc>
              <a:spcAft>
                <a:spcPct val="35000"/>
              </a:spcAft>
              <a:defRPr/>
            </a:pPr>
            <a:endParaRPr lang="ja-JP" altLang="en-US" sz="700">
              <a:solidFill>
                <a:prstClr val="black">
                  <a:hueOff val="0"/>
                  <a:satOff val="0"/>
                  <a:lumOff val="0"/>
                  <a:alphaOff val="0"/>
                </a:prstClr>
              </a:solidFill>
              <a:latin typeface="HG丸ｺﾞｼｯｸM-PRO" panose="020F0600000000000000" pitchFamily="50" charset="-128"/>
              <a:ea typeface="HG丸ｺﾞｼｯｸM-PRO" panose="020F0600000000000000" pitchFamily="50" charset="-128"/>
            </a:endParaRPr>
          </a:p>
        </p:txBody>
      </p:sp>
      <p:sp>
        <p:nvSpPr>
          <p:cNvPr id="14" name="フリーフォーム 13"/>
          <p:cNvSpPr/>
          <p:nvPr/>
        </p:nvSpPr>
        <p:spPr>
          <a:xfrm>
            <a:off x="4035291" y="740180"/>
            <a:ext cx="1652722" cy="1090629"/>
          </a:xfrm>
          <a:custGeom>
            <a:avLst/>
            <a:gdLst>
              <a:gd name="connsiteX0" fmla="*/ 0 w 1622328"/>
              <a:gd name="connsiteY0" fmla="*/ 58570 h 585695"/>
              <a:gd name="connsiteX1" fmla="*/ 58570 w 1622328"/>
              <a:gd name="connsiteY1" fmla="*/ 0 h 585695"/>
              <a:gd name="connsiteX2" fmla="*/ 1563759 w 1622328"/>
              <a:gd name="connsiteY2" fmla="*/ 0 h 585695"/>
              <a:gd name="connsiteX3" fmla="*/ 1622329 w 1622328"/>
              <a:gd name="connsiteY3" fmla="*/ 58570 h 585695"/>
              <a:gd name="connsiteX4" fmla="*/ 1622328 w 1622328"/>
              <a:gd name="connsiteY4" fmla="*/ 527126 h 585695"/>
              <a:gd name="connsiteX5" fmla="*/ 1563758 w 1622328"/>
              <a:gd name="connsiteY5" fmla="*/ 585696 h 585695"/>
              <a:gd name="connsiteX6" fmla="*/ 58570 w 1622328"/>
              <a:gd name="connsiteY6" fmla="*/ 585695 h 585695"/>
              <a:gd name="connsiteX7" fmla="*/ 0 w 1622328"/>
              <a:gd name="connsiteY7" fmla="*/ 527125 h 585695"/>
              <a:gd name="connsiteX8" fmla="*/ 0 w 1622328"/>
              <a:gd name="connsiteY8" fmla="*/ 58570 h 58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2328" h="585695">
                <a:moveTo>
                  <a:pt x="0" y="58570"/>
                </a:moveTo>
                <a:cubicBezTo>
                  <a:pt x="0" y="26223"/>
                  <a:pt x="26223" y="0"/>
                  <a:pt x="58570" y="0"/>
                </a:cubicBezTo>
                <a:lnTo>
                  <a:pt x="1563759" y="0"/>
                </a:lnTo>
                <a:cubicBezTo>
                  <a:pt x="1596106" y="0"/>
                  <a:pt x="1622329" y="26223"/>
                  <a:pt x="1622329" y="58570"/>
                </a:cubicBezTo>
                <a:cubicBezTo>
                  <a:pt x="1622329" y="214755"/>
                  <a:pt x="1622328" y="370941"/>
                  <a:pt x="1622328" y="527126"/>
                </a:cubicBezTo>
                <a:cubicBezTo>
                  <a:pt x="1622328" y="559473"/>
                  <a:pt x="1596105" y="585696"/>
                  <a:pt x="1563758" y="585696"/>
                </a:cubicBezTo>
                <a:lnTo>
                  <a:pt x="58570" y="585695"/>
                </a:lnTo>
                <a:cubicBezTo>
                  <a:pt x="26223" y="585695"/>
                  <a:pt x="0" y="559472"/>
                  <a:pt x="0" y="527125"/>
                </a:cubicBezTo>
                <a:lnTo>
                  <a:pt x="0" y="58570"/>
                </a:lnTo>
                <a:close/>
              </a:path>
            </a:pathLst>
          </a:cu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24774" tIns="24774" rIns="24774" bIns="24774" spcCol="1270" anchor="ctr"/>
          <a:lstStyle/>
          <a:p>
            <a:pPr algn="ctr" defTabSz="533400">
              <a:lnSpc>
                <a:spcPct val="90000"/>
              </a:lnSpc>
              <a:spcAft>
                <a:spcPct val="35000"/>
              </a:spcAft>
              <a:defRPr/>
            </a:pPr>
            <a:r>
              <a:rPr lang="ja-JP" altLang="en-US" sz="1200" dirty="0">
                <a:solidFill>
                  <a:prstClr val="white"/>
                </a:solidFill>
                <a:latin typeface="HG丸ｺﾞｼｯｸM-PRO" panose="020F0600000000000000" pitchFamily="50" charset="-128"/>
                <a:ea typeface="HG丸ｺﾞｼｯｸM-PRO" panose="020F0600000000000000" pitchFamily="50" charset="-128"/>
              </a:rPr>
              <a:t>住居確保給付金</a:t>
            </a:r>
          </a:p>
        </p:txBody>
      </p:sp>
      <p:sp>
        <p:nvSpPr>
          <p:cNvPr id="19" name="フリーフォーム 18"/>
          <p:cNvSpPr/>
          <p:nvPr/>
        </p:nvSpPr>
        <p:spPr>
          <a:xfrm>
            <a:off x="4006933" y="4342144"/>
            <a:ext cx="1677988" cy="471155"/>
          </a:xfrm>
          <a:custGeom>
            <a:avLst/>
            <a:gdLst>
              <a:gd name="connsiteX0" fmla="*/ 0 w 1754227"/>
              <a:gd name="connsiteY0" fmla="*/ 58570 h 585695"/>
              <a:gd name="connsiteX1" fmla="*/ 58570 w 1754227"/>
              <a:gd name="connsiteY1" fmla="*/ 0 h 585695"/>
              <a:gd name="connsiteX2" fmla="*/ 1695658 w 1754227"/>
              <a:gd name="connsiteY2" fmla="*/ 0 h 585695"/>
              <a:gd name="connsiteX3" fmla="*/ 1754228 w 1754227"/>
              <a:gd name="connsiteY3" fmla="*/ 58570 h 585695"/>
              <a:gd name="connsiteX4" fmla="*/ 1754227 w 1754227"/>
              <a:gd name="connsiteY4" fmla="*/ 527126 h 585695"/>
              <a:gd name="connsiteX5" fmla="*/ 1695657 w 1754227"/>
              <a:gd name="connsiteY5" fmla="*/ 585696 h 585695"/>
              <a:gd name="connsiteX6" fmla="*/ 58570 w 1754227"/>
              <a:gd name="connsiteY6" fmla="*/ 585695 h 585695"/>
              <a:gd name="connsiteX7" fmla="*/ 0 w 1754227"/>
              <a:gd name="connsiteY7" fmla="*/ 527125 h 585695"/>
              <a:gd name="connsiteX8" fmla="*/ 0 w 1754227"/>
              <a:gd name="connsiteY8" fmla="*/ 58570 h 58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4227" h="585695">
                <a:moveTo>
                  <a:pt x="0" y="58570"/>
                </a:moveTo>
                <a:cubicBezTo>
                  <a:pt x="0" y="26223"/>
                  <a:pt x="26223" y="0"/>
                  <a:pt x="58570" y="0"/>
                </a:cubicBezTo>
                <a:lnTo>
                  <a:pt x="1695658" y="0"/>
                </a:lnTo>
                <a:cubicBezTo>
                  <a:pt x="1728005" y="0"/>
                  <a:pt x="1754228" y="26223"/>
                  <a:pt x="1754228" y="58570"/>
                </a:cubicBezTo>
                <a:cubicBezTo>
                  <a:pt x="1754228" y="214755"/>
                  <a:pt x="1754227" y="370941"/>
                  <a:pt x="1754227" y="527126"/>
                </a:cubicBezTo>
                <a:cubicBezTo>
                  <a:pt x="1754227" y="559473"/>
                  <a:pt x="1728004" y="585696"/>
                  <a:pt x="1695657" y="585696"/>
                </a:cubicBezTo>
                <a:lnTo>
                  <a:pt x="58570" y="585695"/>
                </a:lnTo>
                <a:cubicBezTo>
                  <a:pt x="26223" y="585695"/>
                  <a:pt x="0" y="559472"/>
                  <a:pt x="0" y="527125"/>
                </a:cubicBezTo>
                <a:lnTo>
                  <a:pt x="0" y="58570"/>
                </a:lnTo>
                <a:close/>
              </a:path>
            </a:pathLst>
          </a:custGeom>
          <a:gradFill>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25400">
            <a:solidFill>
              <a:schemeClr val="tx1"/>
            </a:solidFill>
          </a:ln>
        </p:spPr>
        <p:style>
          <a:lnRef idx="2">
            <a:schemeClr val="accent3"/>
          </a:lnRef>
          <a:fillRef idx="1">
            <a:schemeClr val="lt1"/>
          </a:fillRef>
          <a:effectRef idx="0">
            <a:schemeClr val="accent3"/>
          </a:effectRef>
          <a:fontRef idx="minor">
            <a:schemeClr val="dk1"/>
          </a:fontRef>
        </p:style>
        <p:txBody>
          <a:bodyPr lIns="24774" tIns="24774" rIns="24774" bIns="24774" spcCol="1270" anchor="ctr"/>
          <a:lstStyle/>
          <a:p>
            <a:pPr algn="ctr" defTabSz="533400">
              <a:lnSpc>
                <a:spcPct val="90000"/>
              </a:lnSpc>
              <a:spcAft>
                <a:spcPct val="35000"/>
              </a:spcAft>
              <a:defRPr/>
            </a:pPr>
            <a:r>
              <a:rPr lang="ja-JP" altLang="en-US" sz="1200" dirty="0" err="1">
                <a:solidFill>
                  <a:prstClr val="black"/>
                </a:solidFill>
                <a:latin typeface="HG丸ｺﾞｼｯｸM-PRO" panose="020F0600000000000000" pitchFamily="50" charset="-128"/>
                <a:ea typeface="HG丸ｺﾞｼｯｸM-PRO" panose="020F0600000000000000" pitchFamily="50" charset="-128"/>
              </a:rPr>
              <a:t>やす</a:t>
            </a:r>
            <a:r>
              <a:rPr lang="ja-JP" altLang="en-US" sz="1200" dirty="0">
                <a:solidFill>
                  <a:prstClr val="black"/>
                </a:solidFill>
                <a:latin typeface="HG丸ｺﾞｼｯｸM-PRO" panose="020F0600000000000000" pitchFamily="50" charset="-128"/>
                <a:ea typeface="HG丸ｺﾞｼｯｸM-PRO" panose="020F0600000000000000" pitchFamily="50" charset="-128"/>
              </a:rPr>
              <a:t>ワーク事業</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a:p>
            <a:pPr algn="ctr" defTabSz="533400">
              <a:lnSpc>
                <a:spcPct val="90000"/>
              </a:lnSpc>
              <a:spcAft>
                <a:spcPct val="35000"/>
              </a:spcAft>
              <a:defRPr/>
            </a:pPr>
            <a:r>
              <a:rPr lang="ja-JP" altLang="en-US" sz="1200" dirty="0">
                <a:solidFill>
                  <a:prstClr val="black"/>
                </a:solidFill>
                <a:latin typeface="HG丸ｺﾞｼｯｸM-PRO" panose="020F0600000000000000" pitchFamily="50" charset="-128"/>
                <a:ea typeface="HG丸ｺﾞｼｯｸM-PRO" panose="020F0600000000000000" pitchFamily="50" charset="-128"/>
              </a:rPr>
              <a:t>（就労支援事業）</a:t>
            </a:r>
          </a:p>
        </p:txBody>
      </p:sp>
      <p:sp>
        <p:nvSpPr>
          <p:cNvPr id="24" name="フリーフォーム 23"/>
          <p:cNvSpPr/>
          <p:nvPr/>
        </p:nvSpPr>
        <p:spPr>
          <a:xfrm>
            <a:off x="4040865" y="2538964"/>
            <a:ext cx="1647148" cy="416471"/>
          </a:xfrm>
          <a:custGeom>
            <a:avLst/>
            <a:gdLst>
              <a:gd name="connsiteX0" fmla="*/ 0 w 1686603"/>
              <a:gd name="connsiteY0" fmla="*/ 58570 h 585695"/>
              <a:gd name="connsiteX1" fmla="*/ 58570 w 1686603"/>
              <a:gd name="connsiteY1" fmla="*/ 0 h 585695"/>
              <a:gd name="connsiteX2" fmla="*/ 1628034 w 1686603"/>
              <a:gd name="connsiteY2" fmla="*/ 0 h 585695"/>
              <a:gd name="connsiteX3" fmla="*/ 1686604 w 1686603"/>
              <a:gd name="connsiteY3" fmla="*/ 58570 h 585695"/>
              <a:gd name="connsiteX4" fmla="*/ 1686603 w 1686603"/>
              <a:gd name="connsiteY4" fmla="*/ 527126 h 585695"/>
              <a:gd name="connsiteX5" fmla="*/ 1628033 w 1686603"/>
              <a:gd name="connsiteY5" fmla="*/ 585696 h 585695"/>
              <a:gd name="connsiteX6" fmla="*/ 58570 w 1686603"/>
              <a:gd name="connsiteY6" fmla="*/ 585695 h 585695"/>
              <a:gd name="connsiteX7" fmla="*/ 0 w 1686603"/>
              <a:gd name="connsiteY7" fmla="*/ 527125 h 585695"/>
              <a:gd name="connsiteX8" fmla="*/ 0 w 1686603"/>
              <a:gd name="connsiteY8" fmla="*/ 58570 h 58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6603" h="585695">
                <a:moveTo>
                  <a:pt x="0" y="58570"/>
                </a:moveTo>
                <a:cubicBezTo>
                  <a:pt x="0" y="26223"/>
                  <a:pt x="26223" y="0"/>
                  <a:pt x="58570" y="0"/>
                </a:cubicBezTo>
                <a:lnTo>
                  <a:pt x="1628034" y="0"/>
                </a:lnTo>
                <a:cubicBezTo>
                  <a:pt x="1660381" y="0"/>
                  <a:pt x="1686604" y="26223"/>
                  <a:pt x="1686604" y="58570"/>
                </a:cubicBezTo>
                <a:cubicBezTo>
                  <a:pt x="1686604" y="214755"/>
                  <a:pt x="1686603" y="370941"/>
                  <a:pt x="1686603" y="527126"/>
                </a:cubicBezTo>
                <a:cubicBezTo>
                  <a:pt x="1686603" y="559473"/>
                  <a:pt x="1660380" y="585696"/>
                  <a:pt x="1628033" y="585696"/>
                </a:cubicBezTo>
                <a:lnTo>
                  <a:pt x="58570" y="585695"/>
                </a:lnTo>
                <a:cubicBezTo>
                  <a:pt x="26223" y="585695"/>
                  <a:pt x="0" y="559472"/>
                  <a:pt x="0" y="527125"/>
                </a:cubicBezTo>
                <a:lnTo>
                  <a:pt x="0" y="58570"/>
                </a:lnTo>
                <a:close/>
              </a:path>
            </a:pathLst>
          </a:custGeom>
          <a:ln w="25400">
            <a:solidFill>
              <a:schemeClr val="tx1"/>
            </a:solidFill>
          </a:ln>
        </p:spPr>
        <p:style>
          <a:lnRef idx="1">
            <a:schemeClr val="accent3"/>
          </a:lnRef>
          <a:fillRef idx="2">
            <a:schemeClr val="accent3"/>
          </a:fillRef>
          <a:effectRef idx="1">
            <a:schemeClr val="accent3"/>
          </a:effectRef>
          <a:fontRef idx="minor">
            <a:schemeClr val="dk1"/>
          </a:fontRef>
        </p:style>
        <p:txBody>
          <a:bodyPr lIns="24774" tIns="24774" rIns="24774" bIns="24774" spcCol="1270" anchor="ctr"/>
          <a:lstStyle/>
          <a:p>
            <a:pPr algn="ctr" defTabSz="533400">
              <a:lnSpc>
                <a:spcPct val="90000"/>
              </a:lnSpc>
              <a:spcAft>
                <a:spcPct val="35000"/>
              </a:spcAft>
              <a:defRPr/>
            </a:pPr>
            <a:r>
              <a:rPr lang="ja-JP" altLang="en-US" sz="1200" dirty="0">
                <a:solidFill>
                  <a:prstClr val="black"/>
                </a:solidFill>
                <a:latin typeface="HG丸ｺﾞｼｯｸM-PRO" panose="020F0600000000000000" pitchFamily="50" charset="-128"/>
                <a:ea typeface="HG丸ｺﾞｼｯｸM-PRO" panose="020F0600000000000000" pitchFamily="50" charset="-128"/>
              </a:rPr>
              <a:t>家計改善支援事業</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p:txBody>
      </p:sp>
      <p:sp>
        <p:nvSpPr>
          <p:cNvPr id="26" name="フリーフォーム 25"/>
          <p:cNvSpPr/>
          <p:nvPr/>
        </p:nvSpPr>
        <p:spPr>
          <a:xfrm>
            <a:off x="4016093" y="3764604"/>
            <a:ext cx="1684315" cy="464610"/>
          </a:xfrm>
          <a:custGeom>
            <a:avLst/>
            <a:gdLst>
              <a:gd name="connsiteX0" fmla="*/ 0 w 1754227"/>
              <a:gd name="connsiteY0" fmla="*/ 58570 h 585695"/>
              <a:gd name="connsiteX1" fmla="*/ 58570 w 1754227"/>
              <a:gd name="connsiteY1" fmla="*/ 0 h 585695"/>
              <a:gd name="connsiteX2" fmla="*/ 1695658 w 1754227"/>
              <a:gd name="connsiteY2" fmla="*/ 0 h 585695"/>
              <a:gd name="connsiteX3" fmla="*/ 1754228 w 1754227"/>
              <a:gd name="connsiteY3" fmla="*/ 58570 h 585695"/>
              <a:gd name="connsiteX4" fmla="*/ 1754227 w 1754227"/>
              <a:gd name="connsiteY4" fmla="*/ 527126 h 585695"/>
              <a:gd name="connsiteX5" fmla="*/ 1695657 w 1754227"/>
              <a:gd name="connsiteY5" fmla="*/ 585696 h 585695"/>
              <a:gd name="connsiteX6" fmla="*/ 58570 w 1754227"/>
              <a:gd name="connsiteY6" fmla="*/ 585695 h 585695"/>
              <a:gd name="connsiteX7" fmla="*/ 0 w 1754227"/>
              <a:gd name="connsiteY7" fmla="*/ 527125 h 585695"/>
              <a:gd name="connsiteX8" fmla="*/ 0 w 1754227"/>
              <a:gd name="connsiteY8" fmla="*/ 58570 h 58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4227" h="585695">
                <a:moveTo>
                  <a:pt x="0" y="58570"/>
                </a:moveTo>
                <a:cubicBezTo>
                  <a:pt x="0" y="26223"/>
                  <a:pt x="26223" y="0"/>
                  <a:pt x="58570" y="0"/>
                </a:cubicBezTo>
                <a:lnTo>
                  <a:pt x="1695658" y="0"/>
                </a:lnTo>
                <a:cubicBezTo>
                  <a:pt x="1728005" y="0"/>
                  <a:pt x="1754228" y="26223"/>
                  <a:pt x="1754228" y="58570"/>
                </a:cubicBezTo>
                <a:cubicBezTo>
                  <a:pt x="1754228" y="214755"/>
                  <a:pt x="1754227" y="370941"/>
                  <a:pt x="1754227" y="527126"/>
                </a:cubicBezTo>
                <a:cubicBezTo>
                  <a:pt x="1754227" y="559473"/>
                  <a:pt x="1728004" y="585696"/>
                  <a:pt x="1695657" y="585696"/>
                </a:cubicBezTo>
                <a:lnTo>
                  <a:pt x="58570" y="585695"/>
                </a:lnTo>
                <a:cubicBezTo>
                  <a:pt x="26223" y="585695"/>
                  <a:pt x="0" y="559472"/>
                  <a:pt x="0" y="527125"/>
                </a:cubicBezTo>
                <a:lnTo>
                  <a:pt x="0" y="58570"/>
                </a:lnTo>
                <a:close/>
              </a:path>
            </a:pathLst>
          </a:custGeom>
          <a:ln w="25400">
            <a:solidFill>
              <a:schemeClr val="tx1"/>
            </a:solidFill>
          </a:ln>
        </p:spPr>
        <p:style>
          <a:lnRef idx="1">
            <a:schemeClr val="accent3"/>
          </a:lnRef>
          <a:fillRef idx="2">
            <a:schemeClr val="accent3"/>
          </a:fillRef>
          <a:effectRef idx="1">
            <a:schemeClr val="accent3"/>
          </a:effectRef>
          <a:fontRef idx="minor">
            <a:schemeClr val="dk1"/>
          </a:fontRef>
        </p:style>
        <p:txBody>
          <a:bodyPr lIns="24774" tIns="24774" rIns="24774" bIns="24774" spcCol="1270" anchor="ctr"/>
          <a:lstStyle/>
          <a:p>
            <a:pPr algn="ctr" defTabSz="533400">
              <a:lnSpc>
                <a:spcPct val="90000"/>
              </a:lnSpc>
              <a:spcAft>
                <a:spcPct val="35000"/>
              </a:spcAft>
              <a:defRPr/>
            </a:pPr>
            <a:r>
              <a:rPr lang="ja-JP" altLang="en-US" sz="1200" dirty="0">
                <a:solidFill>
                  <a:prstClr val="black"/>
                </a:solidFill>
                <a:latin typeface="HG丸ｺﾞｼｯｸM-PRO" panose="020F0600000000000000" pitchFamily="50" charset="-128"/>
                <a:ea typeface="HG丸ｺﾞｼｯｸM-PRO" panose="020F0600000000000000" pitchFamily="50" charset="-128"/>
              </a:rPr>
              <a:t>学習・生活支援事業</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p:txBody>
      </p:sp>
      <p:sp>
        <p:nvSpPr>
          <p:cNvPr id="28" name="フリーフォーム 27"/>
          <p:cNvSpPr/>
          <p:nvPr/>
        </p:nvSpPr>
        <p:spPr>
          <a:xfrm rot="17753524">
            <a:off x="-169069" y="2602707"/>
            <a:ext cx="2357437" cy="19050"/>
          </a:xfrm>
          <a:custGeom>
            <a:avLst/>
            <a:gdLst>
              <a:gd name="connsiteX0" fmla="*/ 0 w 2356691"/>
              <a:gd name="connsiteY0" fmla="*/ 9340 h 18680"/>
              <a:gd name="connsiteX1" fmla="*/ 2356691 w 2356691"/>
              <a:gd name="connsiteY1" fmla="*/ 9340 h 18680"/>
            </a:gdLst>
            <a:ahLst/>
            <a:cxnLst>
              <a:cxn ang="0">
                <a:pos x="connsiteX0" y="connsiteY0"/>
              </a:cxn>
              <a:cxn ang="0">
                <a:pos x="connsiteX1" y="connsiteY1"/>
              </a:cxn>
            </a:cxnLst>
            <a:rect l="l" t="t" r="r" b="b"/>
            <a:pathLst>
              <a:path w="2356691" h="18680">
                <a:moveTo>
                  <a:pt x="2356691" y="9340"/>
                </a:moveTo>
                <a:lnTo>
                  <a:pt x="0" y="9340"/>
                </a:lnTo>
              </a:path>
            </a:pathLst>
          </a:custGeom>
          <a:noFill/>
        </p:spPr>
        <p:style>
          <a:lnRef idx="2">
            <a:schemeClr val="accent4"/>
          </a:lnRef>
          <a:fillRef idx="0">
            <a:schemeClr val="accent4"/>
          </a:fillRef>
          <a:effectRef idx="1">
            <a:schemeClr val="accent4"/>
          </a:effectRef>
          <a:fontRef idx="minor">
            <a:schemeClr val="tx1">
              <a:hueOff val="0"/>
              <a:satOff val="0"/>
              <a:lumOff val="0"/>
              <a:alphaOff val="0"/>
            </a:schemeClr>
          </a:fontRef>
        </p:style>
        <p:txBody>
          <a:bodyPr lIns="1132127" tIns="-49577" rIns="1132129" bIns="-49577" spcCol="1270" anchor="ctr"/>
          <a:lstStyle/>
          <a:p>
            <a:pPr algn="ctr" defTabSz="400050">
              <a:lnSpc>
                <a:spcPct val="90000"/>
              </a:lnSpc>
              <a:spcAft>
                <a:spcPct val="35000"/>
              </a:spcAft>
              <a:defRPr/>
            </a:pPr>
            <a:endParaRPr lang="ja-JP" altLang="en-US" sz="900">
              <a:solidFill>
                <a:prstClr val="black">
                  <a:hueOff val="0"/>
                  <a:satOff val="0"/>
                  <a:lumOff val="0"/>
                  <a:alphaOff val="0"/>
                </a:prstClr>
              </a:solidFill>
              <a:latin typeface="HG丸ｺﾞｼｯｸM-PRO" panose="020F0600000000000000" pitchFamily="50" charset="-128"/>
              <a:ea typeface="HG丸ｺﾞｼｯｸM-PRO" panose="020F0600000000000000" pitchFamily="50" charset="-128"/>
            </a:endParaRPr>
          </a:p>
        </p:txBody>
      </p:sp>
      <p:sp>
        <p:nvSpPr>
          <p:cNvPr id="34" name="フリーフォーム 33"/>
          <p:cNvSpPr/>
          <p:nvPr/>
        </p:nvSpPr>
        <p:spPr>
          <a:xfrm>
            <a:off x="495300" y="3379788"/>
            <a:ext cx="1171575" cy="585787"/>
          </a:xfrm>
          <a:custGeom>
            <a:avLst/>
            <a:gdLst>
              <a:gd name="connsiteX0" fmla="*/ 0 w 1171390"/>
              <a:gd name="connsiteY0" fmla="*/ 58570 h 585695"/>
              <a:gd name="connsiteX1" fmla="*/ 58570 w 1171390"/>
              <a:gd name="connsiteY1" fmla="*/ 0 h 585695"/>
              <a:gd name="connsiteX2" fmla="*/ 1112821 w 1171390"/>
              <a:gd name="connsiteY2" fmla="*/ 0 h 585695"/>
              <a:gd name="connsiteX3" fmla="*/ 1171391 w 1171390"/>
              <a:gd name="connsiteY3" fmla="*/ 58570 h 585695"/>
              <a:gd name="connsiteX4" fmla="*/ 1171390 w 1171390"/>
              <a:gd name="connsiteY4" fmla="*/ 527126 h 585695"/>
              <a:gd name="connsiteX5" fmla="*/ 1112820 w 1171390"/>
              <a:gd name="connsiteY5" fmla="*/ 585696 h 585695"/>
              <a:gd name="connsiteX6" fmla="*/ 58570 w 1171390"/>
              <a:gd name="connsiteY6" fmla="*/ 585695 h 585695"/>
              <a:gd name="connsiteX7" fmla="*/ 0 w 1171390"/>
              <a:gd name="connsiteY7" fmla="*/ 527125 h 585695"/>
              <a:gd name="connsiteX8" fmla="*/ 0 w 1171390"/>
              <a:gd name="connsiteY8" fmla="*/ 58570 h 58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390" h="585695">
                <a:moveTo>
                  <a:pt x="0" y="58570"/>
                </a:moveTo>
                <a:cubicBezTo>
                  <a:pt x="0" y="26223"/>
                  <a:pt x="26223" y="0"/>
                  <a:pt x="58570" y="0"/>
                </a:cubicBezTo>
                <a:lnTo>
                  <a:pt x="1112821" y="0"/>
                </a:lnTo>
                <a:cubicBezTo>
                  <a:pt x="1145168" y="0"/>
                  <a:pt x="1171391" y="26223"/>
                  <a:pt x="1171391" y="58570"/>
                </a:cubicBezTo>
                <a:cubicBezTo>
                  <a:pt x="1171391" y="214755"/>
                  <a:pt x="1171390" y="370941"/>
                  <a:pt x="1171390" y="527126"/>
                </a:cubicBezTo>
                <a:cubicBezTo>
                  <a:pt x="1171390" y="559473"/>
                  <a:pt x="1145167" y="585696"/>
                  <a:pt x="1112820" y="585696"/>
                </a:cubicBezTo>
                <a:lnTo>
                  <a:pt x="58570" y="585695"/>
                </a:lnTo>
                <a:cubicBezTo>
                  <a:pt x="26223" y="585695"/>
                  <a:pt x="0" y="559472"/>
                  <a:pt x="0" y="527125"/>
                </a:cubicBezTo>
                <a:lnTo>
                  <a:pt x="0" y="58570"/>
                </a:lnTo>
                <a:close/>
              </a:path>
            </a:pathLst>
          </a:custGeom>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lIns="24774" tIns="24774" rIns="24774" bIns="24774" spcCol="1270" anchor="ctr"/>
          <a:lstStyle/>
          <a:p>
            <a:pPr algn="ctr" defTabSz="533400">
              <a:lnSpc>
                <a:spcPct val="90000"/>
              </a:lnSpc>
              <a:spcAft>
                <a:spcPct val="35000"/>
              </a:spcAft>
              <a:defRPr/>
            </a:pPr>
            <a:r>
              <a:rPr lang="ja-JP" altLang="en-US" sz="1200" dirty="0">
                <a:solidFill>
                  <a:prstClr val="white"/>
                </a:solidFill>
                <a:latin typeface="HG丸ｺﾞｼｯｸM-PRO" panose="020F0600000000000000" pitchFamily="50" charset="-128"/>
                <a:ea typeface="HG丸ｺﾞｼｯｸM-PRO" panose="020F0600000000000000" pitchFamily="50" charset="-128"/>
              </a:rPr>
              <a:t>専門相談</a:t>
            </a:r>
          </a:p>
        </p:txBody>
      </p:sp>
      <p:sp>
        <p:nvSpPr>
          <p:cNvPr id="35" name="フリーフォーム 34"/>
          <p:cNvSpPr/>
          <p:nvPr/>
        </p:nvSpPr>
        <p:spPr>
          <a:xfrm rot="180807">
            <a:off x="1478249" y="3486021"/>
            <a:ext cx="1174398" cy="454326"/>
          </a:xfrm>
          <a:custGeom>
            <a:avLst/>
            <a:gdLst>
              <a:gd name="connsiteX0" fmla="*/ 0 w 577225"/>
              <a:gd name="connsiteY0" fmla="*/ 9340 h 18680"/>
              <a:gd name="connsiteX1" fmla="*/ 577225 w 577225"/>
              <a:gd name="connsiteY1" fmla="*/ 9340 h 18680"/>
            </a:gdLst>
            <a:ahLst/>
            <a:cxnLst>
              <a:cxn ang="0">
                <a:pos x="connsiteX0" y="connsiteY0"/>
              </a:cxn>
              <a:cxn ang="0">
                <a:pos x="connsiteX1" y="connsiteY1"/>
              </a:cxn>
            </a:cxnLst>
            <a:rect l="l" t="t" r="r" b="b"/>
            <a:pathLst>
              <a:path w="577225" h="18680">
                <a:moveTo>
                  <a:pt x="0" y="9340"/>
                </a:moveTo>
                <a:lnTo>
                  <a:pt x="577225" y="9340"/>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lIns="286882" tIns="-5091" rIns="286881" bIns="-5091" spcCol="1270" anchor="ctr"/>
          <a:lstStyle/>
          <a:p>
            <a:pPr algn="ctr" defTabSz="311150">
              <a:lnSpc>
                <a:spcPct val="90000"/>
              </a:lnSpc>
              <a:spcAft>
                <a:spcPct val="35000"/>
              </a:spcAft>
              <a:defRPr/>
            </a:pPr>
            <a:endParaRPr lang="ja-JP" altLang="en-US" sz="700">
              <a:solidFill>
                <a:prstClr val="black">
                  <a:hueOff val="0"/>
                  <a:satOff val="0"/>
                  <a:lumOff val="0"/>
                  <a:alphaOff val="0"/>
                </a:prstClr>
              </a:solidFill>
              <a:latin typeface="HG丸ｺﾞｼｯｸM-PRO" panose="020F0600000000000000" pitchFamily="50" charset="-128"/>
              <a:ea typeface="HG丸ｺﾞｼｯｸM-PRO" panose="020F0600000000000000" pitchFamily="50" charset="-128"/>
            </a:endParaRPr>
          </a:p>
        </p:txBody>
      </p:sp>
      <p:sp>
        <p:nvSpPr>
          <p:cNvPr id="36" name="フリーフォーム 35"/>
          <p:cNvSpPr/>
          <p:nvPr/>
        </p:nvSpPr>
        <p:spPr>
          <a:xfrm>
            <a:off x="2241550" y="3429000"/>
            <a:ext cx="1222375" cy="585788"/>
          </a:xfrm>
          <a:custGeom>
            <a:avLst/>
            <a:gdLst>
              <a:gd name="connsiteX0" fmla="*/ 0 w 1171390"/>
              <a:gd name="connsiteY0" fmla="*/ 58570 h 585695"/>
              <a:gd name="connsiteX1" fmla="*/ 58570 w 1171390"/>
              <a:gd name="connsiteY1" fmla="*/ 0 h 585695"/>
              <a:gd name="connsiteX2" fmla="*/ 1112821 w 1171390"/>
              <a:gd name="connsiteY2" fmla="*/ 0 h 585695"/>
              <a:gd name="connsiteX3" fmla="*/ 1171391 w 1171390"/>
              <a:gd name="connsiteY3" fmla="*/ 58570 h 585695"/>
              <a:gd name="connsiteX4" fmla="*/ 1171390 w 1171390"/>
              <a:gd name="connsiteY4" fmla="*/ 527126 h 585695"/>
              <a:gd name="connsiteX5" fmla="*/ 1112820 w 1171390"/>
              <a:gd name="connsiteY5" fmla="*/ 585696 h 585695"/>
              <a:gd name="connsiteX6" fmla="*/ 58570 w 1171390"/>
              <a:gd name="connsiteY6" fmla="*/ 585695 h 585695"/>
              <a:gd name="connsiteX7" fmla="*/ 0 w 1171390"/>
              <a:gd name="connsiteY7" fmla="*/ 527125 h 585695"/>
              <a:gd name="connsiteX8" fmla="*/ 0 w 1171390"/>
              <a:gd name="connsiteY8" fmla="*/ 58570 h 58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390" h="585695">
                <a:moveTo>
                  <a:pt x="0" y="58570"/>
                </a:moveTo>
                <a:cubicBezTo>
                  <a:pt x="0" y="26223"/>
                  <a:pt x="26223" y="0"/>
                  <a:pt x="58570" y="0"/>
                </a:cubicBezTo>
                <a:lnTo>
                  <a:pt x="1112821" y="0"/>
                </a:lnTo>
                <a:cubicBezTo>
                  <a:pt x="1145168" y="0"/>
                  <a:pt x="1171391" y="26223"/>
                  <a:pt x="1171391" y="58570"/>
                </a:cubicBezTo>
                <a:cubicBezTo>
                  <a:pt x="1171391" y="214755"/>
                  <a:pt x="1171390" y="370941"/>
                  <a:pt x="1171390" y="527126"/>
                </a:cubicBezTo>
                <a:cubicBezTo>
                  <a:pt x="1171390" y="559473"/>
                  <a:pt x="1145167" y="585696"/>
                  <a:pt x="1112820" y="585696"/>
                </a:cubicBezTo>
                <a:lnTo>
                  <a:pt x="58570" y="585695"/>
                </a:lnTo>
                <a:cubicBezTo>
                  <a:pt x="26223" y="585695"/>
                  <a:pt x="0" y="559472"/>
                  <a:pt x="0" y="527125"/>
                </a:cubicBezTo>
                <a:lnTo>
                  <a:pt x="0" y="58570"/>
                </a:lnTo>
                <a:close/>
              </a:path>
            </a:pathLst>
          </a:custGeom>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lIns="24774" tIns="24774" rIns="24774" bIns="24774" spcCol="1270" anchor="ctr"/>
          <a:lstStyle/>
          <a:p>
            <a:pPr algn="ctr" defTabSz="533400">
              <a:lnSpc>
                <a:spcPct val="90000"/>
              </a:lnSpc>
              <a:spcAft>
                <a:spcPct val="35000"/>
              </a:spcAft>
              <a:defRPr/>
            </a:pPr>
            <a:r>
              <a:rPr lang="ja-JP" altLang="en-US" sz="1200" dirty="0">
                <a:solidFill>
                  <a:prstClr val="white"/>
                </a:solidFill>
                <a:latin typeface="HG丸ｺﾞｼｯｸM-PRO" panose="020F0600000000000000" pitchFamily="50" charset="-128"/>
                <a:ea typeface="HG丸ｺﾞｼｯｸM-PRO" panose="020F0600000000000000" pitchFamily="50" charset="-128"/>
              </a:rPr>
              <a:t>法律相談</a:t>
            </a:r>
          </a:p>
        </p:txBody>
      </p:sp>
      <p:sp>
        <p:nvSpPr>
          <p:cNvPr id="37" name="フリーフォーム 36"/>
          <p:cNvSpPr/>
          <p:nvPr/>
        </p:nvSpPr>
        <p:spPr>
          <a:xfrm rot="2974983">
            <a:off x="1417760" y="3989652"/>
            <a:ext cx="1148631" cy="173519"/>
          </a:xfrm>
          <a:custGeom>
            <a:avLst/>
            <a:gdLst>
              <a:gd name="connsiteX0" fmla="*/ 0 w 906912"/>
              <a:gd name="connsiteY0" fmla="*/ 9340 h 18680"/>
              <a:gd name="connsiteX1" fmla="*/ 906912 w 906912"/>
              <a:gd name="connsiteY1" fmla="*/ 9340 h 18680"/>
            </a:gdLst>
            <a:ahLst/>
            <a:cxnLst>
              <a:cxn ang="0">
                <a:pos x="connsiteX0" y="connsiteY0"/>
              </a:cxn>
              <a:cxn ang="0">
                <a:pos x="connsiteX1" y="connsiteY1"/>
              </a:cxn>
            </a:cxnLst>
            <a:rect l="l" t="t" r="r" b="b"/>
            <a:pathLst>
              <a:path w="906912" h="18680">
                <a:moveTo>
                  <a:pt x="0" y="9340"/>
                </a:moveTo>
                <a:lnTo>
                  <a:pt x="906912" y="9340"/>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lIns="443482" tIns="-13333" rIns="443484" bIns="-13333" spcCol="1270" anchor="ctr"/>
          <a:lstStyle/>
          <a:p>
            <a:pPr algn="ctr" defTabSz="311150">
              <a:lnSpc>
                <a:spcPct val="90000"/>
              </a:lnSpc>
              <a:spcAft>
                <a:spcPct val="35000"/>
              </a:spcAft>
              <a:defRPr/>
            </a:pPr>
            <a:endParaRPr lang="ja-JP" altLang="en-US" sz="700">
              <a:solidFill>
                <a:prstClr val="black">
                  <a:hueOff val="0"/>
                  <a:satOff val="0"/>
                  <a:lumOff val="0"/>
                  <a:alphaOff val="0"/>
                </a:prstClr>
              </a:solidFill>
              <a:latin typeface="HG丸ｺﾞｼｯｸM-PRO" panose="020F0600000000000000" pitchFamily="50" charset="-128"/>
              <a:ea typeface="HG丸ｺﾞｼｯｸM-PRO" panose="020F0600000000000000" pitchFamily="50" charset="-128"/>
            </a:endParaRPr>
          </a:p>
        </p:txBody>
      </p:sp>
      <p:sp>
        <p:nvSpPr>
          <p:cNvPr id="38" name="フリーフォーム 37"/>
          <p:cNvSpPr/>
          <p:nvPr/>
        </p:nvSpPr>
        <p:spPr>
          <a:xfrm>
            <a:off x="2241550" y="4081463"/>
            <a:ext cx="1222375" cy="585787"/>
          </a:xfrm>
          <a:custGeom>
            <a:avLst/>
            <a:gdLst>
              <a:gd name="connsiteX0" fmla="*/ 0 w 1171390"/>
              <a:gd name="connsiteY0" fmla="*/ 58570 h 585695"/>
              <a:gd name="connsiteX1" fmla="*/ 58570 w 1171390"/>
              <a:gd name="connsiteY1" fmla="*/ 0 h 585695"/>
              <a:gd name="connsiteX2" fmla="*/ 1112821 w 1171390"/>
              <a:gd name="connsiteY2" fmla="*/ 0 h 585695"/>
              <a:gd name="connsiteX3" fmla="*/ 1171391 w 1171390"/>
              <a:gd name="connsiteY3" fmla="*/ 58570 h 585695"/>
              <a:gd name="connsiteX4" fmla="*/ 1171390 w 1171390"/>
              <a:gd name="connsiteY4" fmla="*/ 527126 h 585695"/>
              <a:gd name="connsiteX5" fmla="*/ 1112820 w 1171390"/>
              <a:gd name="connsiteY5" fmla="*/ 585696 h 585695"/>
              <a:gd name="connsiteX6" fmla="*/ 58570 w 1171390"/>
              <a:gd name="connsiteY6" fmla="*/ 585695 h 585695"/>
              <a:gd name="connsiteX7" fmla="*/ 0 w 1171390"/>
              <a:gd name="connsiteY7" fmla="*/ 527125 h 585695"/>
              <a:gd name="connsiteX8" fmla="*/ 0 w 1171390"/>
              <a:gd name="connsiteY8" fmla="*/ 58570 h 58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390" h="585695">
                <a:moveTo>
                  <a:pt x="0" y="58570"/>
                </a:moveTo>
                <a:cubicBezTo>
                  <a:pt x="0" y="26223"/>
                  <a:pt x="26223" y="0"/>
                  <a:pt x="58570" y="0"/>
                </a:cubicBezTo>
                <a:lnTo>
                  <a:pt x="1112821" y="0"/>
                </a:lnTo>
                <a:cubicBezTo>
                  <a:pt x="1145168" y="0"/>
                  <a:pt x="1171391" y="26223"/>
                  <a:pt x="1171391" y="58570"/>
                </a:cubicBezTo>
                <a:cubicBezTo>
                  <a:pt x="1171391" y="214755"/>
                  <a:pt x="1171390" y="370941"/>
                  <a:pt x="1171390" y="527126"/>
                </a:cubicBezTo>
                <a:cubicBezTo>
                  <a:pt x="1171390" y="559473"/>
                  <a:pt x="1145167" y="585696"/>
                  <a:pt x="1112820" y="585696"/>
                </a:cubicBezTo>
                <a:lnTo>
                  <a:pt x="58570" y="585695"/>
                </a:lnTo>
                <a:cubicBezTo>
                  <a:pt x="26223" y="585695"/>
                  <a:pt x="0" y="559472"/>
                  <a:pt x="0" y="527125"/>
                </a:cubicBezTo>
                <a:lnTo>
                  <a:pt x="0" y="58570"/>
                </a:lnTo>
                <a:close/>
              </a:path>
            </a:pathLst>
          </a:custGeom>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lIns="24774" tIns="24774" rIns="24774" bIns="24774" spcCol="1270" anchor="ctr"/>
          <a:lstStyle/>
          <a:p>
            <a:pPr algn="ctr" defTabSz="533400">
              <a:lnSpc>
                <a:spcPct val="90000"/>
              </a:lnSpc>
              <a:spcAft>
                <a:spcPct val="35000"/>
              </a:spcAft>
              <a:defRPr/>
            </a:pPr>
            <a:r>
              <a:rPr lang="ja-JP" altLang="en-US" sz="1200" dirty="0">
                <a:solidFill>
                  <a:prstClr val="white"/>
                </a:solidFill>
                <a:latin typeface="HG丸ｺﾞｼｯｸM-PRO" panose="020F0600000000000000" pitchFamily="50" charset="-128"/>
                <a:ea typeface="HG丸ｺﾞｼｯｸM-PRO" panose="020F0600000000000000" pitchFamily="50" charset="-128"/>
              </a:rPr>
              <a:t>税務相談</a:t>
            </a:r>
          </a:p>
        </p:txBody>
      </p:sp>
      <p:sp>
        <p:nvSpPr>
          <p:cNvPr id="39" name="フリーフォーム 38"/>
          <p:cNvSpPr/>
          <p:nvPr/>
        </p:nvSpPr>
        <p:spPr>
          <a:xfrm rot="3713301">
            <a:off x="1269682" y="4235287"/>
            <a:ext cx="1452838" cy="182407"/>
          </a:xfrm>
          <a:custGeom>
            <a:avLst/>
            <a:gdLst>
              <a:gd name="connsiteX0" fmla="*/ 0 w 1461217"/>
              <a:gd name="connsiteY0" fmla="*/ 9340 h 18680"/>
              <a:gd name="connsiteX1" fmla="*/ 1461217 w 1461217"/>
              <a:gd name="connsiteY1" fmla="*/ 9340 h 18680"/>
            </a:gdLst>
            <a:ahLst/>
            <a:cxnLst>
              <a:cxn ang="0">
                <a:pos x="connsiteX0" y="connsiteY0"/>
              </a:cxn>
              <a:cxn ang="0">
                <a:pos x="connsiteX1" y="connsiteY1"/>
              </a:cxn>
            </a:cxnLst>
            <a:rect l="l" t="t" r="r" b="b"/>
            <a:pathLst>
              <a:path w="1461217" h="18680">
                <a:moveTo>
                  <a:pt x="0" y="9340"/>
                </a:moveTo>
                <a:lnTo>
                  <a:pt x="1461217" y="9340"/>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lIns="706778" tIns="-27190" rIns="706778" bIns="-27191" spcCol="1270" anchor="ctr"/>
          <a:lstStyle/>
          <a:p>
            <a:pPr algn="ctr" defTabSz="311150">
              <a:lnSpc>
                <a:spcPct val="90000"/>
              </a:lnSpc>
              <a:spcAft>
                <a:spcPct val="35000"/>
              </a:spcAft>
              <a:defRPr/>
            </a:pPr>
            <a:endParaRPr lang="ja-JP" altLang="en-US" sz="700">
              <a:solidFill>
                <a:prstClr val="black">
                  <a:hueOff val="0"/>
                  <a:satOff val="0"/>
                  <a:lumOff val="0"/>
                  <a:alphaOff val="0"/>
                </a:prstClr>
              </a:solidFill>
              <a:latin typeface="HG丸ｺﾞｼｯｸM-PRO" panose="020F0600000000000000" pitchFamily="50" charset="-128"/>
              <a:ea typeface="HG丸ｺﾞｼｯｸM-PRO" panose="020F0600000000000000" pitchFamily="50" charset="-128"/>
            </a:endParaRPr>
          </a:p>
        </p:txBody>
      </p:sp>
      <p:sp>
        <p:nvSpPr>
          <p:cNvPr id="40" name="フリーフォーム 39"/>
          <p:cNvSpPr/>
          <p:nvPr/>
        </p:nvSpPr>
        <p:spPr>
          <a:xfrm>
            <a:off x="2234400" y="4713288"/>
            <a:ext cx="1223175" cy="585787"/>
          </a:xfrm>
          <a:custGeom>
            <a:avLst/>
            <a:gdLst>
              <a:gd name="connsiteX0" fmla="*/ 0 w 1171390"/>
              <a:gd name="connsiteY0" fmla="*/ 58570 h 585695"/>
              <a:gd name="connsiteX1" fmla="*/ 58570 w 1171390"/>
              <a:gd name="connsiteY1" fmla="*/ 0 h 585695"/>
              <a:gd name="connsiteX2" fmla="*/ 1112821 w 1171390"/>
              <a:gd name="connsiteY2" fmla="*/ 0 h 585695"/>
              <a:gd name="connsiteX3" fmla="*/ 1171391 w 1171390"/>
              <a:gd name="connsiteY3" fmla="*/ 58570 h 585695"/>
              <a:gd name="connsiteX4" fmla="*/ 1171390 w 1171390"/>
              <a:gd name="connsiteY4" fmla="*/ 527126 h 585695"/>
              <a:gd name="connsiteX5" fmla="*/ 1112820 w 1171390"/>
              <a:gd name="connsiteY5" fmla="*/ 585696 h 585695"/>
              <a:gd name="connsiteX6" fmla="*/ 58570 w 1171390"/>
              <a:gd name="connsiteY6" fmla="*/ 585695 h 585695"/>
              <a:gd name="connsiteX7" fmla="*/ 0 w 1171390"/>
              <a:gd name="connsiteY7" fmla="*/ 527125 h 585695"/>
              <a:gd name="connsiteX8" fmla="*/ 0 w 1171390"/>
              <a:gd name="connsiteY8" fmla="*/ 58570 h 58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390" h="585695">
                <a:moveTo>
                  <a:pt x="0" y="58570"/>
                </a:moveTo>
                <a:cubicBezTo>
                  <a:pt x="0" y="26223"/>
                  <a:pt x="26223" y="0"/>
                  <a:pt x="58570" y="0"/>
                </a:cubicBezTo>
                <a:lnTo>
                  <a:pt x="1112821" y="0"/>
                </a:lnTo>
                <a:cubicBezTo>
                  <a:pt x="1145168" y="0"/>
                  <a:pt x="1171391" y="26223"/>
                  <a:pt x="1171391" y="58570"/>
                </a:cubicBezTo>
                <a:cubicBezTo>
                  <a:pt x="1171391" y="214755"/>
                  <a:pt x="1171390" y="370941"/>
                  <a:pt x="1171390" y="527126"/>
                </a:cubicBezTo>
                <a:cubicBezTo>
                  <a:pt x="1171390" y="559473"/>
                  <a:pt x="1145167" y="585696"/>
                  <a:pt x="1112820" y="585696"/>
                </a:cubicBezTo>
                <a:lnTo>
                  <a:pt x="58570" y="585695"/>
                </a:lnTo>
                <a:cubicBezTo>
                  <a:pt x="26223" y="585695"/>
                  <a:pt x="0" y="559472"/>
                  <a:pt x="0" y="527125"/>
                </a:cubicBezTo>
                <a:lnTo>
                  <a:pt x="0" y="58570"/>
                </a:lnTo>
                <a:close/>
              </a:path>
            </a:pathLst>
          </a:custGeom>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lIns="24774" tIns="24774" rIns="24774" bIns="24774" spcCol="1270" anchor="ctr"/>
          <a:lstStyle/>
          <a:p>
            <a:pPr algn="ctr" defTabSz="533400">
              <a:lnSpc>
                <a:spcPct val="90000"/>
              </a:lnSpc>
              <a:spcAft>
                <a:spcPct val="35000"/>
              </a:spcAft>
              <a:defRPr/>
            </a:pPr>
            <a:r>
              <a:rPr lang="ja-JP" altLang="en-US" sz="1200" dirty="0">
                <a:solidFill>
                  <a:prstClr val="white"/>
                </a:solidFill>
                <a:latin typeface="HG丸ｺﾞｼｯｸM-PRO" panose="020F0600000000000000" pitchFamily="50" charset="-128"/>
                <a:ea typeface="HG丸ｺﾞｼｯｸM-PRO" panose="020F0600000000000000" pitchFamily="50" charset="-128"/>
              </a:rPr>
              <a:t>行政書士相談</a:t>
            </a:r>
          </a:p>
        </p:txBody>
      </p:sp>
      <p:sp>
        <p:nvSpPr>
          <p:cNvPr id="41" name="フリーフォーム 40"/>
          <p:cNvSpPr/>
          <p:nvPr/>
        </p:nvSpPr>
        <p:spPr>
          <a:xfrm rot="4241846">
            <a:off x="873052" y="4562351"/>
            <a:ext cx="2194256" cy="72350"/>
          </a:xfrm>
          <a:custGeom>
            <a:avLst/>
            <a:gdLst>
              <a:gd name="connsiteX0" fmla="*/ 0 w 2071237"/>
              <a:gd name="connsiteY0" fmla="*/ 9340 h 18680"/>
              <a:gd name="connsiteX1" fmla="*/ 2071237 w 2071237"/>
              <a:gd name="connsiteY1" fmla="*/ 9340 h 18680"/>
            </a:gdLst>
            <a:ahLst/>
            <a:cxnLst>
              <a:cxn ang="0">
                <a:pos x="connsiteX0" y="connsiteY0"/>
              </a:cxn>
              <a:cxn ang="0">
                <a:pos x="connsiteX1" y="connsiteY1"/>
              </a:cxn>
            </a:cxnLst>
            <a:rect l="l" t="t" r="r" b="b"/>
            <a:pathLst>
              <a:path w="2071237" h="18680">
                <a:moveTo>
                  <a:pt x="0" y="9340"/>
                </a:moveTo>
                <a:lnTo>
                  <a:pt x="2071237" y="9340"/>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lIns="996536" tIns="-42441" rIns="996539" bIns="-42441" spcCol="1270" anchor="ctr"/>
          <a:lstStyle/>
          <a:p>
            <a:pPr algn="ctr" defTabSz="311150">
              <a:lnSpc>
                <a:spcPct val="90000"/>
              </a:lnSpc>
              <a:spcAft>
                <a:spcPct val="35000"/>
              </a:spcAft>
              <a:defRPr/>
            </a:pPr>
            <a:endParaRPr lang="ja-JP" altLang="en-US" sz="700">
              <a:solidFill>
                <a:prstClr val="black">
                  <a:hueOff val="0"/>
                  <a:satOff val="0"/>
                  <a:lumOff val="0"/>
                  <a:alphaOff val="0"/>
                </a:prstClr>
              </a:solidFill>
              <a:latin typeface="HG丸ｺﾞｼｯｸM-PRO" panose="020F0600000000000000" pitchFamily="50" charset="-128"/>
              <a:ea typeface="HG丸ｺﾞｼｯｸM-PRO" panose="020F0600000000000000" pitchFamily="50" charset="-128"/>
            </a:endParaRPr>
          </a:p>
        </p:txBody>
      </p:sp>
      <p:sp>
        <p:nvSpPr>
          <p:cNvPr id="42" name="フリーフォーム 41"/>
          <p:cNvSpPr/>
          <p:nvPr/>
        </p:nvSpPr>
        <p:spPr>
          <a:xfrm>
            <a:off x="2247333" y="5364163"/>
            <a:ext cx="1216592" cy="585787"/>
          </a:xfrm>
          <a:custGeom>
            <a:avLst/>
            <a:gdLst>
              <a:gd name="connsiteX0" fmla="*/ 0 w 1171390"/>
              <a:gd name="connsiteY0" fmla="*/ 58570 h 585695"/>
              <a:gd name="connsiteX1" fmla="*/ 58570 w 1171390"/>
              <a:gd name="connsiteY1" fmla="*/ 0 h 585695"/>
              <a:gd name="connsiteX2" fmla="*/ 1112821 w 1171390"/>
              <a:gd name="connsiteY2" fmla="*/ 0 h 585695"/>
              <a:gd name="connsiteX3" fmla="*/ 1171391 w 1171390"/>
              <a:gd name="connsiteY3" fmla="*/ 58570 h 585695"/>
              <a:gd name="connsiteX4" fmla="*/ 1171390 w 1171390"/>
              <a:gd name="connsiteY4" fmla="*/ 527126 h 585695"/>
              <a:gd name="connsiteX5" fmla="*/ 1112820 w 1171390"/>
              <a:gd name="connsiteY5" fmla="*/ 585696 h 585695"/>
              <a:gd name="connsiteX6" fmla="*/ 58570 w 1171390"/>
              <a:gd name="connsiteY6" fmla="*/ 585695 h 585695"/>
              <a:gd name="connsiteX7" fmla="*/ 0 w 1171390"/>
              <a:gd name="connsiteY7" fmla="*/ 527125 h 585695"/>
              <a:gd name="connsiteX8" fmla="*/ 0 w 1171390"/>
              <a:gd name="connsiteY8" fmla="*/ 58570 h 58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390" h="585695">
                <a:moveTo>
                  <a:pt x="0" y="58570"/>
                </a:moveTo>
                <a:cubicBezTo>
                  <a:pt x="0" y="26223"/>
                  <a:pt x="26223" y="0"/>
                  <a:pt x="58570" y="0"/>
                </a:cubicBezTo>
                <a:lnTo>
                  <a:pt x="1112821" y="0"/>
                </a:lnTo>
                <a:cubicBezTo>
                  <a:pt x="1145168" y="0"/>
                  <a:pt x="1171391" y="26223"/>
                  <a:pt x="1171391" y="58570"/>
                </a:cubicBezTo>
                <a:cubicBezTo>
                  <a:pt x="1171391" y="214755"/>
                  <a:pt x="1171390" y="370941"/>
                  <a:pt x="1171390" y="527126"/>
                </a:cubicBezTo>
                <a:cubicBezTo>
                  <a:pt x="1171390" y="559473"/>
                  <a:pt x="1145167" y="585696"/>
                  <a:pt x="1112820" y="585696"/>
                </a:cubicBezTo>
                <a:lnTo>
                  <a:pt x="58570" y="585695"/>
                </a:lnTo>
                <a:cubicBezTo>
                  <a:pt x="26223" y="585695"/>
                  <a:pt x="0" y="559472"/>
                  <a:pt x="0" y="527125"/>
                </a:cubicBezTo>
                <a:lnTo>
                  <a:pt x="0" y="58570"/>
                </a:lnTo>
                <a:close/>
              </a:path>
            </a:pathLst>
          </a:custGeom>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lIns="24774" tIns="24774" rIns="24774" bIns="24774" spcCol="1270" anchor="ctr"/>
          <a:lstStyle/>
          <a:p>
            <a:pPr algn="ctr" defTabSz="533400">
              <a:lnSpc>
                <a:spcPct val="90000"/>
              </a:lnSpc>
              <a:spcAft>
                <a:spcPct val="35000"/>
              </a:spcAft>
              <a:defRPr/>
            </a:pPr>
            <a:r>
              <a:rPr lang="ja-JP" altLang="en-US" sz="1200" dirty="0">
                <a:solidFill>
                  <a:prstClr val="white"/>
                </a:solidFill>
                <a:latin typeface="HG丸ｺﾞｼｯｸM-PRO" panose="020F0600000000000000" pitchFamily="50" charset="-128"/>
                <a:ea typeface="HG丸ｺﾞｼｯｸM-PRO" panose="020F0600000000000000" pitchFamily="50" charset="-128"/>
              </a:rPr>
              <a:t>行政相談</a:t>
            </a:r>
          </a:p>
        </p:txBody>
      </p:sp>
      <p:sp>
        <p:nvSpPr>
          <p:cNvPr id="43" name="フリーフォーム 42"/>
          <p:cNvSpPr/>
          <p:nvPr/>
        </p:nvSpPr>
        <p:spPr>
          <a:xfrm rot="3005563">
            <a:off x="1366779" y="1400450"/>
            <a:ext cx="857546" cy="1023893"/>
          </a:xfrm>
          <a:custGeom>
            <a:avLst/>
            <a:gdLst>
              <a:gd name="connsiteX0" fmla="*/ 0 w 884553"/>
              <a:gd name="connsiteY0" fmla="*/ 9340 h 18680"/>
              <a:gd name="connsiteX1" fmla="*/ 884553 w 884553"/>
              <a:gd name="connsiteY1" fmla="*/ 9340 h 18680"/>
            </a:gdLst>
            <a:ahLst/>
            <a:cxnLst>
              <a:cxn ang="0">
                <a:pos x="connsiteX0" y="connsiteY0"/>
              </a:cxn>
              <a:cxn ang="0">
                <a:pos x="connsiteX1" y="connsiteY1"/>
              </a:cxn>
            </a:cxnLst>
            <a:rect l="l" t="t" r="r" b="b"/>
            <a:pathLst>
              <a:path w="884553" h="18680">
                <a:moveTo>
                  <a:pt x="0" y="9340"/>
                </a:moveTo>
                <a:lnTo>
                  <a:pt x="884553" y="9340"/>
                </a:lnTo>
              </a:path>
            </a:pathLst>
          </a:custGeom>
          <a:noFill/>
        </p:spPr>
        <p:style>
          <a:lnRef idx="2">
            <a:schemeClr val="accent2"/>
          </a:lnRef>
          <a:fillRef idx="0">
            <a:schemeClr val="accent2"/>
          </a:fillRef>
          <a:effectRef idx="1">
            <a:schemeClr val="accent2"/>
          </a:effectRef>
          <a:fontRef idx="minor">
            <a:schemeClr val="tx1">
              <a:hueOff val="0"/>
              <a:satOff val="0"/>
              <a:lumOff val="0"/>
              <a:alphaOff val="0"/>
            </a:schemeClr>
          </a:fontRef>
        </p:style>
        <p:txBody>
          <a:bodyPr lIns="432863" tIns="-12774" rIns="432862" bIns="-12774" spcCol="1270" anchor="ctr"/>
          <a:lstStyle/>
          <a:p>
            <a:pPr algn="ctr" defTabSz="311150">
              <a:lnSpc>
                <a:spcPct val="90000"/>
              </a:lnSpc>
              <a:spcAft>
                <a:spcPct val="35000"/>
              </a:spcAft>
              <a:defRPr/>
            </a:pPr>
            <a:endParaRPr lang="ja-JP" altLang="en-US" sz="700">
              <a:solidFill>
                <a:prstClr val="black">
                  <a:hueOff val="0"/>
                  <a:satOff val="0"/>
                  <a:lumOff val="0"/>
                  <a:alphaOff val="0"/>
                </a:prstClr>
              </a:solidFill>
              <a:latin typeface="HG丸ｺﾞｼｯｸM-PRO" panose="020F0600000000000000" pitchFamily="50" charset="-128"/>
              <a:ea typeface="HG丸ｺﾞｼｯｸM-PRO" panose="020F0600000000000000" pitchFamily="50" charset="-128"/>
            </a:endParaRPr>
          </a:p>
        </p:txBody>
      </p:sp>
      <p:sp>
        <p:nvSpPr>
          <p:cNvPr id="44" name="フリーフォーム 43"/>
          <p:cNvSpPr/>
          <p:nvPr/>
        </p:nvSpPr>
        <p:spPr>
          <a:xfrm>
            <a:off x="1984273" y="2054225"/>
            <a:ext cx="1169988" cy="585788"/>
          </a:xfrm>
          <a:custGeom>
            <a:avLst/>
            <a:gdLst>
              <a:gd name="connsiteX0" fmla="*/ 0 w 1171390"/>
              <a:gd name="connsiteY0" fmla="*/ 58570 h 585695"/>
              <a:gd name="connsiteX1" fmla="*/ 58570 w 1171390"/>
              <a:gd name="connsiteY1" fmla="*/ 0 h 585695"/>
              <a:gd name="connsiteX2" fmla="*/ 1112821 w 1171390"/>
              <a:gd name="connsiteY2" fmla="*/ 0 h 585695"/>
              <a:gd name="connsiteX3" fmla="*/ 1171391 w 1171390"/>
              <a:gd name="connsiteY3" fmla="*/ 58570 h 585695"/>
              <a:gd name="connsiteX4" fmla="*/ 1171390 w 1171390"/>
              <a:gd name="connsiteY4" fmla="*/ 527126 h 585695"/>
              <a:gd name="connsiteX5" fmla="*/ 1112820 w 1171390"/>
              <a:gd name="connsiteY5" fmla="*/ 585696 h 585695"/>
              <a:gd name="connsiteX6" fmla="*/ 58570 w 1171390"/>
              <a:gd name="connsiteY6" fmla="*/ 585695 h 585695"/>
              <a:gd name="connsiteX7" fmla="*/ 0 w 1171390"/>
              <a:gd name="connsiteY7" fmla="*/ 527125 h 585695"/>
              <a:gd name="connsiteX8" fmla="*/ 0 w 1171390"/>
              <a:gd name="connsiteY8" fmla="*/ 58570 h 58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390" h="585695">
                <a:moveTo>
                  <a:pt x="0" y="58570"/>
                </a:moveTo>
                <a:cubicBezTo>
                  <a:pt x="0" y="26223"/>
                  <a:pt x="26223" y="0"/>
                  <a:pt x="58570" y="0"/>
                </a:cubicBezTo>
                <a:lnTo>
                  <a:pt x="1112821" y="0"/>
                </a:lnTo>
                <a:cubicBezTo>
                  <a:pt x="1145168" y="0"/>
                  <a:pt x="1171391" y="26223"/>
                  <a:pt x="1171391" y="58570"/>
                </a:cubicBezTo>
                <a:cubicBezTo>
                  <a:pt x="1171391" y="214755"/>
                  <a:pt x="1171390" y="370941"/>
                  <a:pt x="1171390" y="527126"/>
                </a:cubicBezTo>
                <a:cubicBezTo>
                  <a:pt x="1171390" y="559473"/>
                  <a:pt x="1145167" y="585696"/>
                  <a:pt x="1112820" y="585696"/>
                </a:cubicBezTo>
                <a:lnTo>
                  <a:pt x="58570" y="585695"/>
                </a:lnTo>
                <a:cubicBezTo>
                  <a:pt x="26223" y="585695"/>
                  <a:pt x="0" y="559472"/>
                  <a:pt x="0" y="527125"/>
                </a:cubicBezTo>
                <a:lnTo>
                  <a:pt x="0" y="58570"/>
                </a:lnTo>
                <a:close/>
              </a:path>
            </a:pathLst>
          </a:custGeom>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lIns="24774" tIns="24774" rIns="24774" bIns="24774" spcCol="1270" anchor="ctr"/>
          <a:lstStyle/>
          <a:p>
            <a:pPr algn="ctr" defTabSz="533400">
              <a:lnSpc>
                <a:spcPct val="90000"/>
              </a:lnSpc>
              <a:spcAft>
                <a:spcPct val="35000"/>
              </a:spcAft>
              <a:defRPr/>
            </a:pPr>
            <a:r>
              <a:rPr lang="ja-JP" altLang="en-US" sz="1200" dirty="0">
                <a:solidFill>
                  <a:prstClr val="white"/>
                </a:solidFill>
                <a:latin typeface="HG丸ｺﾞｼｯｸM-PRO" panose="020F0600000000000000" pitchFamily="50" charset="-128"/>
                <a:ea typeface="HG丸ｺﾞｼｯｸM-PRO" panose="020F0600000000000000" pitchFamily="50" charset="-128"/>
              </a:rPr>
              <a:t>消費生活相談</a:t>
            </a:r>
          </a:p>
        </p:txBody>
      </p:sp>
      <p:sp>
        <p:nvSpPr>
          <p:cNvPr id="46" name="フリーフォーム 45"/>
          <p:cNvSpPr/>
          <p:nvPr/>
        </p:nvSpPr>
        <p:spPr>
          <a:xfrm>
            <a:off x="1984272" y="2727325"/>
            <a:ext cx="1169987" cy="585788"/>
          </a:xfrm>
          <a:custGeom>
            <a:avLst/>
            <a:gdLst>
              <a:gd name="connsiteX0" fmla="*/ 0 w 1171390"/>
              <a:gd name="connsiteY0" fmla="*/ 58570 h 585695"/>
              <a:gd name="connsiteX1" fmla="*/ 58570 w 1171390"/>
              <a:gd name="connsiteY1" fmla="*/ 0 h 585695"/>
              <a:gd name="connsiteX2" fmla="*/ 1112821 w 1171390"/>
              <a:gd name="connsiteY2" fmla="*/ 0 h 585695"/>
              <a:gd name="connsiteX3" fmla="*/ 1171391 w 1171390"/>
              <a:gd name="connsiteY3" fmla="*/ 58570 h 585695"/>
              <a:gd name="connsiteX4" fmla="*/ 1171390 w 1171390"/>
              <a:gd name="connsiteY4" fmla="*/ 527126 h 585695"/>
              <a:gd name="connsiteX5" fmla="*/ 1112820 w 1171390"/>
              <a:gd name="connsiteY5" fmla="*/ 585696 h 585695"/>
              <a:gd name="connsiteX6" fmla="*/ 58570 w 1171390"/>
              <a:gd name="connsiteY6" fmla="*/ 585695 h 585695"/>
              <a:gd name="connsiteX7" fmla="*/ 0 w 1171390"/>
              <a:gd name="connsiteY7" fmla="*/ 527125 h 585695"/>
              <a:gd name="connsiteX8" fmla="*/ 0 w 1171390"/>
              <a:gd name="connsiteY8" fmla="*/ 58570 h 58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390" h="585695">
                <a:moveTo>
                  <a:pt x="0" y="58570"/>
                </a:moveTo>
                <a:cubicBezTo>
                  <a:pt x="0" y="26223"/>
                  <a:pt x="26223" y="0"/>
                  <a:pt x="58570" y="0"/>
                </a:cubicBezTo>
                <a:lnTo>
                  <a:pt x="1112821" y="0"/>
                </a:lnTo>
                <a:cubicBezTo>
                  <a:pt x="1145168" y="0"/>
                  <a:pt x="1171391" y="26223"/>
                  <a:pt x="1171391" y="58570"/>
                </a:cubicBezTo>
                <a:cubicBezTo>
                  <a:pt x="1171391" y="214755"/>
                  <a:pt x="1171390" y="370941"/>
                  <a:pt x="1171390" y="527126"/>
                </a:cubicBezTo>
                <a:cubicBezTo>
                  <a:pt x="1171390" y="559473"/>
                  <a:pt x="1145167" y="585696"/>
                  <a:pt x="1112820" y="585696"/>
                </a:cubicBezTo>
                <a:lnTo>
                  <a:pt x="58570" y="585695"/>
                </a:lnTo>
                <a:cubicBezTo>
                  <a:pt x="26223" y="585695"/>
                  <a:pt x="0" y="559472"/>
                  <a:pt x="0" y="527125"/>
                </a:cubicBezTo>
                <a:lnTo>
                  <a:pt x="0" y="58570"/>
                </a:lnTo>
                <a:close/>
              </a:path>
            </a:pathLst>
          </a:cu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24774" tIns="24774" rIns="24774" bIns="24774" spcCol="1270" anchor="ctr"/>
          <a:lstStyle/>
          <a:p>
            <a:pPr algn="ctr" defTabSz="533400">
              <a:lnSpc>
                <a:spcPct val="90000"/>
              </a:lnSpc>
              <a:spcAft>
                <a:spcPct val="35000"/>
              </a:spcAft>
              <a:defRPr/>
            </a:pPr>
            <a:r>
              <a:rPr lang="ja-JP" altLang="en-US" sz="1200" dirty="0">
                <a:solidFill>
                  <a:prstClr val="white"/>
                </a:solidFill>
                <a:latin typeface="HG丸ｺﾞｼｯｸM-PRO" panose="020F0600000000000000" pitchFamily="50" charset="-128"/>
                <a:ea typeface="HG丸ｺﾞｼｯｸM-PRO" panose="020F0600000000000000" pitchFamily="50" charset="-128"/>
              </a:rPr>
              <a:t>市民相談</a:t>
            </a:r>
          </a:p>
        </p:txBody>
      </p:sp>
      <p:sp>
        <p:nvSpPr>
          <p:cNvPr id="5" name="正方形/長方形 4"/>
          <p:cNvSpPr/>
          <p:nvPr/>
        </p:nvSpPr>
        <p:spPr>
          <a:xfrm>
            <a:off x="142875" y="135457"/>
            <a:ext cx="8858250" cy="454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0" dirty="0">
                <a:solidFill>
                  <a:srgbClr val="FFFF00"/>
                </a:solidFill>
                <a:latin typeface="HG丸ｺﾞｼｯｸM-PRO" panose="020F0600000000000000" pitchFamily="50" charset="-128"/>
                <a:ea typeface="HG丸ｺﾞｼｯｸM-PRO" panose="020F0600000000000000" pitchFamily="50" charset="-128"/>
              </a:rPr>
              <a:t>令和</a:t>
            </a:r>
            <a:r>
              <a:rPr lang="en-US" altLang="ja-JP" sz="2400" b="0" dirty="0">
                <a:solidFill>
                  <a:srgbClr val="FFFF00"/>
                </a:solidFill>
                <a:latin typeface="HG丸ｺﾞｼｯｸM-PRO" panose="020F0600000000000000" pitchFamily="50" charset="-128"/>
                <a:ea typeface="HG丸ｺﾞｼｯｸM-PRO" panose="020F0600000000000000" pitchFamily="50" charset="-128"/>
              </a:rPr>
              <a:t>8</a:t>
            </a:r>
            <a:r>
              <a:rPr lang="ja-JP" altLang="en-US" sz="2400" b="0" dirty="0">
                <a:solidFill>
                  <a:srgbClr val="FFFF00"/>
                </a:solidFill>
                <a:latin typeface="HG丸ｺﾞｼｯｸM-PRO" panose="020F0600000000000000" pitchFamily="50" charset="-128"/>
                <a:ea typeface="HG丸ｺﾞｼｯｸM-PRO" panose="020F0600000000000000" pitchFamily="50" charset="-128"/>
              </a:rPr>
              <a:t>年度 市民生活相談課の業務・体制</a:t>
            </a:r>
          </a:p>
        </p:txBody>
      </p:sp>
      <p:sp>
        <p:nvSpPr>
          <p:cNvPr id="90137" name="テキスト ボックス 44"/>
          <p:cNvSpPr txBox="1">
            <a:spLocks noChangeArrowheads="1"/>
          </p:cNvSpPr>
          <p:nvPr/>
        </p:nvSpPr>
        <p:spPr bwMode="auto">
          <a:xfrm>
            <a:off x="5850728" y="736565"/>
            <a:ext cx="3078961" cy="105413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chorCtr="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ts val="1300"/>
              </a:lnSpc>
              <a:spcBef>
                <a:spcPct val="0"/>
              </a:spcBef>
              <a:buFontTx/>
              <a:buNone/>
            </a:pPr>
            <a:r>
              <a:rPr lang="ja-JP" altLang="en-US" sz="1200" b="0" dirty="0">
                <a:solidFill>
                  <a:srgbClr val="000000"/>
                </a:solidFill>
                <a:latin typeface="HG丸ｺﾞｼｯｸM-PRO" panose="020F0600000000000000" pitchFamily="50" charset="-128"/>
                <a:ea typeface="HG丸ｺﾞｼｯｸM-PRO" panose="020F0600000000000000" pitchFamily="50" charset="-128"/>
              </a:rPr>
              <a:t>離職や減収等によって住居を喪失するおそれ等のある人を対象に住宅手当を有期で給付します。</a:t>
            </a:r>
            <a:endParaRPr lang="en-US" altLang="ja-JP" sz="1200" b="0" dirty="0">
              <a:solidFill>
                <a:srgbClr val="000000"/>
              </a:solidFill>
              <a:latin typeface="HG丸ｺﾞｼｯｸM-PRO" panose="020F0600000000000000" pitchFamily="50" charset="-128"/>
              <a:ea typeface="HG丸ｺﾞｼｯｸM-PRO" panose="020F0600000000000000" pitchFamily="50" charset="-128"/>
            </a:endParaRPr>
          </a:p>
          <a:p>
            <a:pPr eaLnBrk="1" hangingPunct="1">
              <a:lnSpc>
                <a:spcPts val="1200"/>
              </a:lnSpc>
              <a:spcBef>
                <a:spcPct val="0"/>
              </a:spcBef>
              <a:buFontTx/>
              <a:buNone/>
            </a:pPr>
            <a:r>
              <a:rPr lang="ja-JP" altLang="en-US" sz="1200" dirty="0">
                <a:solidFill>
                  <a:srgbClr val="000000"/>
                </a:solidFill>
                <a:latin typeface="HG丸ｺﾞｼｯｸM-PRO" panose="020F0600000000000000" pitchFamily="50" charset="-128"/>
                <a:ea typeface="HG丸ｺﾞｼｯｸM-PRO" panose="020F0600000000000000" pitchFamily="50" charset="-128"/>
              </a:rPr>
              <a:t>また、</a:t>
            </a:r>
            <a:r>
              <a:rPr lang="ja-JP" altLang="en-US" sz="1200" b="0" dirty="0">
                <a:solidFill>
                  <a:srgbClr val="000000"/>
                </a:solidFill>
                <a:latin typeface="HG丸ｺﾞｼｯｸM-PRO" panose="020F0600000000000000" pitchFamily="50" charset="-128"/>
                <a:ea typeface="HG丸ｺﾞｼｯｸM-PRO" panose="020F0600000000000000" pitchFamily="50" charset="-128"/>
              </a:rPr>
              <a:t>離職や減収等による家計改善のため、</a:t>
            </a:r>
            <a:r>
              <a:rPr lang="ja-JP" altLang="en-US" sz="1200" dirty="0">
                <a:solidFill>
                  <a:srgbClr val="000000"/>
                </a:solidFill>
                <a:latin typeface="HG丸ｺﾞｼｯｸM-PRO" panose="020F0600000000000000" pitchFamily="50" charset="-128"/>
                <a:ea typeface="HG丸ｺﾞｼｯｸM-PRO" panose="020F0600000000000000" pitchFamily="50" charset="-128"/>
              </a:rPr>
              <a:t>家賃の低廉な住宅への転居のための初期費用を補助します。</a:t>
            </a:r>
            <a:endParaRPr lang="ja-JP" altLang="en-US" sz="1200" b="0" dirty="0">
              <a:solidFill>
                <a:srgbClr val="000000"/>
              </a:solidFill>
              <a:latin typeface="HG丸ｺﾞｼｯｸM-PRO" panose="020F0600000000000000" pitchFamily="50" charset="-128"/>
              <a:ea typeface="HG丸ｺﾞｼｯｸM-PRO" panose="020F0600000000000000" pitchFamily="50" charset="-128"/>
            </a:endParaRPr>
          </a:p>
        </p:txBody>
      </p:sp>
      <p:sp>
        <p:nvSpPr>
          <p:cNvPr id="90138" name="テキスト ボックス 45"/>
          <p:cNvSpPr txBox="1">
            <a:spLocks noChangeArrowheads="1"/>
          </p:cNvSpPr>
          <p:nvPr/>
        </p:nvSpPr>
        <p:spPr bwMode="auto">
          <a:xfrm>
            <a:off x="5857876" y="4314278"/>
            <a:ext cx="3071813" cy="59247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ts val="1300"/>
              </a:lnSpc>
              <a:spcBef>
                <a:spcPct val="0"/>
              </a:spcBef>
              <a:buFontTx/>
              <a:buNone/>
            </a:pPr>
            <a:r>
              <a:rPr lang="ja-JP" altLang="en-US" sz="1200" b="0" dirty="0">
                <a:solidFill>
                  <a:srgbClr val="000000"/>
                </a:solidFill>
                <a:latin typeface="HG丸ｺﾞｼｯｸM-PRO" panose="020F0600000000000000" pitchFamily="50" charset="-128"/>
                <a:ea typeface="HG丸ｺﾞｼｯｸM-PRO" panose="020F0600000000000000" pitchFamily="50" charset="-128"/>
              </a:rPr>
              <a:t>市役所内にハローワークを設置し、就労支援と生活支援を一体的に提供し、就労を目指します。</a:t>
            </a:r>
          </a:p>
        </p:txBody>
      </p:sp>
      <p:sp>
        <p:nvSpPr>
          <p:cNvPr id="90139" name="テキスト ボックス 48"/>
          <p:cNvSpPr txBox="1">
            <a:spLocks noChangeArrowheads="1"/>
          </p:cNvSpPr>
          <p:nvPr/>
        </p:nvSpPr>
        <p:spPr bwMode="auto">
          <a:xfrm>
            <a:off x="5858167" y="3666144"/>
            <a:ext cx="3057525" cy="59247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ts val="1300"/>
              </a:lnSpc>
              <a:spcBef>
                <a:spcPct val="0"/>
              </a:spcBef>
              <a:buFontTx/>
              <a:buNone/>
            </a:pPr>
            <a:r>
              <a:rPr lang="ja-JP" altLang="en-US" sz="1200" dirty="0">
                <a:solidFill>
                  <a:srgbClr val="000000"/>
                </a:solidFill>
                <a:latin typeface="HG丸ｺﾞｼｯｸM-PRO" panose="020F0600000000000000" pitchFamily="50" charset="-128"/>
                <a:ea typeface="HG丸ｺﾞｼｯｸM-PRO" panose="020F0600000000000000" pitchFamily="50" charset="-128"/>
              </a:rPr>
              <a:t>子</a:t>
            </a:r>
            <a:r>
              <a:rPr lang="ja-JP" altLang="en-US" sz="1200" b="0" dirty="0">
                <a:solidFill>
                  <a:srgbClr val="000000"/>
                </a:solidFill>
                <a:latin typeface="HG丸ｺﾞｼｯｸM-PRO" panose="020F0600000000000000" pitchFamily="50" charset="-128"/>
                <a:ea typeface="HG丸ｺﾞｼｯｸM-PRO" panose="020F0600000000000000" pitchFamily="50" charset="-128"/>
              </a:rPr>
              <a:t>どもの学習機会の場を確保し、生活困窮状態への予防を兼ねて困窮世帯への生活支援を行います。</a:t>
            </a:r>
          </a:p>
        </p:txBody>
      </p:sp>
      <p:sp>
        <p:nvSpPr>
          <p:cNvPr id="90140" name="テキスト ボックス 11"/>
          <p:cNvSpPr txBox="1">
            <a:spLocks noChangeArrowheads="1"/>
          </p:cNvSpPr>
          <p:nvPr/>
        </p:nvSpPr>
        <p:spPr bwMode="auto">
          <a:xfrm>
            <a:off x="5843879" y="2551109"/>
            <a:ext cx="3071813" cy="42575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ts val="1300"/>
              </a:lnSpc>
              <a:spcBef>
                <a:spcPct val="0"/>
              </a:spcBef>
              <a:buFontTx/>
              <a:buNone/>
            </a:pPr>
            <a:r>
              <a:rPr lang="ja-JP" altLang="en-US" sz="1200" b="0" dirty="0">
                <a:solidFill>
                  <a:srgbClr val="000000"/>
                </a:solidFill>
                <a:latin typeface="HG丸ｺﾞｼｯｸM-PRO" panose="020F0600000000000000" pitchFamily="50" charset="-128"/>
                <a:ea typeface="HG丸ｺﾞｼｯｸM-PRO" panose="020F0600000000000000" pitchFamily="50" charset="-128"/>
              </a:rPr>
              <a:t>家計再建に向けたきめ細かな相談・支援等を行います。</a:t>
            </a:r>
          </a:p>
        </p:txBody>
      </p:sp>
      <p:sp>
        <p:nvSpPr>
          <p:cNvPr id="16" name="角丸四角形 15"/>
          <p:cNvSpPr/>
          <p:nvPr/>
        </p:nvSpPr>
        <p:spPr bwMode="auto">
          <a:xfrm>
            <a:off x="4046776" y="5641975"/>
            <a:ext cx="1177816" cy="957264"/>
          </a:xfrm>
          <a:prstGeom prst="roundRect">
            <a:avLst>
              <a:gd name="adj" fmla="val 10000"/>
            </a:avLst>
          </a:prstGeom>
        </p:spPr>
        <p:style>
          <a:lnRef idx="2">
            <a:schemeClr val="accent3"/>
          </a:lnRef>
          <a:fillRef idx="1">
            <a:schemeClr val="lt1"/>
          </a:fillRef>
          <a:effectRef idx="0">
            <a:schemeClr val="accent3"/>
          </a:effectRef>
          <a:fontRef idx="minor">
            <a:schemeClr val="dk1"/>
          </a:fontRef>
        </p:style>
        <p:txBody>
          <a:bodyPr anchor="ctr"/>
          <a:lstStyle/>
          <a:p>
            <a:pPr defTabSz="533400">
              <a:lnSpc>
                <a:spcPts val="1300"/>
              </a:lnSpc>
              <a:spcAft>
                <a:spcPct val="35000"/>
              </a:spcAft>
              <a:defRPr/>
            </a:pPr>
            <a:r>
              <a:rPr lang="ja-JP" altLang="en-US" sz="1200" b="0" dirty="0">
                <a:solidFill>
                  <a:prstClr val="black"/>
                </a:solidFill>
                <a:latin typeface="HG丸ｺﾞｼｯｸM-PRO" panose="020F0600000000000000" pitchFamily="50" charset="-128"/>
                <a:ea typeface="HG丸ｺﾞｼｯｸM-PRO" panose="020F0600000000000000" pitchFamily="50" charset="-128"/>
              </a:rPr>
              <a:t>多機関の協働による包括支援体制構築事業</a:t>
            </a:r>
            <a:endParaRPr lang="en-US" altLang="ja-JP" sz="1200" b="0" dirty="0">
              <a:solidFill>
                <a:prstClr val="black"/>
              </a:solidFill>
              <a:latin typeface="HG丸ｺﾞｼｯｸM-PRO" panose="020F0600000000000000" pitchFamily="50" charset="-128"/>
              <a:ea typeface="HG丸ｺﾞｼｯｸM-PRO" panose="020F0600000000000000" pitchFamily="50" charset="-128"/>
            </a:endParaRPr>
          </a:p>
        </p:txBody>
      </p:sp>
      <p:sp>
        <p:nvSpPr>
          <p:cNvPr id="17" name="角丸四角形 4"/>
          <p:cNvSpPr/>
          <p:nvPr/>
        </p:nvSpPr>
        <p:spPr bwMode="auto">
          <a:xfrm>
            <a:off x="5010150" y="3641725"/>
            <a:ext cx="1063625" cy="1439863"/>
          </a:xfrm>
          <a:prstGeom prst="rect">
            <a:avLst/>
          </a:prstGeom>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a:lnSpc>
                <a:spcPct val="90000"/>
              </a:lnSpc>
              <a:spcAft>
                <a:spcPct val="35000"/>
              </a:spcAft>
              <a:defRPr/>
            </a:pPr>
            <a:endParaRPr lang="en-US" altLang="ja-JP" sz="1200" b="0" dirty="0">
              <a:solidFill>
                <a:prstClr val="black"/>
              </a:solidFill>
              <a:latin typeface="HG丸ｺﾞｼｯｸM-PRO" panose="020F0600000000000000" pitchFamily="50" charset="-128"/>
              <a:ea typeface="HG丸ｺﾞｼｯｸM-PRO" panose="020F0600000000000000" pitchFamily="50" charset="-128"/>
            </a:endParaRPr>
          </a:p>
        </p:txBody>
      </p:sp>
      <p:sp>
        <p:nvSpPr>
          <p:cNvPr id="20" name="直線コネクタ 4"/>
          <p:cNvSpPr/>
          <p:nvPr/>
        </p:nvSpPr>
        <p:spPr>
          <a:xfrm rot="4389156">
            <a:off x="4511675" y="3368675"/>
            <a:ext cx="120650" cy="12065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311150">
              <a:lnSpc>
                <a:spcPct val="90000"/>
              </a:lnSpc>
              <a:spcAft>
                <a:spcPct val="35000"/>
              </a:spcAft>
              <a:defRPr/>
            </a:pPr>
            <a:endParaRPr lang="ja-JP" altLang="en-US" sz="700">
              <a:solidFill>
                <a:prstClr val="black">
                  <a:hueOff val="0"/>
                  <a:satOff val="0"/>
                  <a:lumOff val="0"/>
                  <a:alphaOff val="0"/>
                </a:prstClr>
              </a:solidFill>
              <a:latin typeface="HG丸ｺﾞｼｯｸM-PRO" panose="020F0600000000000000" pitchFamily="50" charset="-128"/>
              <a:ea typeface="HG丸ｺﾞｼｯｸM-PRO" panose="020F0600000000000000" pitchFamily="50" charset="-128"/>
            </a:endParaRPr>
          </a:p>
        </p:txBody>
      </p:sp>
      <p:cxnSp>
        <p:nvCxnSpPr>
          <p:cNvPr id="3" name="直線コネクタ 2"/>
          <p:cNvCxnSpPr>
            <a:cxnSpLocks/>
            <a:endCxn id="12" idx="4"/>
          </p:cNvCxnSpPr>
          <p:nvPr/>
        </p:nvCxnSpPr>
        <p:spPr>
          <a:xfrm flipH="1" flipV="1">
            <a:off x="3468688" y="1743011"/>
            <a:ext cx="529220" cy="2826906"/>
          </a:xfrm>
          <a:prstGeom prst="line">
            <a:avLst/>
          </a:prstGeom>
          <a:ln w="38100">
            <a:solidFill>
              <a:srgbClr val="9EBB63"/>
            </a:solidFill>
          </a:ln>
        </p:spPr>
        <p:style>
          <a:lnRef idx="1">
            <a:schemeClr val="accent1"/>
          </a:lnRef>
          <a:fillRef idx="0">
            <a:schemeClr val="accent1"/>
          </a:fillRef>
          <a:effectRef idx="0">
            <a:schemeClr val="accent1"/>
          </a:effectRef>
          <a:fontRef idx="minor">
            <a:schemeClr val="tx1"/>
          </a:fontRef>
        </p:style>
      </p:cxnSp>
      <p:sp>
        <p:nvSpPr>
          <p:cNvPr id="6" name="正方形/長方形 5"/>
          <p:cNvSpPr/>
          <p:nvPr/>
        </p:nvSpPr>
        <p:spPr>
          <a:xfrm>
            <a:off x="5858167" y="3049645"/>
            <a:ext cx="3057525" cy="50854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1300"/>
              </a:lnSpc>
              <a:defRPr/>
            </a:pPr>
            <a:r>
              <a:rPr lang="ja-JP" altLang="en-US" sz="1200" b="0" dirty="0">
                <a:solidFill>
                  <a:prstClr val="black"/>
                </a:solidFill>
                <a:latin typeface="HG丸ｺﾞｼｯｸM-PRO" panose="020F0600000000000000" pitchFamily="50" charset="-128"/>
                <a:ea typeface="HG丸ｺﾞｼｯｸM-PRO" panose="020F0600000000000000" pitchFamily="50" charset="-128"/>
              </a:rPr>
              <a:t>直ちに一般就労が難しい人を対象に就労準備の場を作り社会参加を促します。</a:t>
            </a:r>
          </a:p>
        </p:txBody>
      </p:sp>
      <p:sp>
        <p:nvSpPr>
          <p:cNvPr id="22" name="角丸四角形 21"/>
          <p:cNvSpPr/>
          <p:nvPr/>
        </p:nvSpPr>
        <p:spPr bwMode="auto">
          <a:xfrm>
            <a:off x="4024909" y="3090373"/>
            <a:ext cx="1656044" cy="489440"/>
          </a:xfrm>
          <a:prstGeom prst="roundRect">
            <a:avLst>
              <a:gd name="adj" fmla="val 5270"/>
            </a:avLst>
          </a:prstGeom>
          <a:ln w="25400">
            <a:solidFill>
              <a:schemeClr val="tx1"/>
            </a:solidFill>
          </a:ln>
        </p:spPr>
        <p:style>
          <a:lnRef idx="1">
            <a:schemeClr val="accent3"/>
          </a:lnRef>
          <a:fillRef idx="2">
            <a:schemeClr val="accent3"/>
          </a:fillRef>
          <a:effectRef idx="1">
            <a:schemeClr val="accent3"/>
          </a:effectRef>
          <a:fontRef idx="minor">
            <a:schemeClr val="dk1"/>
          </a:fontRef>
        </p:style>
      </p:sp>
      <p:sp>
        <p:nvSpPr>
          <p:cNvPr id="23" name="角丸四角形 4"/>
          <p:cNvSpPr txBox="1"/>
          <p:nvPr/>
        </p:nvSpPr>
        <p:spPr bwMode="auto">
          <a:xfrm>
            <a:off x="4094164" y="3118181"/>
            <a:ext cx="1489513" cy="410614"/>
          </a:xfrm>
          <a:prstGeom prst="rect">
            <a:avLst/>
          </a:prstGeom>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a:lnSpc>
                <a:spcPct val="90000"/>
              </a:lnSpc>
              <a:spcAft>
                <a:spcPct val="35000"/>
              </a:spcAft>
              <a:defRPr/>
            </a:pPr>
            <a:r>
              <a:rPr lang="ja-JP" altLang="en-US" sz="1200" dirty="0">
                <a:solidFill>
                  <a:prstClr val="black"/>
                </a:solidFill>
                <a:latin typeface="HG丸ｺﾞｼｯｸM-PRO" panose="020F0600000000000000" pitchFamily="50" charset="-128"/>
                <a:ea typeface="HG丸ｺﾞｼｯｸM-PRO" panose="020F0600000000000000" pitchFamily="50" charset="-128"/>
              </a:rPr>
              <a:t>就労準備支援事業</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p:txBody>
      </p:sp>
      <p:sp>
        <p:nvSpPr>
          <p:cNvPr id="27" name="角丸四角形 26"/>
          <p:cNvSpPr/>
          <p:nvPr/>
        </p:nvSpPr>
        <p:spPr bwMode="auto">
          <a:xfrm>
            <a:off x="5332414" y="5637213"/>
            <a:ext cx="1284014" cy="957265"/>
          </a:xfrm>
          <a:prstGeom prst="roundRect">
            <a:avLst>
              <a:gd name="adj" fmla="val 10000"/>
            </a:avLst>
          </a:prstGeom>
        </p:spPr>
        <p:style>
          <a:lnRef idx="2">
            <a:schemeClr val="accent3"/>
          </a:lnRef>
          <a:fillRef idx="1">
            <a:schemeClr val="lt1"/>
          </a:fillRef>
          <a:effectRef idx="0">
            <a:schemeClr val="accent3"/>
          </a:effectRef>
          <a:fontRef idx="minor">
            <a:schemeClr val="dk1"/>
          </a:fontRef>
        </p:style>
        <p:txBody>
          <a:bodyPr anchor="ctr"/>
          <a:lstStyle/>
          <a:p>
            <a:pPr>
              <a:lnSpc>
                <a:spcPts val="1300"/>
              </a:lnSpc>
              <a:defRPr/>
            </a:pPr>
            <a:r>
              <a:rPr lang="ja-JP" altLang="en-US" sz="1200" b="0" dirty="0">
                <a:solidFill>
                  <a:prstClr val="black"/>
                </a:solidFill>
                <a:latin typeface="HG丸ｺﾞｼｯｸM-PRO" panose="020F0600000000000000" pitchFamily="50" charset="-128"/>
                <a:ea typeface="HG丸ｺﾞｼｯｸM-PRO" panose="020F0600000000000000" pitchFamily="50" charset="-128"/>
              </a:rPr>
              <a:t>地域における生活困窮者支援等のための共助の基盤づくり事業</a:t>
            </a:r>
          </a:p>
        </p:txBody>
      </p:sp>
      <p:sp>
        <p:nvSpPr>
          <p:cNvPr id="8" name="角丸四角形 7"/>
          <p:cNvSpPr/>
          <p:nvPr/>
        </p:nvSpPr>
        <p:spPr>
          <a:xfrm>
            <a:off x="142876" y="5278437"/>
            <a:ext cx="1715107" cy="1320801"/>
          </a:xfrm>
          <a:prstGeom prst="roundRect">
            <a:avLst/>
          </a:prstGeom>
          <a:solidFill>
            <a:schemeClr val="accent3">
              <a:lumMod val="20000"/>
              <a:lumOff val="8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1000" b="0" dirty="0">
                <a:solidFill>
                  <a:srgbClr val="000000"/>
                </a:solidFill>
                <a:latin typeface="HG丸ｺﾞｼｯｸM-PRO" panose="020F0600000000000000" pitchFamily="50" charset="-128"/>
                <a:ea typeface="HG丸ｺﾞｼｯｸM-PRO" panose="020F0600000000000000" pitchFamily="50" charset="-128"/>
              </a:rPr>
              <a:t>＜令和</a:t>
            </a:r>
            <a:r>
              <a:rPr lang="en-US" altLang="ja-JP" sz="1000" b="0" dirty="0">
                <a:solidFill>
                  <a:srgbClr val="000000"/>
                </a:solidFill>
                <a:latin typeface="HG丸ｺﾞｼｯｸM-PRO" panose="020F0600000000000000" pitchFamily="50" charset="-128"/>
                <a:ea typeface="HG丸ｺﾞｼｯｸM-PRO" panose="020F0600000000000000" pitchFamily="50" charset="-128"/>
              </a:rPr>
              <a:t>8</a:t>
            </a:r>
            <a:r>
              <a:rPr lang="ja-JP" altLang="en-US" sz="1000" b="0" dirty="0">
                <a:solidFill>
                  <a:srgbClr val="000000"/>
                </a:solidFill>
                <a:latin typeface="HG丸ｺﾞｼｯｸM-PRO" panose="020F0600000000000000" pitchFamily="50" charset="-128"/>
                <a:ea typeface="HG丸ｺﾞｼｯｸM-PRO" panose="020F0600000000000000" pitchFamily="50" charset="-128"/>
              </a:rPr>
              <a:t>年度</a:t>
            </a:r>
            <a:endParaRPr lang="en-US" altLang="ja-JP" sz="1000" b="0" dirty="0">
              <a:solidFill>
                <a:srgbClr val="000000"/>
              </a:solidFill>
              <a:latin typeface="HG丸ｺﾞｼｯｸM-PRO" panose="020F0600000000000000" pitchFamily="50" charset="-128"/>
              <a:ea typeface="HG丸ｺﾞｼｯｸM-PRO" panose="020F0600000000000000" pitchFamily="50" charset="-128"/>
            </a:endParaRPr>
          </a:p>
          <a:p>
            <a:pPr eaLnBrk="1" hangingPunct="1">
              <a:defRPr/>
            </a:pPr>
            <a:r>
              <a:rPr lang="ja-JP" altLang="en-US" sz="1000" dirty="0">
                <a:solidFill>
                  <a:srgbClr val="000000"/>
                </a:solidFill>
                <a:latin typeface="HG丸ｺﾞｼｯｸM-PRO" panose="020F0600000000000000" pitchFamily="50" charset="-128"/>
                <a:ea typeface="HG丸ｺﾞｼｯｸM-PRO" panose="020F0600000000000000" pitchFamily="50" charset="-128"/>
              </a:rPr>
              <a:t>　</a:t>
            </a:r>
            <a:r>
              <a:rPr lang="ja-JP" altLang="en-US" sz="1000" b="0" dirty="0">
                <a:solidFill>
                  <a:srgbClr val="000000"/>
                </a:solidFill>
                <a:latin typeface="HG丸ｺﾞｼｯｸM-PRO" panose="020F0600000000000000" pitchFamily="50" charset="-128"/>
                <a:ea typeface="HG丸ｺﾞｼｯｸM-PRO" panose="020F0600000000000000" pitchFamily="50" charset="-128"/>
              </a:rPr>
              <a:t>職員体制＞</a:t>
            </a:r>
            <a:endParaRPr lang="en-US" altLang="ja-JP" sz="1000" b="0" dirty="0">
              <a:solidFill>
                <a:srgbClr val="000000"/>
              </a:solidFill>
              <a:latin typeface="HG丸ｺﾞｼｯｸM-PRO" panose="020F0600000000000000" pitchFamily="50" charset="-128"/>
              <a:ea typeface="HG丸ｺﾞｼｯｸM-PRO" panose="020F0600000000000000" pitchFamily="50" charset="-128"/>
            </a:endParaRPr>
          </a:p>
          <a:p>
            <a:pPr eaLnBrk="1" hangingPunct="1">
              <a:defRPr/>
            </a:pPr>
            <a:r>
              <a:rPr lang="ja-JP" altLang="en-US" sz="1000" b="0" dirty="0">
                <a:solidFill>
                  <a:srgbClr val="000000"/>
                </a:solidFill>
                <a:latin typeface="HG丸ｺﾞｼｯｸM-PRO" panose="020F0600000000000000" pitchFamily="50" charset="-128"/>
                <a:ea typeface="HG丸ｺﾞｼｯｸM-PRO" panose="020F0600000000000000" pitchFamily="50" charset="-128"/>
              </a:rPr>
              <a:t>・正規職員４名</a:t>
            </a:r>
            <a:r>
              <a:rPr lang="en-US" altLang="ja-JP" sz="1000" b="0" dirty="0">
                <a:solidFill>
                  <a:srgbClr val="000000"/>
                </a:solidFill>
                <a:latin typeface="HG丸ｺﾞｼｯｸM-PRO" panose="020F0600000000000000" pitchFamily="50" charset="-128"/>
                <a:ea typeface="HG丸ｺﾞｼｯｸM-PRO" panose="020F0600000000000000" pitchFamily="50" charset="-128"/>
              </a:rPr>
              <a:t>  </a:t>
            </a:r>
          </a:p>
          <a:p>
            <a:pPr eaLnBrk="1" hangingPunct="1">
              <a:defRPr/>
            </a:pPr>
            <a:r>
              <a:rPr lang="ja-JP" altLang="en-US" sz="1000" b="0" dirty="0">
                <a:solidFill>
                  <a:srgbClr val="000000"/>
                </a:solidFill>
                <a:latin typeface="HG丸ｺﾞｼｯｸM-PRO" panose="020F0600000000000000" pitchFamily="50" charset="-128"/>
                <a:ea typeface="HG丸ｺﾞｼｯｸM-PRO" panose="020F0600000000000000" pitchFamily="50" charset="-128"/>
              </a:rPr>
              <a:t>・消費生活相談員</a:t>
            </a:r>
            <a:r>
              <a:rPr lang="ja-JP" altLang="en-US" sz="1000" dirty="0">
                <a:solidFill>
                  <a:srgbClr val="000000"/>
                </a:solidFill>
                <a:latin typeface="HG丸ｺﾞｼｯｸM-PRO" panose="020F0600000000000000" pitchFamily="50" charset="-128"/>
                <a:ea typeface="HG丸ｺﾞｼｯｸM-PRO" panose="020F0600000000000000" pitchFamily="50" charset="-128"/>
              </a:rPr>
              <a:t>２</a:t>
            </a:r>
            <a:r>
              <a:rPr lang="ja-JP" altLang="en-US" sz="1000" b="0" dirty="0">
                <a:solidFill>
                  <a:srgbClr val="000000"/>
                </a:solidFill>
                <a:latin typeface="HG丸ｺﾞｼｯｸM-PRO" panose="020F0600000000000000" pitchFamily="50" charset="-128"/>
                <a:ea typeface="HG丸ｺﾞｼｯｸM-PRO" panose="020F0600000000000000" pitchFamily="50" charset="-128"/>
              </a:rPr>
              <a:t>名</a:t>
            </a:r>
            <a:endParaRPr lang="en-US" altLang="ja-JP" sz="1000" b="0" dirty="0">
              <a:solidFill>
                <a:srgbClr val="000000"/>
              </a:solidFill>
              <a:latin typeface="HG丸ｺﾞｼｯｸM-PRO" panose="020F0600000000000000" pitchFamily="50" charset="-128"/>
              <a:ea typeface="HG丸ｺﾞｼｯｸM-PRO" panose="020F0600000000000000" pitchFamily="50" charset="-128"/>
            </a:endParaRPr>
          </a:p>
          <a:p>
            <a:pPr eaLnBrk="1" hangingPunct="1">
              <a:defRPr/>
            </a:pPr>
            <a:r>
              <a:rPr lang="ja-JP" altLang="en-US" sz="1000" b="0" dirty="0">
                <a:solidFill>
                  <a:srgbClr val="000000"/>
                </a:solidFill>
                <a:latin typeface="HG丸ｺﾞｼｯｸM-PRO" panose="020F0600000000000000" pitchFamily="50" charset="-128"/>
                <a:ea typeface="HG丸ｺﾞｼｯｸM-PRO" panose="020F0600000000000000" pitchFamily="50" charset="-128"/>
              </a:rPr>
              <a:t>・就労支援員１名</a:t>
            </a:r>
            <a:endParaRPr lang="en-US" altLang="ja-JP" sz="1000" b="0" dirty="0">
              <a:solidFill>
                <a:srgbClr val="000000"/>
              </a:solidFill>
              <a:latin typeface="HG丸ｺﾞｼｯｸM-PRO" panose="020F0600000000000000" pitchFamily="50" charset="-128"/>
              <a:ea typeface="HG丸ｺﾞｼｯｸM-PRO" panose="020F0600000000000000" pitchFamily="50" charset="-128"/>
            </a:endParaRPr>
          </a:p>
          <a:p>
            <a:pPr eaLnBrk="1" hangingPunct="1">
              <a:defRPr/>
            </a:pPr>
            <a:r>
              <a:rPr lang="ja-JP" altLang="en-US" sz="1000" b="0" dirty="0">
                <a:solidFill>
                  <a:srgbClr val="000000"/>
                </a:solidFill>
                <a:latin typeface="HG丸ｺﾞｼｯｸM-PRO" panose="020F0600000000000000" pitchFamily="50" charset="-128"/>
                <a:ea typeface="HG丸ｺﾞｼｯｸM-PRO" panose="020F0600000000000000" pitchFamily="50" charset="-128"/>
              </a:rPr>
              <a:t>・相談支援員３名</a:t>
            </a:r>
            <a:endParaRPr lang="en-US" altLang="ja-JP" sz="1000" b="0" dirty="0">
              <a:solidFill>
                <a:srgbClr val="000000"/>
              </a:solidFill>
              <a:latin typeface="HG丸ｺﾞｼｯｸM-PRO" panose="020F0600000000000000" pitchFamily="50" charset="-128"/>
              <a:ea typeface="HG丸ｺﾞｼｯｸM-PRO" panose="020F0600000000000000" pitchFamily="50" charset="-128"/>
            </a:endParaRPr>
          </a:p>
          <a:p>
            <a:pPr>
              <a:defRPr/>
            </a:pPr>
            <a:r>
              <a:rPr lang="ja-JP" altLang="en-US" sz="1000" b="0" dirty="0">
                <a:solidFill>
                  <a:srgbClr val="000000"/>
                </a:solidFill>
                <a:latin typeface="HG丸ｺﾞｼｯｸM-PRO" panose="020F0600000000000000" pitchFamily="50" charset="-128"/>
                <a:ea typeface="HG丸ｺﾞｼｯｸM-PRO" panose="020F0600000000000000" pitchFamily="50" charset="-128"/>
              </a:rPr>
              <a:t>・相談支援包括化推進</a:t>
            </a:r>
            <a:endParaRPr lang="en-US" altLang="ja-JP" sz="1000" b="0" dirty="0">
              <a:solidFill>
                <a:srgbClr val="000000"/>
              </a:solidFill>
              <a:latin typeface="HG丸ｺﾞｼｯｸM-PRO" panose="020F0600000000000000" pitchFamily="50" charset="-128"/>
              <a:ea typeface="HG丸ｺﾞｼｯｸM-PRO" panose="020F0600000000000000" pitchFamily="50" charset="-128"/>
            </a:endParaRPr>
          </a:p>
          <a:p>
            <a:pPr>
              <a:defRPr/>
            </a:pPr>
            <a:r>
              <a:rPr lang="ja-JP" altLang="en-US" sz="1000" b="0" dirty="0">
                <a:solidFill>
                  <a:srgbClr val="000000"/>
                </a:solidFill>
                <a:latin typeface="HG丸ｺﾞｼｯｸM-PRO" panose="020F0600000000000000" pitchFamily="50" charset="-128"/>
                <a:ea typeface="HG丸ｺﾞｼｯｸM-PRO" panose="020F0600000000000000" pitchFamily="50" charset="-128"/>
              </a:rPr>
              <a:t>　員</a:t>
            </a:r>
            <a:r>
              <a:rPr lang="ja-JP" altLang="en-US" sz="1000" dirty="0">
                <a:solidFill>
                  <a:srgbClr val="000000"/>
                </a:solidFill>
                <a:latin typeface="HG丸ｺﾞｼｯｸM-PRO" panose="020F0600000000000000" pitchFamily="50" charset="-128"/>
                <a:ea typeface="HG丸ｺﾞｼｯｸM-PRO" panose="020F0600000000000000" pitchFamily="50" charset="-128"/>
              </a:rPr>
              <a:t>１</a:t>
            </a:r>
            <a:r>
              <a:rPr lang="ja-JP" altLang="en-US" sz="1000" b="0" dirty="0">
                <a:solidFill>
                  <a:srgbClr val="000000"/>
                </a:solidFill>
                <a:latin typeface="HG丸ｺﾞｼｯｸM-PRO" panose="020F0600000000000000" pitchFamily="50" charset="-128"/>
                <a:ea typeface="HG丸ｺﾞｼｯｸM-PRO" panose="020F0600000000000000" pitchFamily="50" charset="-128"/>
              </a:rPr>
              <a:t>名（市民協働室）</a:t>
            </a:r>
            <a:endParaRPr lang="en-US" altLang="ja-JP" sz="1000" b="0" dirty="0">
              <a:solidFill>
                <a:srgbClr val="000000"/>
              </a:solidFill>
              <a:latin typeface="HG丸ｺﾞｼｯｸM-PRO" panose="020F0600000000000000" pitchFamily="50" charset="-128"/>
              <a:ea typeface="HG丸ｺﾞｼｯｸM-PRO" panose="020F0600000000000000" pitchFamily="50" charset="-128"/>
            </a:endParaRPr>
          </a:p>
        </p:txBody>
      </p:sp>
      <p:cxnSp>
        <p:nvCxnSpPr>
          <p:cNvPr id="33" name="直線コネクタ 32"/>
          <p:cNvCxnSpPr>
            <a:cxnSpLocks/>
            <a:endCxn id="13" idx="0"/>
          </p:cNvCxnSpPr>
          <p:nvPr/>
        </p:nvCxnSpPr>
        <p:spPr>
          <a:xfrm flipH="1" flipV="1">
            <a:off x="3476567" y="1756119"/>
            <a:ext cx="548346" cy="1025424"/>
          </a:xfrm>
          <a:prstGeom prst="line">
            <a:avLst/>
          </a:prstGeom>
          <a:ln w="38100">
            <a:solidFill>
              <a:srgbClr val="9EBB63"/>
            </a:solid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a:cxnSpLocks/>
            <a:stCxn id="26" idx="0"/>
          </p:cNvCxnSpPr>
          <p:nvPr/>
        </p:nvCxnSpPr>
        <p:spPr>
          <a:xfrm flipH="1" flipV="1">
            <a:off x="3447729" y="1746549"/>
            <a:ext cx="568364" cy="2064516"/>
          </a:xfrm>
          <a:prstGeom prst="line">
            <a:avLst/>
          </a:prstGeom>
          <a:ln w="38100">
            <a:solidFill>
              <a:srgbClr val="9EBB63"/>
            </a:solidFill>
          </a:ln>
        </p:spPr>
        <p:style>
          <a:lnRef idx="1">
            <a:schemeClr val="accent1"/>
          </a:lnRef>
          <a:fillRef idx="0">
            <a:schemeClr val="accent1"/>
          </a:fillRef>
          <a:effectRef idx="0">
            <a:schemeClr val="accent1"/>
          </a:effectRef>
          <a:fontRef idx="minor">
            <a:schemeClr val="tx1"/>
          </a:fontRef>
        </p:style>
      </p:cxnSp>
      <p:sp>
        <p:nvSpPr>
          <p:cNvPr id="76" name="角丸四角形 75"/>
          <p:cNvSpPr/>
          <p:nvPr/>
        </p:nvSpPr>
        <p:spPr bwMode="auto">
          <a:xfrm>
            <a:off x="7740651" y="5637213"/>
            <a:ext cx="1189038" cy="957264"/>
          </a:xfrm>
          <a:prstGeom prst="roundRect">
            <a:avLst>
              <a:gd name="adj" fmla="val 10000"/>
            </a:avLst>
          </a:prstGeom>
        </p:spPr>
        <p:style>
          <a:lnRef idx="2">
            <a:schemeClr val="accent3"/>
          </a:lnRef>
          <a:fillRef idx="1">
            <a:schemeClr val="lt1"/>
          </a:fillRef>
          <a:effectRef idx="0">
            <a:schemeClr val="accent3"/>
          </a:effectRef>
          <a:fontRef idx="minor">
            <a:schemeClr val="dk1"/>
          </a:fontRef>
        </p:style>
        <p:txBody>
          <a:bodyPr anchor="ctr"/>
          <a:lstStyle/>
          <a:p>
            <a:pPr algn="ctr" defTabSz="533400">
              <a:lnSpc>
                <a:spcPts val="1300"/>
              </a:lnSpc>
              <a:spcAft>
                <a:spcPct val="35000"/>
              </a:spcAft>
              <a:defRPr/>
            </a:pPr>
            <a:r>
              <a:rPr lang="ja-JP" altLang="en-US" sz="1200" b="0" dirty="0">
                <a:solidFill>
                  <a:prstClr val="black"/>
                </a:solidFill>
                <a:latin typeface="HG丸ｺﾞｼｯｸM-PRO" panose="020F0600000000000000" pitchFamily="50" charset="-128"/>
                <a:ea typeface="HG丸ｺﾞｼｯｸM-PRO" panose="020F0600000000000000" pitchFamily="50" charset="-128"/>
              </a:rPr>
              <a:t>地域づくり・アウトリーチ等を通じた継続的支援事業</a:t>
            </a:r>
            <a:endParaRPr lang="en-US" altLang="ja-JP" sz="1200" b="0" dirty="0">
              <a:solidFill>
                <a:prstClr val="black"/>
              </a:solidFill>
              <a:latin typeface="HG丸ｺﾞｼｯｸM-PRO" panose="020F0600000000000000" pitchFamily="50" charset="-128"/>
              <a:ea typeface="HG丸ｺﾞｼｯｸM-PRO" panose="020F0600000000000000" pitchFamily="50" charset="-128"/>
            </a:endParaRPr>
          </a:p>
        </p:txBody>
      </p:sp>
      <p:sp>
        <p:nvSpPr>
          <p:cNvPr id="18" name="角丸四角形 17"/>
          <p:cNvSpPr/>
          <p:nvPr/>
        </p:nvSpPr>
        <p:spPr>
          <a:xfrm>
            <a:off x="3997908" y="4977336"/>
            <a:ext cx="4917784" cy="27359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1400" b="0" dirty="0">
                <a:solidFill>
                  <a:srgbClr val="FFFFFF"/>
                </a:solidFill>
                <a:latin typeface="HG丸ｺﾞｼｯｸM-PRO" panose="020F0600000000000000" pitchFamily="50" charset="-128"/>
                <a:ea typeface="HG丸ｺﾞｼｯｸM-PRO" panose="020F0600000000000000" pitchFamily="50" charset="-128"/>
              </a:rPr>
              <a:t>重層的支援体制整備事業</a:t>
            </a:r>
          </a:p>
        </p:txBody>
      </p:sp>
      <p:cxnSp>
        <p:nvCxnSpPr>
          <p:cNvPr id="78" name="直線コネクタ 77"/>
          <p:cNvCxnSpPr>
            <a:cxnSpLocks/>
            <a:stCxn id="46" idx="0"/>
          </p:cNvCxnSpPr>
          <p:nvPr/>
        </p:nvCxnSpPr>
        <p:spPr>
          <a:xfrm flipH="1" flipV="1">
            <a:off x="1500316" y="1549892"/>
            <a:ext cx="483956" cy="1236012"/>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a:cxnSpLocks/>
            <a:endCxn id="13" idx="0"/>
          </p:cNvCxnSpPr>
          <p:nvPr/>
        </p:nvCxnSpPr>
        <p:spPr>
          <a:xfrm flipH="1" flipV="1">
            <a:off x="3476567" y="1756119"/>
            <a:ext cx="600212" cy="424316"/>
          </a:xfrm>
          <a:prstGeom prst="line">
            <a:avLst/>
          </a:prstGeom>
          <a:ln w="38100">
            <a:solidFill>
              <a:srgbClr val="9EBB63"/>
            </a:solidFill>
          </a:ln>
        </p:spPr>
        <p:style>
          <a:lnRef idx="1">
            <a:schemeClr val="accent1"/>
          </a:lnRef>
          <a:fillRef idx="0">
            <a:schemeClr val="accent1"/>
          </a:fillRef>
          <a:effectRef idx="0">
            <a:schemeClr val="accent1"/>
          </a:effectRef>
          <a:fontRef idx="minor">
            <a:schemeClr val="tx1"/>
          </a:fontRef>
        </p:style>
      </p:cxnSp>
      <p:sp>
        <p:nvSpPr>
          <p:cNvPr id="48" name="角丸四角形 47"/>
          <p:cNvSpPr/>
          <p:nvPr/>
        </p:nvSpPr>
        <p:spPr bwMode="auto">
          <a:xfrm>
            <a:off x="6729413" y="5637213"/>
            <a:ext cx="898251" cy="957266"/>
          </a:xfrm>
          <a:prstGeom prst="roundRect">
            <a:avLst>
              <a:gd name="adj" fmla="val 10000"/>
            </a:avLst>
          </a:prstGeom>
        </p:spPr>
        <p:style>
          <a:lnRef idx="2">
            <a:schemeClr val="accent3"/>
          </a:lnRef>
          <a:fillRef idx="1">
            <a:schemeClr val="lt1"/>
          </a:fillRef>
          <a:effectRef idx="0">
            <a:schemeClr val="accent3"/>
          </a:effectRef>
          <a:fontRef idx="minor">
            <a:schemeClr val="dk1"/>
          </a:fontRef>
        </p:style>
        <p:txBody>
          <a:bodyPr anchor="ctr"/>
          <a:lstStyle/>
          <a:p>
            <a:pPr>
              <a:lnSpc>
                <a:spcPts val="1300"/>
              </a:lnSpc>
              <a:defRPr/>
            </a:pPr>
            <a:r>
              <a:rPr lang="ja-JP" altLang="en-US" sz="1200" b="0" dirty="0">
                <a:solidFill>
                  <a:prstClr val="black"/>
                </a:solidFill>
                <a:latin typeface="HG丸ｺﾞｼｯｸM-PRO" panose="020F0600000000000000" pitchFamily="50" charset="-128"/>
                <a:ea typeface="HG丸ｺﾞｼｯｸM-PRO" panose="020F0600000000000000" pitchFamily="50" charset="-128"/>
              </a:rPr>
              <a:t>参加支援事業</a:t>
            </a:r>
          </a:p>
        </p:txBody>
      </p:sp>
      <p:sp>
        <p:nvSpPr>
          <p:cNvPr id="53" name="角丸四角形 52"/>
          <p:cNvSpPr/>
          <p:nvPr/>
        </p:nvSpPr>
        <p:spPr>
          <a:xfrm>
            <a:off x="5332414" y="5321517"/>
            <a:ext cx="3583278" cy="23990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1400" b="0" dirty="0">
                <a:solidFill>
                  <a:prstClr val="black"/>
                </a:solidFill>
                <a:latin typeface="HG丸ｺﾞｼｯｸM-PRO" panose="020F0600000000000000" pitchFamily="50" charset="-128"/>
                <a:ea typeface="HG丸ｺﾞｼｯｸM-PRO" panose="020F0600000000000000" pitchFamily="50" charset="-128"/>
              </a:rPr>
              <a:t>委託</a:t>
            </a:r>
          </a:p>
        </p:txBody>
      </p:sp>
      <p:sp>
        <p:nvSpPr>
          <p:cNvPr id="45" name="フリーフォーム 44"/>
          <p:cNvSpPr/>
          <p:nvPr/>
        </p:nvSpPr>
        <p:spPr>
          <a:xfrm>
            <a:off x="2241551" y="6013450"/>
            <a:ext cx="1222374" cy="585788"/>
          </a:xfrm>
          <a:custGeom>
            <a:avLst/>
            <a:gdLst>
              <a:gd name="connsiteX0" fmla="*/ 0 w 1171390"/>
              <a:gd name="connsiteY0" fmla="*/ 58570 h 585695"/>
              <a:gd name="connsiteX1" fmla="*/ 58570 w 1171390"/>
              <a:gd name="connsiteY1" fmla="*/ 0 h 585695"/>
              <a:gd name="connsiteX2" fmla="*/ 1112821 w 1171390"/>
              <a:gd name="connsiteY2" fmla="*/ 0 h 585695"/>
              <a:gd name="connsiteX3" fmla="*/ 1171391 w 1171390"/>
              <a:gd name="connsiteY3" fmla="*/ 58570 h 585695"/>
              <a:gd name="connsiteX4" fmla="*/ 1171390 w 1171390"/>
              <a:gd name="connsiteY4" fmla="*/ 527126 h 585695"/>
              <a:gd name="connsiteX5" fmla="*/ 1112820 w 1171390"/>
              <a:gd name="connsiteY5" fmla="*/ 585696 h 585695"/>
              <a:gd name="connsiteX6" fmla="*/ 58570 w 1171390"/>
              <a:gd name="connsiteY6" fmla="*/ 585695 h 585695"/>
              <a:gd name="connsiteX7" fmla="*/ 0 w 1171390"/>
              <a:gd name="connsiteY7" fmla="*/ 527125 h 585695"/>
              <a:gd name="connsiteX8" fmla="*/ 0 w 1171390"/>
              <a:gd name="connsiteY8" fmla="*/ 58570 h 58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390" h="585695">
                <a:moveTo>
                  <a:pt x="0" y="58570"/>
                </a:moveTo>
                <a:cubicBezTo>
                  <a:pt x="0" y="26223"/>
                  <a:pt x="26223" y="0"/>
                  <a:pt x="58570" y="0"/>
                </a:cubicBezTo>
                <a:lnTo>
                  <a:pt x="1112821" y="0"/>
                </a:lnTo>
                <a:cubicBezTo>
                  <a:pt x="1145168" y="0"/>
                  <a:pt x="1171391" y="26223"/>
                  <a:pt x="1171391" y="58570"/>
                </a:cubicBezTo>
                <a:cubicBezTo>
                  <a:pt x="1171391" y="214755"/>
                  <a:pt x="1171390" y="370941"/>
                  <a:pt x="1171390" y="527126"/>
                </a:cubicBezTo>
                <a:cubicBezTo>
                  <a:pt x="1171390" y="559473"/>
                  <a:pt x="1145167" y="585696"/>
                  <a:pt x="1112820" y="585696"/>
                </a:cubicBezTo>
                <a:lnTo>
                  <a:pt x="58570" y="585695"/>
                </a:lnTo>
                <a:cubicBezTo>
                  <a:pt x="26223" y="585695"/>
                  <a:pt x="0" y="559472"/>
                  <a:pt x="0" y="527125"/>
                </a:cubicBezTo>
                <a:lnTo>
                  <a:pt x="0" y="58570"/>
                </a:lnTo>
                <a:close/>
              </a:path>
            </a:pathLst>
          </a:custGeom>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lIns="24774" tIns="24774" rIns="24774" bIns="24774" spcCol="1270" anchor="ctr"/>
          <a:lstStyle/>
          <a:p>
            <a:pPr algn="ctr" defTabSz="533400">
              <a:lnSpc>
                <a:spcPct val="90000"/>
              </a:lnSpc>
              <a:spcAft>
                <a:spcPct val="35000"/>
              </a:spcAft>
              <a:defRPr/>
            </a:pPr>
            <a:r>
              <a:rPr lang="ja-JP" altLang="en-US" sz="1200" dirty="0">
                <a:solidFill>
                  <a:prstClr val="white"/>
                </a:solidFill>
                <a:latin typeface="HG丸ｺﾞｼｯｸM-PRO" panose="020F0600000000000000" pitchFamily="50" charset="-128"/>
                <a:ea typeface="HG丸ｺﾞｼｯｸM-PRO" panose="020F0600000000000000" pitchFamily="50" charset="-128"/>
              </a:rPr>
              <a:t>社労士相談</a:t>
            </a:r>
          </a:p>
        </p:txBody>
      </p:sp>
      <p:sp>
        <p:nvSpPr>
          <p:cNvPr id="49" name="スライド番号プレースホルダー 37"/>
          <p:cNvSpPr>
            <a:spLocks noGrp="1"/>
          </p:cNvSpPr>
          <p:nvPr>
            <p:ph type="sldNum" sz="quarter" idx="12"/>
          </p:nvPr>
        </p:nvSpPr>
        <p:spPr>
          <a:xfrm>
            <a:off x="6880225" y="6440488"/>
            <a:ext cx="2204872" cy="365125"/>
          </a:xfrm>
        </p:spPr>
        <p:txBody>
          <a:bodyPr/>
          <a:lstStyle/>
          <a:p>
            <a:fld id="{F2C10E03-493B-4EF5-97BB-FB91A5A8D49C}" type="slidenum">
              <a:rPr kumimoji="1" lang="ja-JP" altLang="en-US" sz="1600" smtClean="0">
                <a:latin typeface="游ゴシック" panose="020B0400000000000000" pitchFamily="50" charset="-128"/>
                <a:ea typeface="游ゴシック" panose="020B0400000000000000" pitchFamily="50" charset="-128"/>
              </a:rPr>
              <a:t>4</a:t>
            </a:fld>
            <a:endParaRPr kumimoji="1" lang="ja-JP" altLang="en-US" sz="1600" dirty="0">
              <a:latin typeface="游ゴシック" panose="020B0400000000000000" pitchFamily="50" charset="-128"/>
              <a:ea typeface="游ゴシック" panose="020B0400000000000000" pitchFamily="50" charset="-128"/>
            </a:endParaRPr>
          </a:p>
        </p:txBody>
      </p:sp>
      <p:sp>
        <p:nvSpPr>
          <p:cNvPr id="50" name="フリーフォーム 49"/>
          <p:cNvSpPr/>
          <p:nvPr/>
        </p:nvSpPr>
        <p:spPr>
          <a:xfrm>
            <a:off x="1954212" y="740180"/>
            <a:ext cx="1509713" cy="480275"/>
          </a:xfrm>
          <a:custGeom>
            <a:avLst/>
            <a:gdLst>
              <a:gd name="connsiteX0" fmla="*/ 0 w 1510578"/>
              <a:gd name="connsiteY0" fmla="*/ 58570 h 585695"/>
              <a:gd name="connsiteX1" fmla="*/ 58570 w 1510578"/>
              <a:gd name="connsiteY1" fmla="*/ 0 h 585695"/>
              <a:gd name="connsiteX2" fmla="*/ 1452009 w 1510578"/>
              <a:gd name="connsiteY2" fmla="*/ 0 h 585695"/>
              <a:gd name="connsiteX3" fmla="*/ 1510579 w 1510578"/>
              <a:gd name="connsiteY3" fmla="*/ 58570 h 585695"/>
              <a:gd name="connsiteX4" fmla="*/ 1510578 w 1510578"/>
              <a:gd name="connsiteY4" fmla="*/ 527126 h 585695"/>
              <a:gd name="connsiteX5" fmla="*/ 1452008 w 1510578"/>
              <a:gd name="connsiteY5" fmla="*/ 585696 h 585695"/>
              <a:gd name="connsiteX6" fmla="*/ 58570 w 1510578"/>
              <a:gd name="connsiteY6" fmla="*/ 585695 h 585695"/>
              <a:gd name="connsiteX7" fmla="*/ 0 w 1510578"/>
              <a:gd name="connsiteY7" fmla="*/ 527125 h 585695"/>
              <a:gd name="connsiteX8" fmla="*/ 0 w 1510578"/>
              <a:gd name="connsiteY8" fmla="*/ 58570 h 58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0578" h="585695">
                <a:moveTo>
                  <a:pt x="0" y="58570"/>
                </a:moveTo>
                <a:cubicBezTo>
                  <a:pt x="0" y="26223"/>
                  <a:pt x="26223" y="0"/>
                  <a:pt x="58570" y="0"/>
                </a:cubicBezTo>
                <a:lnTo>
                  <a:pt x="1452009" y="0"/>
                </a:lnTo>
                <a:cubicBezTo>
                  <a:pt x="1484356" y="0"/>
                  <a:pt x="1510579" y="26223"/>
                  <a:pt x="1510579" y="58570"/>
                </a:cubicBezTo>
                <a:cubicBezTo>
                  <a:pt x="1510579" y="214755"/>
                  <a:pt x="1510578" y="370941"/>
                  <a:pt x="1510578" y="527126"/>
                </a:cubicBezTo>
                <a:cubicBezTo>
                  <a:pt x="1510578" y="559473"/>
                  <a:pt x="1484355" y="585696"/>
                  <a:pt x="1452008" y="585696"/>
                </a:cubicBezTo>
                <a:lnTo>
                  <a:pt x="58570" y="585695"/>
                </a:lnTo>
                <a:cubicBezTo>
                  <a:pt x="26223" y="585695"/>
                  <a:pt x="0" y="559472"/>
                  <a:pt x="0" y="527125"/>
                </a:cubicBezTo>
                <a:lnTo>
                  <a:pt x="0" y="58570"/>
                </a:lnTo>
                <a:close/>
              </a:path>
            </a:pathLst>
          </a:custGeom>
          <a:ln>
            <a:solidFill>
              <a:schemeClr val="tx1"/>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lIns="24774" tIns="24774" rIns="24774" bIns="24774" spcCol="1270" anchor="ctr"/>
          <a:lstStyle/>
          <a:p>
            <a:pPr algn="ctr" defTabSz="533400">
              <a:lnSpc>
                <a:spcPct val="90000"/>
              </a:lnSpc>
              <a:spcAft>
                <a:spcPct val="35000"/>
              </a:spcAft>
              <a:defRPr/>
            </a:pPr>
            <a:r>
              <a:rPr lang="ja-JP" altLang="en-US" sz="1100" dirty="0">
                <a:solidFill>
                  <a:prstClr val="white"/>
                </a:solidFill>
                <a:latin typeface="HG丸ｺﾞｼｯｸM-PRO" panose="020F0600000000000000" pitchFamily="50" charset="-128"/>
                <a:ea typeface="HG丸ｺﾞｼｯｸM-PRO" panose="020F0600000000000000" pitchFamily="50" charset="-128"/>
              </a:rPr>
              <a:t>低所得者世帯への</a:t>
            </a:r>
            <a:endParaRPr lang="en-US" altLang="ja-JP" sz="1100" dirty="0">
              <a:solidFill>
                <a:prstClr val="white"/>
              </a:solidFill>
              <a:latin typeface="HG丸ｺﾞｼｯｸM-PRO" panose="020F0600000000000000" pitchFamily="50" charset="-128"/>
              <a:ea typeface="HG丸ｺﾞｼｯｸM-PRO" panose="020F0600000000000000" pitchFamily="50" charset="-128"/>
            </a:endParaRPr>
          </a:p>
          <a:p>
            <a:pPr algn="ctr" defTabSz="533400">
              <a:lnSpc>
                <a:spcPct val="90000"/>
              </a:lnSpc>
              <a:spcAft>
                <a:spcPct val="35000"/>
              </a:spcAft>
              <a:defRPr/>
            </a:pPr>
            <a:r>
              <a:rPr lang="ja-JP" altLang="en-US" sz="1100" dirty="0">
                <a:solidFill>
                  <a:prstClr val="white"/>
                </a:solidFill>
                <a:latin typeface="HG丸ｺﾞｼｯｸM-PRO" panose="020F0600000000000000" pitchFamily="50" charset="-128"/>
                <a:ea typeface="HG丸ｺﾞｼｯｸM-PRO" panose="020F0600000000000000" pitchFamily="50" charset="-128"/>
              </a:rPr>
              <a:t>給付金</a:t>
            </a:r>
          </a:p>
        </p:txBody>
      </p:sp>
      <p:sp>
        <p:nvSpPr>
          <p:cNvPr id="51" name="フリーフォーム 50"/>
          <p:cNvSpPr/>
          <p:nvPr/>
        </p:nvSpPr>
        <p:spPr>
          <a:xfrm rot="18524755">
            <a:off x="1372943" y="1117771"/>
            <a:ext cx="738304" cy="250576"/>
          </a:xfrm>
          <a:custGeom>
            <a:avLst/>
            <a:gdLst>
              <a:gd name="connsiteX0" fmla="*/ 0 w 438102"/>
              <a:gd name="connsiteY0" fmla="*/ 9340 h 18680"/>
              <a:gd name="connsiteX1" fmla="*/ 438102 w 438102"/>
              <a:gd name="connsiteY1" fmla="*/ 9340 h 18680"/>
            </a:gdLst>
            <a:ahLst/>
            <a:cxnLst>
              <a:cxn ang="0">
                <a:pos x="connsiteX0" y="connsiteY0"/>
              </a:cxn>
              <a:cxn ang="0">
                <a:pos x="connsiteX1" y="connsiteY1"/>
              </a:cxn>
            </a:cxnLst>
            <a:rect l="l" t="t" r="r" b="b"/>
            <a:pathLst>
              <a:path w="438102" h="18680">
                <a:moveTo>
                  <a:pt x="0" y="9340"/>
                </a:moveTo>
                <a:lnTo>
                  <a:pt x="438102" y="9340"/>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lIns="220799" tIns="-1613" rIns="220797" bIns="-1613" spcCol="1270" anchor="ctr"/>
          <a:lstStyle/>
          <a:p>
            <a:pPr algn="ctr" defTabSz="311150">
              <a:lnSpc>
                <a:spcPct val="90000"/>
              </a:lnSpc>
              <a:spcAft>
                <a:spcPct val="35000"/>
              </a:spcAft>
              <a:defRPr/>
            </a:pPr>
            <a:endParaRPr lang="ja-JP" altLang="en-US" sz="700">
              <a:solidFill>
                <a:prstClr val="black">
                  <a:hueOff val="0"/>
                  <a:satOff val="0"/>
                  <a:lumOff val="0"/>
                  <a:alphaOff val="0"/>
                </a:prstClr>
              </a:solidFill>
              <a:latin typeface="HG丸ｺﾞｼｯｸM-PRO" panose="020F0600000000000000" pitchFamily="50" charset="-128"/>
              <a:ea typeface="HG丸ｺﾞｼｯｸM-PRO" panose="020F0600000000000000" pitchFamily="50" charset="-128"/>
            </a:endParaRPr>
          </a:p>
        </p:txBody>
      </p:sp>
      <p:sp>
        <p:nvSpPr>
          <p:cNvPr id="54" name="フリーフォーム 53"/>
          <p:cNvSpPr/>
          <p:nvPr/>
        </p:nvSpPr>
        <p:spPr>
          <a:xfrm>
            <a:off x="4037959" y="1939520"/>
            <a:ext cx="1652722" cy="468863"/>
          </a:xfrm>
          <a:custGeom>
            <a:avLst/>
            <a:gdLst>
              <a:gd name="connsiteX0" fmla="*/ 0 w 1686603"/>
              <a:gd name="connsiteY0" fmla="*/ 58570 h 585695"/>
              <a:gd name="connsiteX1" fmla="*/ 58570 w 1686603"/>
              <a:gd name="connsiteY1" fmla="*/ 0 h 585695"/>
              <a:gd name="connsiteX2" fmla="*/ 1628034 w 1686603"/>
              <a:gd name="connsiteY2" fmla="*/ 0 h 585695"/>
              <a:gd name="connsiteX3" fmla="*/ 1686604 w 1686603"/>
              <a:gd name="connsiteY3" fmla="*/ 58570 h 585695"/>
              <a:gd name="connsiteX4" fmla="*/ 1686603 w 1686603"/>
              <a:gd name="connsiteY4" fmla="*/ 527126 h 585695"/>
              <a:gd name="connsiteX5" fmla="*/ 1628033 w 1686603"/>
              <a:gd name="connsiteY5" fmla="*/ 585696 h 585695"/>
              <a:gd name="connsiteX6" fmla="*/ 58570 w 1686603"/>
              <a:gd name="connsiteY6" fmla="*/ 585695 h 585695"/>
              <a:gd name="connsiteX7" fmla="*/ 0 w 1686603"/>
              <a:gd name="connsiteY7" fmla="*/ 527125 h 585695"/>
              <a:gd name="connsiteX8" fmla="*/ 0 w 1686603"/>
              <a:gd name="connsiteY8" fmla="*/ 58570 h 58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6603" h="585695">
                <a:moveTo>
                  <a:pt x="0" y="58570"/>
                </a:moveTo>
                <a:cubicBezTo>
                  <a:pt x="0" y="26223"/>
                  <a:pt x="26223" y="0"/>
                  <a:pt x="58570" y="0"/>
                </a:cubicBezTo>
                <a:lnTo>
                  <a:pt x="1628034" y="0"/>
                </a:lnTo>
                <a:cubicBezTo>
                  <a:pt x="1660381" y="0"/>
                  <a:pt x="1686604" y="26223"/>
                  <a:pt x="1686604" y="58570"/>
                </a:cubicBezTo>
                <a:cubicBezTo>
                  <a:pt x="1686604" y="214755"/>
                  <a:pt x="1686603" y="370941"/>
                  <a:pt x="1686603" y="527126"/>
                </a:cubicBezTo>
                <a:cubicBezTo>
                  <a:pt x="1686603" y="559473"/>
                  <a:pt x="1660380" y="585696"/>
                  <a:pt x="1628033" y="585696"/>
                </a:cubicBezTo>
                <a:lnTo>
                  <a:pt x="58570" y="585695"/>
                </a:lnTo>
                <a:cubicBezTo>
                  <a:pt x="26223" y="585695"/>
                  <a:pt x="0" y="559472"/>
                  <a:pt x="0" y="527125"/>
                </a:cubicBezTo>
                <a:lnTo>
                  <a:pt x="0" y="58570"/>
                </a:lnTo>
                <a:close/>
              </a:path>
            </a:pathLst>
          </a:custGeom>
          <a:ln w="25400">
            <a:solidFill>
              <a:schemeClr val="tx1"/>
            </a:solidFill>
          </a:ln>
        </p:spPr>
        <p:style>
          <a:lnRef idx="1">
            <a:schemeClr val="accent3"/>
          </a:lnRef>
          <a:fillRef idx="2">
            <a:schemeClr val="accent3"/>
          </a:fillRef>
          <a:effectRef idx="1">
            <a:schemeClr val="accent3"/>
          </a:effectRef>
          <a:fontRef idx="minor">
            <a:schemeClr val="dk1"/>
          </a:fontRef>
        </p:style>
        <p:txBody>
          <a:bodyPr lIns="24774" tIns="24774" rIns="24774" bIns="24774" spcCol="1270" anchor="ctr"/>
          <a:lstStyle/>
          <a:p>
            <a:pPr algn="ctr" defTabSz="533400">
              <a:lnSpc>
                <a:spcPct val="90000"/>
              </a:lnSpc>
              <a:spcAft>
                <a:spcPct val="35000"/>
              </a:spcAft>
              <a:defRPr/>
            </a:pPr>
            <a:r>
              <a:rPr lang="ja-JP" altLang="en-US" sz="1200" dirty="0">
                <a:solidFill>
                  <a:prstClr val="black"/>
                </a:solidFill>
                <a:latin typeface="HG丸ｺﾞｼｯｸM-PRO" panose="020F0600000000000000" pitchFamily="50" charset="-128"/>
                <a:ea typeface="HG丸ｺﾞｼｯｸM-PRO" panose="020F0600000000000000" pitchFamily="50" charset="-128"/>
              </a:rPr>
              <a:t>地域居住支援事業</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p:txBody>
      </p:sp>
      <p:sp>
        <p:nvSpPr>
          <p:cNvPr id="55" name="テキスト ボックス 44"/>
          <p:cNvSpPr txBox="1">
            <a:spLocks noChangeArrowheads="1"/>
          </p:cNvSpPr>
          <p:nvPr/>
        </p:nvSpPr>
        <p:spPr bwMode="auto">
          <a:xfrm>
            <a:off x="5857876" y="1884195"/>
            <a:ext cx="3071813" cy="59247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ts val="1300"/>
              </a:lnSpc>
              <a:spcBef>
                <a:spcPct val="0"/>
              </a:spcBef>
              <a:buFontTx/>
              <a:buNone/>
            </a:pPr>
            <a:r>
              <a:rPr lang="ja-JP" altLang="en-US" sz="1200" b="0" dirty="0">
                <a:solidFill>
                  <a:srgbClr val="000000"/>
                </a:solidFill>
                <a:latin typeface="HG丸ｺﾞｼｯｸM-PRO" panose="020F0600000000000000" pitchFamily="50" charset="-128"/>
                <a:ea typeface="HG丸ｺﾞｼｯｸM-PRO" panose="020F0600000000000000" pitchFamily="50" charset="-128"/>
              </a:rPr>
              <a:t>居住が不安定な人を対象に居住支援（居住の安定</a:t>
            </a:r>
            <a:r>
              <a:rPr lang="en-US" altLang="ja-JP" sz="1200" b="0" dirty="0">
                <a:solidFill>
                  <a:srgbClr val="000000"/>
                </a:solidFill>
                <a:latin typeface="HG丸ｺﾞｼｯｸM-PRO" panose="020F0600000000000000" pitchFamily="50" charset="-128"/>
                <a:ea typeface="HG丸ｺﾞｼｯｸM-PRO" panose="020F0600000000000000" pitchFamily="50" charset="-128"/>
              </a:rPr>
              <a:t>+</a:t>
            </a:r>
            <a:r>
              <a:rPr lang="ja-JP" altLang="en-US" sz="1200" b="0" dirty="0">
                <a:solidFill>
                  <a:srgbClr val="000000"/>
                </a:solidFill>
                <a:latin typeface="HG丸ｺﾞｼｯｸM-PRO" panose="020F0600000000000000" pitchFamily="50" charset="-128"/>
                <a:ea typeface="HG丸ｺﾞｼｯｸM-PRO" panose="020F0600000000000000" pitchFamily="50" charset="-128"/>
              </a:rPr>
              <a:t>生活課題の解決＋自立支援）を行います。</a:t>
            </a:r>
          </a:p>
        </p:txBody>
      </p:sp>
      <p:cxnSp>
        <p:nvCxnSpPr>
          <p:cNvPr id="57" name="直線コネクタ 56"/>
          <p:cNvCxnSpPr>
            <a:cxnSpLocks/>
            <a:stCxn id="22" idx="1"/>
            <a:endCxn id="13" idx="0"/>
          </p:cNvCxnSpPr>
          <p:nvPr/>
        </p:nvCxnSpPr>
        <p:spPr>
          <a:xfrm flipH="1" flipV="1">
            <a:off x="3476567" y="1756119"/>
            <a:ext cx="548342" cy="1578974"/>
          </a:xfrm>
          <a:prstGeom prst="line">
            <a:avLst/>
          </a:prstGeom>
          <a:ln w="38100">
            <a:solidFill>
              <a:srgbClr val="9EBB6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83318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p:cNvGrpSpPr/>
          <p:nvPr/>
        </p:nvGrpSpPr>
        <p:grpSpPr>
          <a:xfrm>
            <a:off x="777474" y="557314"/>
            <a:ext cx="5478652" cy="1490750"/>
            <a:chOff x="802911" y="5083018"/>
            <a:chExt cx="6325322" cy="1721129"/>
          </a:xfrm>
        </p:grpSpPr>
        <p:pic>
          <p:nvPicPr>
            <p:cNvPr id="9" name="図 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1437" y="5083018"/>
              <a:ext cx="2102053" cy="1490063"/>
            </a:xfrm>
            <a:prstGeom prst="rect">
              <a:avLst/>
            </a:prstGeom>
          </p:spPr>
        </p:pic>
        <p:sp>
          <p:nvSpPr>
            <p:cNvPr id="10" name="テキスト ボックス 9"/>
            <p:cNvSpPr txBox="1"/>
            <p:nvPr/>
          </p:nvSpPr>
          <p:spPr>
            <a:xfrm>
              <a:off x="802911" y="6446990"/>
              <a:ext cx="1137180" cy="352822"/>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中学校</a:t>
              </a:r>
            </a:p>
          </p:txBody>
        </p:sp>
        <p:sp>
          <p:nvSpPr>
            <p:cNvPr id="47" name="テキスト ボックス 46"/>
            <p:cNvSpPr txBox="1"/>
            <p:nvPr/>
          </p:nvSpPr>
          <p:spPr>
            <a:xfrm>
              <a:off x="2184579" y="6451325"/>
              <a:ext cx="938912" cy="352822"/>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進路先</a:t>
              </a:r>
            </a:p>
          </p:txBody>
        </p:sp>
        <p:sp>
          <p:nvSpPr>
            <p:cNvPr id="12" name="ストライプ矢印 11"/>
            <p:cNvSpPr/>
            <p:nvPr/>
          </p:nvSpPr>
          <p:spPr>
            <a:xfrm>
              <a:off x="3196805" y="5483482"/>
              <a:ext cx="644240" cy="851408"/>
            </a:xfrm>
            <a:prstGeom prst="striped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1" lang="ja-JP" altLang="en-US" sz="14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pic>
          <p:nvPicPr>
            <p:cNvPr id="13" name="図 1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88670" y="5127321"/>
              <a:ext cx="1381318" cy="1409897"/>
            </a:xfrm>
            <a:prstGeom prst="rect">
              <a:avLst/>
            </a:prstGeom>
          </p:spPr>
        </p:pic>
        <p:sp>
          <p:nvSpPr>
            <p:cNvPr id="48" name="ストライプ矢印 47"/>
            <p:cNvSpPr/>
            <p:nvPr/>
          </p:nvSpPr>
          <p:spPr>
            <a:xfrm>
              <a:off x="5255391" y="5489913"/>
              <a:ext cx="644240" cy="851408"/>
            </a:xfrm>
            <a:prstGeom prst="striped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1" lang="ja-JP" altLang="en-US" sz="14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pic>
          <p:nvPicPr>
            <p:cNvPr id="14" name="図 13"/>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44635" y="5138739"/>
              <a:ext cx="929890" cy="1343174"/>
            </a:xfrm>
            <a:prstGeom prst="rect">
              <a:avLst/>
            </a:prstGeom>
          </p:spPr>
        </p:pic>
        <p:sp>
          <p:nvSpPr>
            <p:cNvPr id="49" name="テキスト ボックス 48"/>
            <p:cNvSpPr txBox="1"/>
            <p:nvPr/>
          </p:nvSpPr>
          <p:spPr>
            <a:xfrm>
              <a:off x="3960739" y="6443575"/>
              <a:ext cx="938912" cy="352822"/>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進路先</a:t>
              </a:r>
            </a:p>
          </p:txBody>
        </p:sp>
        <p:sp>
          <p:nvSpPr>
            <p:cNvPr id="52" name="テキスト ボックス 51"/>
            <p:cNvSpPr txBox="1"/>
            <p:nvPr/>
          </p:nvSpPr>
          <p:spPr>
            <a:xfrm>
              <a:off x="5871964" y="6443575"/>
              <a:ext cx="1256269" cy="352822"/>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次の支援者</a:t>
              </a:r>
            </a:p>
          </p:txBody>
        </p:sp>
      </p:grpSp>
      <p:grpSp>
        <p:nvGrpSpPr>
          <p:cNvPr id="36" name="グループ化 35"/>
          <p:cNvGrpSpPr/>
          <p:nvPr/>
        </p:nvGrpSpPr>
        <p:grpSpPr>
          <a:xfrm>
            <a:off x="812938" y="2132169"/>
            <a:ext cx="6605266" cy="514311"/>
            <a:chOff x="232012" y="1931757"/>
            <a:chExt cx="7626044" cy="593792"/>
          </a:xfrm>
        </p:grpSpPr>
        <p:grpSp>
          <p:nvGrpSpPr>
            <p:cNvPr id="26" name="グループ化 25"/>
            <p:cNvGrpSpPr/>
            <p:nvPr/>
          </p:nvGrpSpPr>
          <p:grpSpPr>
            <a:xfrm>
              <a:off x="232012" y="1931757"/>
              <a:ext cx="7611826" cy="512549"/>
              <a:chOff x="232012" y="1931757"/>
              <a:chExt cx="7611826" cy="512549"/>
            </a:xfrm>
          </p:grpSpPr>
          <p:sp>
            <p:nvSpPr>
              <p:cNvPr id="54" name="直角三角形 53"/>
              <p:cNvSpPr/>
              <p:nvPr/>
            </p:nvSpPr>
            <p:spPr>
              <a:xfrm flipV="1">
                <a:off x="232012" y="1931757"/>
                <a:ext cx="7611826" cy="512549"/>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1" lang="ja-JP" altLang="en-US" sz="14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25" name="テキスト ボックス 24"/>
              <p:cNvSpPr txBox="1"/>
              <p:nvPr/>
            </p:nvSpPr>
            <p:spPr>
              <a:xfrm>
                <a:off x="264381" y="1959554"/>
                <a:ext cx="1732031" cy="355340"/>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全体のイメージ</a:t>
                </a:r>
              </a:p>
            </p:txBody>
          </p:sp>
        </p:grpSp>
        <p:grpSp>
          <p:nvGrpSpPr>
            <p:cNvPr id="35" name="グループ化 34"/>
            <p:cNvGrpSpPr/>
            <p:nvPr/>
          </p:nvGrpSpPr>
          <p:grpSpPr>
            <a:xfrm>
              <a:off x="232012" y="2013000"/>
              <a:ext cx="7626044" cy="512549"/>
              <a:chOff x="232012" y="2013000"/>
              <a:chExt cx="7626044" cy="512549"/>
            </a:xfrm>
          </p:grpSpPr>
          <p:sp>
            <p:nvSpPr>
              <p:cNvPr id="16" name="直角三角形 15"/>
              <p:cNvSpPr/>
              <p:nvPr/>
            </p:nvSpPr>
            <p:spPr>
              <a:xfrm flipH="1">
                <a:off x="232012" y="2013000"/>
                <a:ext cx="7611826" cy="512549"/>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1" lang="ja-JP" altLang="en-US" sz="14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55" name="テキスト ボックス 54"/>
              <p:cNvSpPr txBox="1"/>
              <p:nvPr/>
            </p:nvSpPr>
            <p:spPr>
              <a:xfrm>
                <a:off x="6431957" y="2093562"/>
                <a:ext cx="1426099" cy="355340"/>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実際の概要</a:t>
                </a:r>
              </a:p>
            </p:txBody>
          </p:sp>
        </p:grpSp>
      </p:grpSp>
      <p:grpSp>
        <p:nvGrpSpPr>
          <p:cNvPr id="58" name="グループ化 57"/>
          <p:cNvGrpSpPr/>
          <p:nvPr/>
        </p:nvGrpSpPr>
        <p:grpSpPr>
          <a:xfrm>
            <a:off x="467544" y="2819754"/>
            <a:ext cx="8024006" cy="3921614"/>
            <a:chOff x="304164" y="2768591"/>
            <a:chExt cx="6511350" cy="3970148"/>
          </a:xfrm>
        </p:grpSpPr>
        <p:sp>
          <p:nvSpPr>
            <p:cNvPr id="59" name="正方形/長方形 58"/>
            <p:cNvSpPr/>
            <p:nvPr/>
          </p:nvSpPr>
          <p:spPr>
            <a:xfrm>
              <a:off x="304164" y="2768591"/>
              <a:ext cx="354842" cy="30555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５</a:t>
              </a:r>
              <a:endParaRPr kumimoji="1" lang="en-US" altLang="ja-JP" sz="14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ctr" defTabSz="6858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ctr" defTabSz="6858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ctr" defTabSz="6858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W</a:t>
              </a:r>
            </a:p>
            <a:p>
              <a:pPr marL="0" marR="0" lvl="0" indent="0" algn="ctr" defTabSz="685800" rtl="0" eaLnBrk="1" fontAlgn="base" latinLnBrk="0" hangingPunct="1">
                <a:lnSpc>
                  <a:spcPct val="100000"/>
                </a:lnSpc>
                <a:spcBef>
                  <a:spcPct val="0"/>
                </a:spcBef>
                <a:spcAft>
                  <a:spcPct val="0"/>
                </a:spcAft>
                <a:buClrTx/>
                <a:buSzTx/>
                <a:buFontTx/>
                <a:buNone/>
                <a:tabLst/>
                <a:defRPr/>
              </a:pPr>
              <a:endParaRPr kumimoji="1" lang="ja-JP" altLang="en-US" sz="14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60" name="AutoShape 3"/>
            <p:cNvSpPr>
              <a:spLocks noChangeArrowheads="1"/>
            </p:cNvSpPr>
            <p:nvPr/>
          </p:nvSpPr>
          <p:spPr bwMode="auto">
            <a:xfrm>
              <a:off x="745634" y="2768592"/>
              <a:ext cx="799412" cy="516385"/>
            </a:xfrm>
            <a:prstGeom prst="homePlate">
              <a:avLst>
                <a:gd name="adj" fmla="val 33082"/>
              </a:avLst>
            </a:prstGeom>
            <a:gradFill rotWithShape="0">
              <a:gsLst>
                <a:gs pos="0">
                  <a:srgbClr val="99FF99"/>
                </a:gs>
                <a:gs pos="50000">
                  <a:srgbClr val="99FF99">
                    <a:gamma/>
                    <a:tint val="0"/>
                    <a:invGamma/>
                  </a:srgbClr>
                </a:gs>
                <a:gs pos="100000">
                  <a:srgbClr val="99FF99"/>
                </a:gs>
              </a:gsLst>
              <a:lin ang="5400000" scaled="1"/>
            </a:gradFill>
            <a:ln w="12700">
              <a:solidFill>
                <a:schemeClr val="tx1"/>
              </a:solidFill>
              <a:miter lim="800000"/>
              <a:headEnd/>
              <a:tailEnd/>
            </a:ln>
            <a:effectLst>
              <a:outerShdw dist="91581" dir="2021404" algn="ctr" rotWithShape="0">
                <a:srgbClr val="969696"/>
              </a:outerShdw>
            </a:effectLst>
          </p:spPr>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Who</a:t>
              </a:r>
            </a:p>
          </p:txBody>
        </p:sp>
        <p:sp>
          <p:nvSpPr>
            <p:cNvPr id="61" name="Rectangle 8"/>
            <p:cNvSpPr>
              <a:spLocks noChangeArrowheads="1"/>
            </p:cNvSpPr>
            <p:nvPr/>
          </p:nvSpPr>
          <p:spPr bwMode="auto">
            <a:xfrm>
              <a:off x="1647103" y="2782065"/>
              <a:ext cx="813464" cy="511963"/>
            </a:xfrm>
            <a:prstGeom prst="rect">
              <a:avLst/>
            </a:prstGeom>
            <a:gradFill rotWithShape="0">
              <a:gsLst>
                <a:gs pos="0">
                  <a:srgbClr val="FFFFCC">
                    <a:gamma/>
                    <a:tint val="13725"/>
                    <a:invGamma/>
                  </a:srgbClr>
                </a:gs>
                <a:gs pos="100000">
                  <a:srgbClr val="FFFFCC"/>
                </a:gs>
              </a:gsLst>
              <a:path path="shape">
                <a:fillToRect l="50000" t="50000" r="50000" b="50000"/>
              </a:path>
            </a:gradFill>
            <a:ln w="9525">
              <a:solidFill>
                <a:schemeClr val="tx1"/>
              </a:solidFill>
              <a:miter lim="800000"/>
              <a:headEnd/>
              <a:tailEnd/>
            </a:ln>
            <a:effectLst>
              <a:outerShdw dist="35921" dir="2700000" algn="ctr" rotWithShape="0">
                <a:schemeClr val="bg2"/>
              </a:outerShdw>
            </a:effectLst>
          </p:spPr>
          <p:txBody>
            <a:bodyPr anchor="ct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誰を</a:t>
              </a:r>
              <a:endParaRPr kumimoji="1" lang="en-US" altLang="ja-JP"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ターゲット</a:t>
              </a:r>
              <a:endParaRPr kumimoji="1" lang="en-US" altLang="ja-JP"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62" name="正方形/長方形 61"/>
            <p:cNvSpPr/>
            <p:nvPr/>
          </p:nvSpPr>
          <p:spPr>
            <a:xfrm>
              <a:off x="2557715" y="2795636"/>
              <a:ext cx="4250308" cy="50291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・中学３年生の卒業時点で３０日以上の欠席が認められる生徒</a:t>
              </a:r>
              <a:endParaRPr kumimoji="1" lang="en-US" altLang="ja-JP"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・卒業後も不登校が継続されることが予想できる生徒</a:t>
              </a:r>
            </a:p>
          </p:txBody>
        </p:sp>
        <p:sp>
          <p:nvSpPr>
            <p:cNvPr id="63" name="AutoShape 3"/>
            <p:cNvSpPr>
              <a:spLocks noChangeArrowheads="1"/>
            </p:cNvSpPr>
            <p:nvPr/>
          </p:nvSpPr>
          <p:spPr bwMode="auto">
            <a:xfrm>
              <a:off x="745634" y="3403389"/>
              <a:ext cx="799412" cy="516385"/>
            </a:xfrm>
            <a:prstGeom prst="homePlate">
              <a:avLst>
                <a:gd name="adj" fmla="val 33082"/>
              </a:avLst>
            </a:prstGeom>
            <a:gradFill rotWithShape="0">
              <a:gsLst>
                <a:gs pos="0">
                  <a:srgbClr val="99FF99"/>
                </a:gs>
                <a:gs pos="50000">
                  <a:srgbClr val="99FF99">
                    <a:gamma/>
                    <a:tint val="0"/>
                    <a:invGamma/>
                  </a:srgbClr>
                </a:gs>
                <a:gs pos="100000">
                  <a:srgbClr val="99FF99"/>
                </a:gs>
              </a:gsLst>
              <a:lin ang="5400000" scaled="1"/>
            </a:gradFill>
            <a:ln w="12700">
              <a:solidFill>
                <a:schemeClr val="tx1"/>
              </a:solidFill>
              <a:miter lim="800000"/>
              <a:headEnd/>
              <a:tailEnd/>
            </a:ln>
            <a:effectLst>
              <a:outerShdw dist="91581" dir="2021404" algn="ctr" rotWithShape="0">
                <a:srgbClr val="969696"/>
              </a:outerShdw>
            </a:effectLst>
          </p:spPr>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What</a:t>
              </a:r>
            </a:p>
          </p:txBody>
        </p:sp>
        <p:sp>
          <p:nvSpPr>
            <p:cNvPr id="64" name="AutoShape 3"/>
            <p:cNvSpPr>
              <a:spLocks noChangeArrowheads="1"/>
            </p:cNvSpPr>
            <p:nvPr/>
          </p:nvSpPr>
          <p:spPr bwMode="auto">
            <a:xfrm>
              <a:off x="746338" y="4038186"/>
              <a:ext cx="799412" cy="516385"/>
            </a:xfrm>
            <a:prstGeom prst="homePlate">
              <a:avLst>
                <a:gd name="adj" fmla="val 33082"/>
              </a:avLst>
            </a:prstGeom>
            <a:gradFill rotWithShape="0">
              <a:gsLst>
                <a:gs pos="0">
                  <a:srgbClr val="99FF99"/>
                </a:gs>
                <a:gs pos="50000">
                  <a:srgbClr val="99FF99">
                    <a:gamma/>
                    <a:tint val="0"/>
                    <a:invGamma/>
                  </a:srgbClr>
                </a:gs>
                <a:gs pos="100000">
                  <a:srgbClr val="99FF99"/>
                </a:gs>
              </a:gsLst>
              <a:lin ang="5400000" scaled="1"/>
            </a:gradFill>
            <a:ln w="12700">
              <a:solidFill>
                <a:schemeClr val="tx1"/>
              </a:solidFill>
              <a:miter lim="800000"/>
              <a:headEnd/>
              <a:tailEnd/>
            </a:ln>
            <a:effectLst>
              <a:outerShdw dist="91581" dir="2021404" algn="ctr" rotWithShape="0">
                <a:srgbClr val="969696"/>
              </a:outerShdw>
            </a:effectLst>
          </p:spPr>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When</a:t>
              </a:r>
            </a:p>
          </p:txBody>
        </p:sp>
        <p:sp>
          <p:nvSpPr>
            <p:cNvPr id="65" name="AutoShape 3"/>
            <p:cNvSpPr>
              <a:spLocks noChangeArrowheads="1"/>
            </p:cNvSpPr>
            <p:nvPr/>
          </p:nvSpPr>
          <p:spPr bwMode="auto">
            <a:xfrm>
              <a:off x="749072" y="4667154"/>
              <a:ext cx="799412" cy="516385"/>
            </a:xfrm>
            <a:prstGeom prst="homePlate">
              <a:avLst>
                <a:gd name="adj" fmla="val 33082"/>
              </a:avLst>
            </a:prstGeom>
            <a:gradFill rotWithShape="0">
              <a:gsLst>
                <a:gs pos="0">
                  <a:srgbClr val="99FF99"/>
                </a:gs>
                <a:gs pos="50000">
                  <a:srgbClr val="99FF99">
                    <a:gamma/>
                    <a:tint val="0"/>
                    <a:invGamma/>
                  </a:srgbClr>
                </a:gs>
                <a:gs pos="100000">
                  <a:srgbClr val="99FF99"/>
                </a:gs>
              </a:gsLst>
              <a:lin ang="5400000" scaled="1"/>
            </a:gradFill>
            <a:ln w="12700">
              <a:solidFill>
                <a:schemeClr val="tx1"/>
              </a:solidFill>
              <a:miter lim="800000"/>
              <a:headEnd/>
              <a:tailEnd/>
            </a:ln>
            <a:effectLst>
              <a:outerShdw dist="91581" dir="2021404" algn="ctr" rotWithShape="0">
                <a:srgbClr val="969696"/>
              </a:outerShdw>
            </a:effectLst>
          </p:spPr>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Where</a:t>
              </a:r>
            </a:p>
          </p:txBody>
        </p:sp>
        <p:sp>
          <p:nvSpPr>
            <p:cNvPr id="66" name="AutoShape 3"/>
            <p:cNvSpPr>
              <a:spLocks noChangeArrowheads="1"/>
            </p:cNvSpPr>
            <p:nvPr/>
          </p:nvSpPr>
          <p:spPr bwMode="auto">
            <a:xfrm>
              <a:off x="745634" y="5307780"/>
              <a:ext cx="799412" cy="516385"/>
            </a:xfrm>
            <a:prstGeom prst="homePlate">
              <a:avLst>
                <a:gd name="adj" fmla="val 33082"/>
              </a:avLst>
            </a:prstGeom>
            <a:gradFill rotWithShape="0">
              <a:gsLst>
                <a:gs pos="0">
                  <a:srgbClr val="99FF99"/>
                </a:gs>
                <a:gs pos="50000">
                  <a:srgbClr val="99FF99">
                    <a:gamma/>
                    <a:tint val="0"/>
                    <a:invGamma/>
                  </a:srgbClr>
                </a:gs>
                <a:gs pos="100000">
                  <a:srgbClr val="99FF99"/>
                </a:gs>
              </a:gsLst>
              <a:lin ang="5400000" scaled="1"/>
            </a:gradFill>
            <a:ln w="12700">
              <a:solidFill>
                <a:schemeClr val="tx1"/>
              </a:solidFill>
              <a:miter lim="800000"/>
              <a:headEnd/>
              <a:tailEnd/>
            </a:ln>
            <a:effectLst>
              <a:outerShdw dist="91581" dir="2021404" algn="ctr" rotWithShape="0">
                <a:srgbClr val="969696"/>
              </a:outerShdw>
            </a:effectLst>
          </p:spPr>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Why</a:t>
              </a:r>
            </a:p>
          </p:txBody>
        </p:sp>
        <p:sp>
          <p:nvSpPr>
            <p:cNvPr id="67" name="Rectangle 8"/>
            <p:cNvSpPr>
              <a:spLocks noChangeArrowheads="1"/>
            </p:cNvSpPr>
            <p:nvPr/>
          </p:nvSpPr>
          <p:spPr bwMode="auto">
            <a:xfrm>
              <a:off x="1647103" y="4040395"/>
              <a:ext cx="813464" cy="511963"/>
            </a:xfrm>
            <a:prstGeom prst="rect">
              <a:avLst/>
            </a:prstGeom>
            <a:gradFill rotWithShape="0">
              <a:gsLst>
                <a:gs pos="0">
                  <a:srgbClr val="FFFFCC">
                    <a:gamma/>
                    <a:tint val="13725"/>
                    <a:invGamma/>
                  </a:srgbClr>
                </a:gs>
                <a:gs pos="100000">
                  <a:srgbClr val="FFFFCC"/>
                </a:gs>
              </a:gsLst>
              <a:path path="shape">
                <a:fillToRect l="50000" t="50000" r="50000" b="50000"/>
              </a:path>
            </a:gradFill>
            <a:ln w="9525">
              <a:solidFill>
                <a:schemeClr val="tx1"/>
              </a:solidFill>
              <a:miter lim="800000"/>
              <a:headEnd/>
              <a:tailEnd/>
            </a:ln>
            <a:effectLst>
              <a:outerShdw dist="35921" dir="2700000" algn="ctr" rotWithShape="0">
                <a:schemeClr val="bg2"/>
              </a:outerShdw>
            </a:effectLst>
          </p:spPr>
          <p:txBody>
            <a:bodyPr anchor="ct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いつ頃</a:t>
              </a:r>
              <a:endParaRPr kumimoji="1" lang="en-US" altLang="ja-JP"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するのか</a:t>
              </a:r>
              <a:endParaRPr kumimoji="1" lang="en-US" altLang="ja-JP"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68" name="Rectangle 8"/>
            <p:cNvSpPr>
              <a:spLocks noChangeArrowheads="1"/>
            </p:cNvSpPr>
            <p:nvPr/>
          </p:nvSpPr>
          <p:spPr bwMode="auto">
            <a:xfrm>
              <a:off x="1649292" y="3403389"/>
              <a:ext cx="813464" cy="511963"/>
            </a:xfrm>
            <a:prstGeom prst="rect">
              <a:avLst/>
            </a:prstGeom>
            <a:gradFill rotWithShape="0">
              <a:gsLst>
                <a:gs pos="0">
                  <a:srgbClr val="FFFFCC">
                    <a:gamma/>
                    <a:tint val="13725"/>
                    <a:invGamma/>
                  </a:srgbClr>
                </a:gs>
                <a:gs pos="100000">
                  <a:srgbClr val="FFFFCC"/>
                </a:gs>
              </a:gsLst>
              <a:path path="shape">
                <a:fillToRect l="50000" t="50000" r="50000" b="50000"/>
              </a:path>
            </a:gradFill>
            <a:ln w="9525">
              <a:solidFill>
                <a:schemeClr val="tx1"/>
              </a:solidFill>
              <a:miter lim="800000"/>
              <a:headEnd/>
              <a:tailEnd/>
            </a:ln>
            <a:effectLst>
              <a:outerShdw dist="35921" dir="2700000" algn="ctr" rotWithShape="0">
                <a:schemeClr val="bg2"/>
              </a:outerShdw>
            </a:effectLst>
          </p:spPr>
          <p:txBody>
            <a:bodyPr anchor="ct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何を</a:t>
              </a:r>
              <a:endParaRPr kumimoji="1" lang="en-US" altLang="ja-JP"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するのか</a:t>
              </a:r>
              <a:endParaRPr kumimoji="1" lang="en-US" altLang="ja-JP"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69" name="Rectangle 8"/>
            <p:cNvSpPr>
              <a:spLocks noChangeArrowheads="1"/>
            </p:cNvSpPr>
            <p:nvPr/>
          </p:nvSpPr>
          <p:spPr bwMode="auto">
            <a:xfrm>
              <a:off x="1647103" y="4677968"/>
              <a:ext cx="813464" cy="511963"/>
            </a:xfrm>
            <a:prstGeom prst="rect">
              <a:avLst/>
            </a:prstGeom>
            <a:gradFill rotWithShape="0">
              <a:gsLst>
                <a:gs pos="0">
                  <a:srgbClr val="FFFFCC">
                    <a:gamma/>
                    <a:tint val="13725"/>
                    <a:invGamma/>
                  </a:srgbClr>
                </a:gs>
                <a:gs pos="100000">
                  <a:srgbClr val="FFFFCC"/>
                </a:gs>
              </a:gsLst>
              <a:path path="shape">
                <a:fillToRect l="50000" t="50000" r="50000" b="50000"/>
              </a:path>
            </a:gradFill>
            <a:ln w="9525">
              <a:solidFill>
                <a:schemeClr val="tx1"/>
              </a:solidFill>
              <a:miter lim="800000"/>
              <a:headEnd/>
              <a:tailEnd/>
            </a:ln>
            <a:effectLst>
              <a:outerShdw dist="35921" dir="2700000" algn="ctr" rotWithShape="0">
                <a:schemeClr val="bg2"/>
              </a:outerShdw>
            </a:effectLst>
          </p:spPr>
          <p:txBody>
            <a:bodyPr anchor="ct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どこで</a:t>
              </a:r>
              <a:endParaRPr kumimoji="1" lang="en-US" altLang="ja-JP"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するのか</a:t>
              </a:r>
              <a:endParaRPr kumimoji="1" lang="en-US" altLang="ja-JP"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70" name="Rectangle 8"/>
            <p:cNvSpPr>
              <a:spLocks noChangeArrowheads="1"/>
            </p:cNvSpPr>
            <p:nvPr/>
          </p:nvSpPr>
          <p:spPr bwMode="auto">
            <a:xfrm>
              <a:off x="1647103" y="5322066"/>
              <a:ext cx="813464" cy="511963"/>
            </a:xfrm>
            <a:prstGeom prst="rect">
              <a:avLst/>
            </a:prstGeom>
            <a:gradFill rotWithShape="0">
              <a:gsLst>
                <a:gs pos="0">
                  <a:srgbClr val="FFFFCC">
                    <a:gamma/>
                    <a:tint val="13725"/>
                    <a:invGamma/>
                  </a:srgbClr>
                </a:gs>
                <a:gs pos="100000">
                  <a:srgbClr val="FFFFCC"/>
                </a:gs>
              </a:gsLst>
              <a:path path="shape">
                <a:fillToRect l="50000" t="50000" r="50000" b="50000"/>
              </a:path>
            </a:gradFill>
            <a:ln w="9525">
              <a:solidFill>
                <a:schemeClr val="tx1"/>
              </a:solidFill>
              <a:miter lim="800000"/>
              <a:headEnd/>
              <a:tailEnd/>
            </a:ln>
            <a:effectLst>
              <a:outerShdw dist="35921" dir="2700000" algn="ctr" rotWithShape="0">
                <a:schemeClr val="bg2"/>
              </a:outerShdw>
            </a:effectLst>
          </p:spPr>
          <p:txBody>
            <a:bodyPr anchor="ct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なぜ</a:t>
              </a:r>
              <a:endParaRPr kumimoji="1" lang="en-US" altLang="ja-JP"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するのか</a:t>
              </a:r>
              <a:endParaRPr kumimoji="1" lang="en-US" altLang="ja-JP"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71" name="正方形/長方形 70"/>
            <p:cNvSpPr/>
            <p:nvPr/>
          </p:nvSpPr>
          <p:spPr>
            <a:xfrm>
              <a:off x="2557715" y="3412440"/>
              <a:ext cx="4250308" cy="50291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・「ひきこもり」リスクの高い生徒の情報共有と移行支援</a:t>
              </a:r>
              <a:endParaRPr kumimoji="1" lang="en-US" altLang="ja-JP"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・中学校を卒業する不登校生徒の情報共有と移行支援の確認</a:t>
              </a:r>
            </a:p>
          </p:txBody>
        </p:sp>
        <p:sp>
          <p:nvSpPr>
            <p:cNvPr id="72" name="正方形/長方形 71"/>
            <p:cNvSpPr/>
            <p:nvPr/>
          </p:nvSpPr>
          <p:spPr>
            <a:xfrm>
              <a:off x="2561407" y="4038186"/>
              <a:ext cx="4250308" cy="50291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年に</a:t>
              </a:r>
              <a:r>
                <a:rPr lang="en-US" altLang="ja-JP" sz="1400" b="1" dirty="0">
                  <a:solidFill>
                    <a:prstClr val="black"/>
                  </a:solidFill>
                  <a:latin typeface="UD デジタル 教科書体 NK-B" panose="02020700000000000000" pitchFamily="18" charset="-128"/>
                  <a:ea typeface="UD デジタル 教科書体 NK-B" panose="02020700000000000000" pitchFamily="18" charset="-128"/>
                </a:rPr>
                <a:t>1</a:t>
              </a:r>
              <a:r>
                <a:rPr kumimoji="1" lang="ja-JP" altLang="en-US"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回　　２月</a:t>
              </a:r>
            </a:p>
          </p:txBody>
        </p:sp>
        <p:sp>
          <p:nvSpPr>
            <p:cNvPr id="74" name="正方形/長方形 73"/>
            <p:cNvSpPr/>
            <p:nvPr/>
          </p:nvSpPr>
          <p:spPr>
            <a:xfrm>
              <a:off x="2565206" y="4682493"/>
              <a:ext cx="4250308" cy="50291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不登校生徒移行支援会議</a:t>
              </a:r>
            </a:p>
          </p:txBody>
        </p:sp>
        <p:sp>
          <p:nvSpPr>
            <p:cNvPr id="75" name="正方形/長方形 74"/>
            <p:cNvSpPr/>
            <p:nvPr/>
          </p:nvSpPr>
          <p:spPr>
            <a:xfrm>
              <a:off x="2565206" y="5322066"/>
              <a:ext cx="4250308" cy="51196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「ひきこもり」にならないように教育、医療、福祉等の機関で情報を共有し、義務教育終了後の移行支援のあり方を検討する。</a:t>
              </a:r>
            </a:p>
          </p:txBody>
        </p:sp>
        <p:sp>
          <p:nvSpPr>
            <p:cNvPr id="76" name="正方形/長方形 75"/>
            <p:cNvSpPr/>
            <p:nvPr/>
          </p:nvSpPr>
          <p:spPr>
            <a:xfrm>
              <a:off x="304164" y="5956181"/>
              <a:ext cx="354842" cy="7825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１</a:t>
              </a:r>
              <a:endParaRPr kumimoji="1" lang="en-US" altLang="ja-JP" sz="14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ctr" defTabSz="6858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H</a:t>
              </a:r>
            </a:p>
            <a:p>
              <a:pPr marL="0" marR="0" lvl="0" indent="0" algn="ctr" defTabSz="685800" rtl="0" eaLnBrk="1" fontAlgn="base" latinLnBrk="0" hangingPunct="1">
                <a:lnSpc>
                  <a:spcPct val="100000"/>
                </a:lnSpc>
                <a:spcBef>
                  <a:spcPct val="0"/>
                </a:spcBef>
                <a:spcAft>
                  <a:spcPct val="0"/>
                </a:spcAft>
                <a:buClrTx/>
                <a:buSzTx/>
                <a:buFontTx/>
                <a:buNone/>
                <a:tabLst/>
                <a:defRPr/>
              </a:pPr>
              <a:endParaRPr kumimoji="1" lang="ja-JP" altLang="en-US" sz="14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77" name="AutoShape 3"/>
            <p:cNvSpPr>
              <a:spLocks noChangeArrowheads="1"/>
            </p:cNvSpPr>
            <p:nvPr/>
          </p:nvSpPr>
          <p:spPr bwMode="auto">
            <a:xfrm>
              <a:off x="745634" y="6089267"/>
              <a:ext cx="799412" cy="516385"/>
            </a:xfrm>
            <a:prstGeom prst="homePlate">
              <a:avLst>
                <a:gd name="adj" fmla="val 33082"/>
              </a:avLst>
            </a:prstGeom>
            <a:gradFill rotWithShape="0">
              <a:gsLst>
                <a:gs pos="0">
                  <a:srgbClr val="99FF99"/>
                </a:gs>
                <a:gs pos="50000">
                  <a:srgbClr val="99FF99">
                    <a:gamma/>
                    <a:tint val="0"/>
                    <a:invGamma/>
                  </a:srgbClr>
                </a:gs>
                <a:gs pos="100000">
                  <a:srgbClr val="99FF99"/>
                </a:gs>
              </a:gsLst>
              <a:lin ang="5400000" scaled="1"/>
            </a:gradFill>
            <a:ln w="12700">
              <a:solidFill>
                <a:schemeClr val="tx1"/>
              </a:solidFill>
              <a:miter lim="800000"/>
              <a:headEnd/>
              <a:tailEnd/>
            </a:ln>
            <a:effectLst>
              <a:outerShdw dist="91581" dir="2021404" algn="ctr" rotWithShape="0">
                <a:srgbClr val="969696"/>
              </a:outerShdw>
            </a:effectLst>
          </p:spPr>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How</a:t>
              </a:r>
            </a:p>
          </p:txBody>
        </p:sp>
        <p:sp>
          <p:nvSpPr>
            <p:cNvPr id="78" name="Rectangle 8"/>
            <p:cNvSpPr>
              <a:spLocks noChangeArrowheads="1"/>
            </p:cNvSpPr>
            <p:nvPr/>
          </p:nvSpPr>
          <p:spPr bwMode="auto">
            <a:xfrm>
              <a:off x="1647103" y="6093689"/>
              <a:ext cx="813464" cy="511963"/>
            </a:xfrm>
            <a:prstGeom prst="rect">
              <a:avLst/>
            </a:prstGeom>
            <a:gradFill rotWithShape="0">
              <a:gsLst>
                <a:gs pos="0">
                  <a:srgbClr val="FFFFCC">
                    <a:gamma/>
                    <a:tint val="13725"/>
                    <a:invGamma/>
                  </a:srgbClr>
                </a:gs>
                <a:gs pos="100000">
                  <a:srgbClr val="FFFFCC"/>
                </a:gs>
              </a:gsLst>
              <a:path path="shape">
                <a:fillToRect l="50000" t="50000" r="50000" b="50000"/>
              </a:path>
            </a:gradFill>
            <a:ln w="9525">
              <a:solidFill>
                <a:schemeClr val="tx1"/>
              </a:solidFill>
              <a:miter lim="800000"/>
              <a:headEnd/>
              <a:tailEnd/>
            </a:ln>
            <a:effectLst>
              <a:outerShdw dist="35921" dir="2700000" algn="ctr" rotWithShape="0">
                <a:schemeClr val="bg2"/>
              </a:outerShdw>
            </a:effectLst>
          </p:spPr>
          <p:txBody>
            <a:bodyPr anchor="ct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どのように</a:t>
              </a:r>
              <a:endParaRPr kumimoji="1" lang="en-US" altLang="ja-JP"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79" name="正方形/長方形 78"/>
            <p:cNvSpPr/>
            <p:nvPr/>
          </p:nvSpPr>
          <p:spPr>
            <a:xfrm>
              <a:off x="2565206" y="5996033"/>
              <a:ext cx="4250308" cy="74270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市内３中学校の担当者、発達支援センター、健康推進課、</a:t>
              </a:r>
              <a:endParaRPr kumimoji="1" lang="en-US" altLang="ja-JP"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ふれあい教育相談センター、障がい福祉課、家庭児童相談室、</a:t>
              </a:r>
              <a:endParaRPr kumimoji="1" lang="en-US" altLang="ja-JP"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湖南病院、あすくる守山野洲、学務課、市民生活相談課</a:t>
              </a:r>
              <a:endParaRPr kumimoji="1" lang="en-US" altLang="ja-JP"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grpSp>
      <p:sp>
        <p:nvSpPr>
          <p:cNvPr id="2" name="円/楕円 1"/>
          <p:cNvSpPr/>
          <p:nvPr/>
        </p:nvSpPr>
        <p:spPr>
          <a:xfrm>
            <a:off x="2542204" y="2083966"/>
            <a:ext cx="3262583" cy="554882"/>
          </a:xfrm>
          <a:prstGeom prst="ellipse">
            <a:avLst/>
          </a:prstGeom>
          <a:solidFill>
            <a:schemeClr val="accent1">
              <a:lumMod val="20000"/>
              <a:lumOff val="80000"/>
              <a:alpha val="64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円滑なバトンリレー</a:t>
            </a:r>
          </a:p>
        </p:txBody>
      </p:sp>
      <p:sp>
        <p:nvSpPr>
          <p:cNvPr id="3" name="四角形: 角を丸くする 2">
            <a:extLst>
              <a:ext uri="{FF2B5EF4-FFF2-40B4-BE49-F238E27FC236}">
                <a16:creationId xmlns:a16="http://schemas.microsoft.com/office/drawing/2014/main" id="{A73C1631-904C-4AB0-9B4E-FE27D317372D}"/>
              </a:ext>
            </a:extLst>
          </p:cNvPr>
          <p:cNvSpPr/>
          <p:nvPr/>
        </p:nvSpPr>
        <p:spPr>
          <a:xfrm>
            <a:off x="6387477" y="321800"/>
            <a:ext cx="2592288" cy="155621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w="0"/>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万が一「ひきこもり」</a:t>
            </a:r>
            <a:endParaRPr kumimoji="1" lang="en-US" altLang="ja-JP" sz="2000" b="1" i="0" u="none" strike="noStrike" kern="1200" cap="none" spc="0" normalizeH="0" baseline="0" noProof="0" dirty="0">
              <a:ln w="0"/>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w="0"/>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になっても、実態を把握しやすく、つながりやすい。</a:t>
            </a:r>
            <a:endParaRPr kumimoji="1" lang="en-US" altLang="ja-JP" sz="2000" b="1" i="0" u="none" strike="noStrike" kern="1200" cap="none" spc="0" normalizeH="0" baseline="0" noProof="0" dirty="0">
              <a:ln w="0"/>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42" name="スライド番号プレースホルダー 5"/>
          <p:cNvSpPr>
            <a:spLocks noGrp="1"/>
          </p:cNvSpPr>
          <p:nvPr>
            <p:ph type="sldNum" sz="quarter" idx="12"/>
          </p:nvPr>
        </p:nvSpPr>
        <p:spPr>
          <a:xfrm>
            <a:off x="7010400" y="6382476"/>
            <a:ext cx="2133600" cy="365125"/>
          </a:xfrm>
        </p:spPr>
        <p:txBody>
          <a:bodyPr/>
          <a:lstStyle/>
          <a:p>
            <a:fld id="{F2C10E03-493B-4EF5-97BB-FB91A5A8D49C}" type="slidenum">
              <a:rPr kumimoji="1" lang="ja-JP" altLang="en-US" sz="1600" smtClean="0">
                <a:latin typeface="游ゴシック" panose="020B0400000000000000" pitchFamily="50" charset="-128"/>
                <a:ea typeface="游ゴシック" panose="020B0400000000000000" pitchFamily="50" charset="-128"/>
              </a:rPr>
              <a:t>40</a:t>
            </a:fld>
            <a:endParaRPr kumimoji="1" lang="ja-JP" altLang="en-US" sz="16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8601269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角丸四角形 28"/>
          <p:cNvSpPr/>
          <p:nvPr/>
        </p:nvSpPr>
        <p:spPr>
          <a:xfrm>
            <a:off x="190968" y="480241"/>
            <a:ext cx="4303755" cy="2178259"/>
          </a:xfrm>
          <a:prstGeom prst="roundRect">
            <a:avLst/>
          </a:prstGeom>
          <a:no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3" name="角丸四角形 22"/>
          <p:cNvSpPr/>
          <p:nvPr/>
        </p:nvSpPr>
        <p:spPr>
          <a:xfrm>
            <a:off x="151051" y="3107911"/>
            <a:ext cx="8886825" cy="3563011"/>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nvGrpSpPr>
          <p:cNvPr id="6" name="グループ化 5"/>
          <p:cNvGrpSpPr/>
          <p:nvPr/>
        </p:nvGrpSpPr>
        <p:grpSpPr>
          <a:xfrm>
            <a:off x="3921615" y="480870"/>
            <a:ext cx="1146219" cy="1635615"/>
            <a:chOff x="2582214" y="824249"/>
            <a:chExt cx="1146219" cy="1635615"/>
          </a:xfrm>
          <a:solidFill>
            <a:schemeClr val="accent5">
              <a:lumMod val="40000"/>
              <a:lumOff val="60000"/>
            </a:schemeClr>
          </a:solidFill>
        </p:grpSpPr>
        <p:sp>
          <p:nvSpPr>
            <p:cNvPr id="4" name="二等辺三角形 3"/>
            <p:cNvSpPr/>
            <p:nvPr/>
          </p:nvSpPr>
          <p:spPr>
            <a:xfrm>
              <a:off x="2756079" y="1262129"/>
              <a:ext cx="798490" cy="119773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B" panose="02020700000000000000" pitchFamily="17" charset="-128"/>
                <a:ea typeface="UD デジタル 教科書体 N-B" panose="02020700000000000000" pitchFamily="17" charset="-128"/>
              </a:endParaRPr>
            </a:p>
          </p:txBody>
        </p:sp>
        <p:sp>
          <p:nvSpPr>
            <p:cNvPr id="5" name="円/楕円 4"/>
            <p:cNvSpPr/>
            <p:nvPr/>
          </p:nvSpPr>
          <p:spPr>
            <a:xfrm>
              <a:off x="2582214" y="824249"/>
              <a:ext cx="1146219" cy="114621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B" panose="02020700000000000000" pitchFamily="17" charset="-128"/>
                <a:ea typeface="UD デジタル 教科書体 N-B" panose="02020700000000000000" pitchFamily="17" charset="-128"/>
              </a:endParaRPr>
            </a:p>
          </p:txBody>
        </p:sp>
      </p:grpSp>
      <p:sp>
        <p:nvSpPr>
          <p:cNvPr id="7" name="角丸四角形 6"/>
          <p:cNvSpPr/>
          <p:nvPr/>
        </p:nvSpPr>
        <p:spPr>
          <a:xfrm>
            <a:off x="4492078" y="5282119"/>
            <a:ext cx="1470337" cy="112841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ＭＳ 明朝" panose="02020609040205080304" pitchFamily="17" charset="-128"/>
                <a:ea typeface="ＭＳ 明朝" panose="02020609040205080304" pitchFamily="17" charset="-128"/>
              </a:rPr>
              <a:t>精神障がい</a:t>
            </a:r>
            <a:endParaRPr lang="en-US" altLang="ja-JP" sz="1400" dirty="0">
              <a:solidFill>
                <a:schemeClr val="tx1"/>
              </a:solidFill>
              <a:latin typeface="ＭＳ 明朝" panose="02020609040205080304" pitchFamily="17" charset="-128"/>
              <a:ea typeface="ＭＳ 明朝" panose="02020609040205080304" pitchFamily="17" charset="-128"/>
            </a:endParaRPr>
          </a:p>
          <a:p>
            <a:pPr algn="ctr"/>
            <a:endParaRPr lang="en-US" altLang="ja-JP" sz="1400" dirty="0">
              <a:solidFill>
                <a:schemeClr val="tx1"/>
              </a:solidFill>
              <a:latin typeface="ＭＳ 明朝" panose="02020609040205080304" pitchFamily="17" charset="-128"/>
              <a:ea typeface="ＭＳ 明朝" panose="02020609040205080304" pitchFamily="17" charset="-128"/>
            </a:endParaRPr>
          </a:p>
          <a:p>
            <a:pPr algn="ctr"/>
            <a:r>
              <a:rPr kumimoji="1" lang="ja-JP" altLang="en-US" sz="1400" dirty="0">
                <a:solidFill>
                  <a:schemeClr val="tx1"/>
                </a:solidFill>
                <a:latin typeface="UD デジタル 教科書体 N-B" panose="02020700000000000000" pitchFamily="17" charset="-128"/>
                <a:ea typeface="UD デジタル 教科書体 N-B" panose="02020700000000000000" pitchFamily="17" charset="-128"/>
              </a:rPr>
              <a:t>健康推進課</a:t>
            </a:r>
            <a:endParaRPr kumimoji="1" lang="en-US" altLang="ja-JP" sz="1400" dirty="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8" name="角丸四角形 7"/>
          <p:cNvSpPr/>
          <p:nvPr/>
        </p:nvSpPr>
        <p:spPr>
          <a:xfrm>
            <a:off x="6048140" y="5268476"/>
            <a:ext cx="1403795" cy="115909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ＭＳ 明朝" panose="02020609040205080304" pitchFamily="17" charset="-128"/>
                <a:ea typeface="ＭＳ 明朝" panose="02020609040205080304" pitchFamily="17" charset="-128"/>
              </a:rPr>
              <a:t>発達障がい</a:t>
            </a:r>
            <a:endParaRPr lang="en-US" altLang="ja-JP" sz="1400" dirty="0">
              <a:solidFill>
                <a:schemeClr val="tx1"/>
              </a:solidFill>
              <a:latin typeface="ＭＳ 明朝" panose="02020609040205080304" pitchFamily="17" charset="-128"/>
              <a:ea typeface="ＭＳ 明朝" panose="02020609040205080304" pitchFamily="17" charset="-128"/>
            </a:endParaRPr>
          </a:p>
          <a:p>
            <a:pPr algn="ctr"/>
            <a:endParaRPr lang="en-US" altLang="ja-JP" sz="1400" dirty="0">
              <a:solidFill>
                <a:schemeClr val="tx1"/>
              </a:solidFill>
              <a:latin typeface="ＭＳ 明朝" panose="02020609040205080304" pitchFamily="17" charset="-128"/>
              <a:ea typeface="ＭＳ 明朝" panose="02020609040205080304" pitchFamily="17" charset="-128"/>
            </a:endParaRPr>
          </a:p>
          <a:p>
            <a:pPr algn="ctr"/>
            <a:r>
              <a:rPr kumimoji="1" lang="ja-JP" altLang="en-US" sz="1400" dirty="0">
                <a:solidFill>
                  <a:schemeClr val="tx1"/>
                </a:solidFill>
                <a:latin typeface="UD デジタル 教科書体 N-B" panose="02020700000000000000" pitchFamily="17" charset="-128"/>
                <a:ea typeface="UD デジタル 教科書体 N-B" panose="02020700000000000000" pitchFamily="17" charset="-128"/>
              </a:rPr>
              <a:t>発達支援</a:t>
            </a:r>
            <a:endParaRPr kumimoji="1" lang="en-US" altLang="ja-JP" sz="1400" dirty="0">
              <a:solidFill>
                <a:schemeClr val="tx1"/>
              </a:solidFill>
              <a:latin typeface="UD デジタル 教科書体 N-B" panose="02020700000000000000" pitchFamily="17" charset="-128"/>
              <a:ea typeface="UD デジタル 教科書体 N-B" panose="02020700000000000000" pitchFamily="17" charset="-128"/>
            </a:endParaRPr>
          </a:p>
          <a:p>
            <a:pPr algn="ctr"/>
            <a:r>
              <a:rPr kumimoji="1" lang="ja-JP" altLang="en-US" sz="1400" dirty="0">
                <a:solidFill>
                  <a:schemeClr val="tx1"/>
                </a:solidFill>
                <a:latin typeface="UD デジタル 教科書体 N-B" panose="02020700000000000000" pitchFamily="17" charset="-128"/>
                <a:ea typeface="UD デジタル 教科書体 N-B" panose="02020700000000000000" pitchFamily="17" charset="-128"/>
              </a:rPr>
              <a:t>センター</a:t>
            </a:r>
          </a:p>
        </p:txBody>
      </p:sp>
      <p:sp>
        <p:nvSpPr>
          <p:cNvPr id="9" name="角丸四角形 8"/>
          <p:cNvSpPr/>
          <p:nvPr/>
        </p:nvSpPr>
        <p:spPr>
          <a:xfrm>
            <a:off x="7557650" y="5268477"/>
            <a:ext cx="1403795" cy="115909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ＭＳ 明朝" panose="02020609040205080304" pitchFamily="17" charset="-128"/>
                <a:ea typeface="ＭＳ 明朝" panose="02020609040205080304" pitchFamily="17" charset="-128"/>
              </a:rPr>
              <a:t>知的</a:t>
            </a:r>
            <a:r>
              <a:rPr kumimoji="1" lang="ja-JP" altLang="en-US" sz="1400" dirty="0" err="1">
                <a:solidFill>
                  <a:schemeClr val="tx1"/>
                </a:solidFill>
                <a:latin typeface="ＭＳ 明朝" panose="02020609040205080304" pitchFamily="17" charset="-128"/>
                <a:ea typeface="ＭＳ 明朝" panose="02020609040205080304" pitchFamily="17" charset="-128"/>
              </a:rPr>
              <a:t>障がい</a:t>
            </a:r>
            <a:endParaRPr kumimoji="1" lang="en-US" altLang="ja-JP" sz="1400" dirty="0">
              <a:solidFill>
                <a:schemeClr val="tx1"/>
              </a:solidFill>
              <a:latin typeface="ＭＳ 明朝" panose="02020609040205080304" pitchFamily="17" charset="-128"/>
              <a:ea typeface="ＭＳ 明朝" panose="02020609040205080304" pitchFamily="17" charset="-128"/>
            </a:endParaRPr>
          </a:p>
          <a:p>
            <a:pPr algn="ctr"/>
            <a:r>
              <a:rPr lang="ja-JP" altLang="en-US" sz="1400" dirty="0">
                <a:solidFill>
                  <a:schemeClr val="tx1"/>
                </a:solidFill>
                <a:latin typeface="ＭＳ 明朝" panose="02020609040205080304" pitchFamily="17" charset="-128"/>
                <a:ea typeface="ＭＳ 明朝" panose="02020609040205080304" pitchFamily="17" charset="-128"/>
              </a:rPr>
              <a:t>身体障がい</a:t>
            </a:r>
            <a:endParaRPr lang="en-US" altLang="ja-JP" sz="1400" dirty="0">
              <a:solidFill>
                <a:schemeClr val="tx1"/>
              </a:solidFill>
              <a:latin typeface="ＭＳ 明朝" panose="02020609040205080304" pitchFamily="17" charset="-128"/>
              <a:ea typeface="ＭＳ 明朝" panose="02020609040205080304" pitchFamily="17" charset="-128"/>
            </a:endParaRPr>
          </a:p>
          <a:p>
            <a:pPr algn="ctr"/>
            <a:endParaRPr lang="en-US" altLang="ja-JP" sz="1400" dirty="0">
              <a:solidFill>
                <a:schemeClr val="tx1"/>
              </a:solidFill>
              <a:latin typeface="ＭＳ 明朝" panose="02020609040205080304" pitchFamily="17" charset="-128"/>
              <a:ea typeface="ＭＳ 明朝" panose="02020609040205080304" pitchFamily="17" charset="-128"/>
            </a:endParaRPr>
          </a:p>
          <a:p>
            <a:pPr algn="ctr"/>
            <a:r>
              <a:rPr lang="ja-JP" altLang="en-US" sz="1400" dirty="0" err="1">
                <a:solidFill>
                  <a:schemeClr val="tx1"/>
                </a:solidFill>
                <a:latin typeface="UD デジタル 教科書体 N-B" panose="02020700000000000000" pitchFamily="17" charset="-128"/>
                <a:ea typeface="UD デジタル 教科書体 N-B" panose="02020700000000000000" pitchFamily="17" charset="-128"/>
              </a:rPr>
              <a:t>障がい</a:t>
            </a:r>
            <a:r>
              <a:rPr lang="ja-JP" altLang="en-US" sz="1400" dirty="0">
                <a:solidFill>
                  <a:schemeClr val="tx1"/>
                </a:solidFill>
                <a:latin typeface="UD デジタル 教科書体 N-B" panose="02020700000000000000" pitchFamily="17" charset="-128"/>
                <a:ea typeface="UD デジタル 教科書体 N-B" panose="02020700000000000000" pitchFamily="17" charset="-128"/>
              </a:rPr>
              <a:t>福祉課</a:t>
            </a:r>
            <a:endParaRPr kumimoji="1" lang="ja-JP" altLang="en-US" sz="1400" dirty="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10" name="テキスト ボックス 9"/>
          <p:cNvSpPr txBox="1"/>
          <p:nvPr/>
        </p:nvSpPr>
        <p:spPr>
          <a:xfrm>
            <a:off x="3831463" y="764116"/>
            <a:ext cx="1326524" cy="923330"/>
          </a:xfrm>
          <a:prstGeom prst="rect">
            <a:avLst/>
          </a:prstGeom>
          <a:noFill/>
        </p:spPr>
        <p:txBody>
          <a:bodyPr wrap="square" rtlCol="0">
            <a:spAutoFit/>
          </a:bodyPr>
          <a:lstStyle/>
          <a:p>
            <a:pPr algn="ctr"/>
            <a:r>
              <a:rPr lang="ja-JP" altLang="en-US" dirty="0">
                <a:latin typeface="UD デジタル 教科書体 N-B" panose="02020700000000000000" pitchFamily="17" charset="-128"/>
                <a:ea typeface="UD デジタル 教科書体 N-B" panose="02020700000000000000" pitchFamily="17" charset="-128"/>
              </a:rPr>
              <a:t>滋賀県立</a:t>
            </a:r>
            <a:endParaRPr lang="en-US" altLang="ja-JP" dirty="0">
              <a:latin typeface="UD デジタル 教科書体 N-B" panose="02020700000000000000" pitchFamily="17" charset="-128"/>
              <a:ea typeface="UD デジタル 教科書体 N-B" panose="02020700000000000000" pitchFamily="17" charset="-128"/>
            </a:endParaRPr>
          </a:p>
          <a:p>
            <a:pPr algn="ctr"/>
            <a:r>
              <a:rPr lang="ja-JP" altLang="en-US" dirty="0">
                <a:latin typeface="UD デジタル 教科書体 N-B" panose="02020700000000000000" pitchFamily="17" charset="-128"/>
                <a:ea typeface="UD デジタル 教科書体 N-B" panose="02020700000000000000" pitchFamily="17" charset="-128"/>
              </a:rPr>
              <a:t>高校生</a:t>
            </a:r>
            <a:endParaRPr lang="en-US" altLang="ja-JP" dirty="0">
              <a:latin typeface="UD デジタル 教科書体 N-B" panose="02020700000000000000" pitchFamily="17" charset="-128"/>
              <a:ea typeface="UD デジタル 教科書体 N-B" panose="02020700000000000000" pitchFamily="17" charset="-128"/>
            </a:endParaRPr>
          </a:p>
          <a:p>
            <a:pPr algn="ctr"/>
            <a:endParaRPr kumimoji="1" lang="ja-JP" altLang="en-US" dirty="0">
              <a:latin typeface="UD デジタル 教科書体 N-B" panose="02020700000000000000" pitchFamily="17" charset="-128"/>
              <a:ea typeface="UD デジタル 教科書体 N-B" panose="02020700000000000000" pitchFamily="17" charset="-128"/>
            </a:endParaRPr>
          </a:p>
        </p:txBody>
      </p:sp>
      <p:grpSp>
        <p:nvGrpSpPr>
          <p:cNvPr id="11" name="グループ化 10"/>
          <p:cNvGrpSpPr/>
          <p:nvPr/>
        </p:nvGrpSpPr>
        <p:grpSpPr>
          <a:xfrm>
            <a:off x="2147351" y="660684"/>
            <a:ext cx="1146219" cy="1635615"/>
            <a:chOff x="2582214" y="824249"/>
            <a:chExt cx="1146219" cy="1635615"/>
          </a:xfrm>
          <a:solidFill>
            <a:schemeClr val="accent6">
              <a:lumMod val="60000"/>
              <a:lumOff val="40000"/>
            </a:schemeClr>
          </a:solidFill>
        </p:grpSpPr>
        <p:sp>
          <p:nvSpPr>
            <p:cNvPr id="12" name="二等辺三角形 11"/>
            <p:cNvSpPr/>
            <p:nvPr/>
          </p:nvSpPr>
          <p:spPr>
            <a:xfrm>
              <a:off x="2756079" y="1262129"/>
              <a:ext cx="798490" cy="119773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B" panose="02020700000000000000" pitchFamily="17" charset="-128"/>
                <a:ea typeface="UD デジタル 教科書体 N-B" panose="02020700000000000000" pitchFamily="17" charset="-128"/>
              </a:endParaRPr>
            </a:p>
          </p:txBody>
        </p:sp>
        <p:sp>
          <p:nvSpPr>
            <p:cNvPr id="13" name="円/楕円 12"/>
            <p:cNvSpPr/>
            <p:nvPr/>
          </p:nvSpPr>
          <p:spPr>
            <a:xfrm>
              <a:off x="2582214" y="824249"/>
              <a:ext cx="1146219" cy="114621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B" panose="02020700000000000000" pitchFamily="17" charset="-128"/>
                <a:ea typeface="UD デジタル 教科書体 N-B" panose="02020700000000000000" pitchFamily="17" charset="-128"/>
              </a:endParaRPr>
            </a:p>
          </p:txBody>
        </p:sp>
      </p:grpSp>
      <p:sp>
        <p:nvSpPr>
          <p:cNvPr id="14" name="テキスト ボックス 13"/>
          <p:cNvSpPr txBox="1"/>
          <p:nvPr/>
        </p:nvSpPr>
        <p:spPr>
          <a:xfrm>
            <a:off x="2060618" y="941881"/>
            <a:ext cx="1326524" cy="646331"/>
          </a:xfrm>
          <a:prstGeom prst="rect">
            <a:avLst/>
          </a:prstGeom>
          <a:noFill/>
        </p:spPr>
        <p:txBody>
          <a:bodyPr wrap="square" rtlCol="0">
            <a:spAutoFit/>
          </a:bodyPr>
          <a:lstStyle/>
          <a:p>
            <a:pPr algn="ctr"/>
            <a:r>
              <a:rPr lang="ja-JP" altLang="en-US" dirty="0">
                <a:latin typeface="UD デジタル 教科書体 N-B" panose="02020700000000000000" pitchFamily="17" charset="-128"/>
                <a:ea typeface="UD デジタル 教科書体 N-B" panose="02020700000000000000" pitchFamily="17" charset="-128"/>
              </a:rPr>
              <a:t>滋賀県立</a:t>
            </a:r>
            <a:endParaRPr lang="en-US" altLang="ja-JP" dirty="0">
              <a:latin typeface="UD デジタル 教科書体 N-B" panose="02020700000000000000" pitchFamily="17" charset="-128"/>
              <a:ea typeface="UD デジタル 教科書体 N-B" panose="02020700000000000000" pitchFamily="17" charset="-128"/>
            </a:endParaRPr>
          </a:p>
          <a:p>
            <a:pPr algn="ctr"/>
            <a:r>
              <a:rPr kumimoji="1" lang="ja-JP" altLang="en-US" dirty="0">
                <a:latin typeface="UD デジタル 教科書体 N-B" panose="02020700000000000000" pitchFamily="17" charset="-128"/>
                <a:ea typeface="UD デジタル 教科書体 N-B" panose="02020700000000000000" pitchFamily="17" charset="-128"/>
              </a:rPr>
              <a:t>高校教員</a:t>
            </a:r>
            <a:endParaRPr kumimoji="1" lang="en-US" altLang="ja-JP" dirty="0">
              <a:latin typeface="UD デジタル 教科書体 N-B" panose="02020700000000000000" pitchFamily="17" charset="-128"/>
              <a:ea typeface="UD デジタル 教科書体 N-B" panose="02020700000000000000" pitchFamily="17" charset="-128"/>
            </a:endParaRPr>
          </a:p>
        </p:txBody>
      </p:sp>
      <p:sp>
        <p:nvSpPr>
          <p:cNvPr id="15" name="角丸四角形 14"/>
          <p:cNvSpPr/>
          <p:nvPr/>
        </p:nvSpPr>
        <p:spPr>
          <a:xfrm>
            <a:off x="3683999" y="2719734"/>
            <a:ext cx="2009104" cy="76214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UD デジタル 教科書体 N-B" panose="02020700000000000000" pitchFamily="17" charset="-128"/>
                <a:ea typeface="UD デジタル 教科書体 N-B" panose="02020700000000000000" pitchFamily="17" charset="-128"/>
              </a:rPr>
              <a:t>一次窓口</a:t>
            </a:r>
            <a:endParaRPr kumimoji="1" lang="en-US" altLang="ja-JP" sz="1600" dirty="0">
              <a:solidFill>
                <a:schemeClr val="tx1"/>
              </a:solidFill>
              <a:latin typeface="UD デジタル 教科書体 N-B" panose="02020700000000000000" pitchFamily="17" charset="-128"/>
              <a:ea typeface="UD デジタル 教科書体 N-B" panose="02020700000000000000" pitchFamily="17" charset="-128"/>
            </a:endParaRPr>
          </a:p>
          <a:p>
            <a:pPr algn="ctr"/>
            <a:r>
              <a:rPr kumimoji="1" lang="ja-JP" altLang="en-US" sz="1600" dirty="0">
                <a:solidFill>
                  <a:schemeClr val="tx1"/>
                </a:solidFill>
                <a:latin typeface="UD デジタル 教科書体 N-B" panose="02020700000000000000" pitchFamily="17" charset="-128"/>
                <a:ea typeface="UD デジタル 教科書体 N-B" panose="02020700000000000000" pitchFamily="17" charset="-128"/>
              </a:rPr>
              <a:t>（事務局）</a:t>
            </a:r>
            <a:endParaRPr kumimoji="1" lang="en-US" altLang="ja-JP" sz="1600" dirty="0">
              <a:solidFill>
                <a:schemeClr val="tx1"/>
              </a:solidFill>
              <a:latin typeface="UD デジタル 教科書体 N-B" panose="02020700000000000000" pitchFamily="17" charset="-128"/>
              <a:ea typeface="UD デジタル 教科書体 N-B" panose="02020700000000000000" pitchFamily="17" charset="-128"/>
            </a:endParaRPr>
          </a:p>
          <a:p>
            <a:pPr algn="ctr"/>
            <a:r>
              <a:rPr kumimoji="1" lang="ja-JP" altLang="en-US" sz="1600" dirty="0">
                <a:solidFill>
                  <a:schemeClr val="tx1"/>
                </a:solidFill>
                <a:latin typeface="UD デジタル 教科書体 N-B" panose="02020700000000000000" pitchFamily="17" charset="-128"/>
                <a:ea typeface="UD デジタル 教科書体 N-B" panose="02020700000000000000" pitchFamily="17" charset="-128"/>
              </a:rPr>
              <a:t>市民生活相談課</a:t>
            </a:r>
          </a:p>
        </p:txBody>
      </p:sp>
      <p:cxnSp>
        <p:nvCxnSpPr>
          <p:cNvPr id="17" name="カギ線コネクタ 16"/>
          <p:cNvCxnSpPr/>
          <p:nvPr/>
        </p:nvCxnSpPr>
        <p:spPr>
          <a:xfrm rot="5400000">
            <a:off x="4221645" y="2461161"/>
            <a:ext cx="546157" cy="1"/>
          </a:xfrm>
          <a:prstGeom prst="bentConnector3">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カギ線コネクタ 17"/>
          <p:cNvCxnSpPr/>
          <p:nvPr/>
        </p:nvCxnSpPr>
        <p:spPr>
          <a:xfrm rot="16200000" flipH="1">
            <a:off x="3275950" y="2107865"/>
            <a:ext cx="352454" cy="814074"/>
          </a:xfrm>
          <a:prstGeom prst="bentConnector2">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カギ線コネクタ 21"/>
          <p:cNvCxnSpPr>
            <a:cxnSpLocks/>
            <a:endCxn id="7" idx="0"/>
          </p:cNvCxnSpPr>
          <p:nvPr/>
        </p:nvCxnSpPr>
        <p:spPr>
          <a:xfrm rot="16200000" flipH="1">
            <a:off x="4533754" y="4588626"/>
            <a:ext cx="934618" cy="452368"/>
          </a:xfrm>
          <a:prstGeom prst="bentConnector3">
            <a:avLst>
              <a:gd name="adj1" fmla="val 50000"/>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カギ線コネクタ 24"/>
          <p:cNvCxnSpPr>
            <a:cxnSpLocks/>
            <a:stCxn id="32" idx="0"/>
            <a:endCxn id="9" idx="0"/>
          </p:cNvCxnSpPr>
          <p:nvPr/>
        </p:nvCxnSpPr>
        <p:spPr>
          <a:xfrm rot="5400000" flipH="1" flipV="1">
            <a:off x="5947481" y="2956410"/>
            <a:ext cx="12700" cy="4624134"/>
          </a:xfrm>
          <a:prstGeom prst="bentConnector3">
            <a:avLst>
              <a:gd name="adj1" fmla="val 1800000"/>
            </a:avLst>
          </a:prstGeom>
          <a:ln w="762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716085" y="56027"/>
            <a:ext cx="7615236" cy="461665"/>
          </a:xfrm>
          <a:prstGeom prst="rect">
            <a:avLst/>
          </a:prstGeom>
          <a:noFill/>
        </p:spPr>
        <p:txBody>
          <a:bodyPr wrap="square" rtlCol="0">
            <a:spAutoFit/>
          </a:bodyPr>
          <a:lstStyle/>
          <a:p>
            <a:pPr algn="ctr"/>
            <a:r>
              <a:rPr lang="ja-JP" altLang="en-US" sz="2400" dirty="0">
                <a:latin typeface="UD デジタル 教科書体 NP-B" panose="02020700000000000000" pitchFamily="18" charset="-128"/>
                <a:ea typeface="UD デジタル 教科書体 NP-B" panose="02020700000000000000" pitchFamily="18" charset="-128"/>
              </a:rPr>
              <a:t>野洲市児童生徒の健全育成に係る支援体制</a:t>
            </a:r>
          </a:p>
        </p:txBody>
      </p:sp>
      <p:sp>
        <p:nvSpPr>
          <p:cNvPr id="32" name="角丸四角形 31"/>
          <p:cNvSpPr/>
          <p:nvPr/>
        </p:nvSpPr>
        <p:spPr>
          <a:xfrm>
            <a:off x="2863671" y="5268477"/>
            <a:ext cx="1543486" cy="1142052"/>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ＭＳ 明朝" panose="02020609040205080304" pitchFamily="17" charset="-128"/>
                <a:ea typeface="ＭＳ 明朝" panose="02020609040205080304" pitchFamily="17" charset="-128"/>
              </a:rPr>
              <a:t>児童虐待・非行</a:t>
            </a:r>
            <a:endParaRPr lang="en-US" altLang="ja-JP" sz="1400" dirty="0">
              <a:solidFill>
                <a:schemeClr val="tx1"/>
              </a:solidFill>
              <a:latin typeface="ＭＳ 明朝" panose="02020609040205080304" pitchFamily="17" charset="-128"/>
              <a:ea typeface="ＭＳ 明朝" panose="02020609040205080304" pitchFamily="17" charset="-128"/>
            </a:endParaRPr>
          </a:p>
          <a:p>
            <a:pPr algn="ctr"/>
            <a:endParaRPr lang="en-US" altLang="ja-JP" sz="1400" dirty="0">
              <a:solidFill>
                <a:schemeClr val="tx1"/>
              </a:solidFill>
              <a:latin typeface="ＭＳ 明朝" panose="02020609040205080304" pitchFamily="17" charset="-128"/>
              <a:ea typeface="ＭＳ 明朝" panose="02020609040205080304" pitchFamily="17" charset="-128"/>
            </a:endParaRPr>
          </a:p>
          <a:p>
            <a:pPr algn="ctr"/>
            <a:r>
              <a:rPr lang="ja-JP" altLang="en-US" sz="1400" dirty="0">
                <a:solidFill>
                  <a:schemeClr val="tx1"/>
                </a:solidFill>
                <a:latin typeface="UD デジタル 教科書体 N-B" panose="02020700000000000000" pitchFamily="17" charset="-128"/>
                <a:ea typeface="UD デジタル 教科書体 N-B" panose="02020700000000000000" pitchFamily="17" charset="-128"/>
              </a:rPr>
              <a:t>家庭児童相談室</a:t>
            </a:r>
            <a:endParaRPr lang="en-US" altLang="ja-JP" sz="1400" dirty="0">
              <a:solidFill>
                <a:schemeClr val="tx1"/>
              </a:solidFill>
              <a:latin typeface="UD デジタル 教科書体 N-B" panose="02020700000000000000" pitchFamily="17" charset="-128"/>
              <a:ea typeface="UD デジタル 教科書体 N-B" panose="02020700000000000000" pitchFamily="17" charset="-128"/>
            </a:endParaRPr>
          </a:p>
        </p:txBody>
      </p:sp>
      <p:cxnSp>
        <p:nvCxnSpPr>
          <p:cNvPr id="33" name="カギ線コネクタ 32"/>
          <p:cNvCxnSpPr>
            <a:endCxn id="8" idx="0"/>
          </p:cNvCxnSpPr>
          <p:nvPr/>
        </p:nvCxnSpPr>
        <p:spPr>
          <a:xfrm rot="5400000" flipH="1" flipV="1">
            <a:off x="4088139" y="2606578"/>
            <a:ext cx="1" cy="5323798"/>
          </a:xfrm>
          <a:prstGeom prst="bentConnector3">
            <a:avLst>
              <a:gd name="adj1" fmla="val 22860100000"/>
            </a:avLst>
          </a:prstGeom>
          <a:ln w="762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角丸四角形 33"/>
          <p:cNvSpPr/>
          <p:nvPr/>
        </p:nvSpPr>
        <p:spPr>
          <a:xfrm>
            <a:off x="1045735" y="5268475"/>
            <a:ext cx="1732211" cy="115909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latin typeface="ＭＳ 明朝" panose="02020609040205080304" pitchFamily="17" charset="-128"/>
                <a:ea typeface="ＭＳ 明朝" panose="02020609040205080304" pitchFamily="17" charset="-128"/>
              </a:rPr>
              <a:t>不登校・ひきこもり</a:t>
            </a:r>
            <a:endParaRPr lang="en-US" altLang="ja-JP" sz="1200" dirty="0">
              <a:solidFill>
                <a:schemeClr val="tx1"/>
              </a:solidFill>
              <a:latin typeface="ＭＳ 明朝" panose="02020609040205080304" pitchFamily="17" charset="-128"/>
              <a:ea typeface="ＭＳ 明朝" panose="02020609040205080304" pitchFamily="17" charset="-128"/>
            </a:endParaRPr>
          </a:p>
          <a:p>
            <a:pPr algn="ctr"/>
            <a:r>
              <a:rPr lang="ja-JP" altLang="en-US" sz="1200" dirty="0">
                <a:solidFill>
                  <a:schemeClr val="tx1"/>
                </a:solidFill>
                <a:latin typeface="ＭＳ 明朝" panose="02020609040205080304" pitchFamily="17" charset="-128"/>
                <a:ea typeface="ＭＳ 明朝" panose="02020609040205080304" pitchFamily="17" charset="-128"/>
              </a:rPr>
              <a:t>（中学校卒業後）</a:t>
            </a:r>
            <a:endParaRPr lang="en-US" altLang="ja-JP" sz="1200" dirty="0">
              <a:solidFill>
                <a:schemeClr val="tx1"/>
              </a:solidFill>
              <a:latin typeface="ＭＳ 明朝" panose="02020609040205080304" pitchFamily="17" charset="-128"/>
              <a:ea typeface="ＭＳ 明朝" panose="02020609040205080304" pitchFamily="17" charset="-128"/>
            </a:endParaRPr>
          </a:p>
          <a:p>
            <a:pPr algn="ctr"/>
            <a:endParaRPr lang="en-US" altLang="ja-JP" sz="1200" dirty="0">
              <a:solidFill>
                <a:schemeClr val="tx1"/>
              </a:solidFill>
              <a:latin typeface="ＭＳ 明朝" panose="02020609040205080304" pitchFamily="17" charset="-128"/>
              <a:ea typeface="ＭＳ 明朝" panose="02020609040205080304" pitchFamily="17" charset="-128"/>
            </a:endParaRPr>
          </a:p>
          <a:p>
            <a:pPr algn="ctr"/>
            <a:r>
              <a:rPr lang="ja-JP" altLang="en-US" sz="1400" dirty="0">
                <a:solidFill>
                  <a:schemeClr val="tx1"/>
                </a:solidFill>
                <a:latin typeface="UD デジタル 教科書体 N-B" panose="02020700000000000000" pitchFamily="17" charset="-128"/>
                <a:ea typeface="UD デジタル 教科書体 N-B" panose="02020700000000000000" pitchFamily="17" charset="-128"/>
              </a:rPr>
              <a:t>市民生活相談課</a:t>
            </a:r>
            <a:endParaRPr lang="en-US" altLang="ja-JP" sz="1400" dirty="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16" name="四角形吹き出し 15"/>
          <p:cNvSpPr/>
          <p:nvPr/>
        </p:nvSpPr>
        <p:spPr>
          <a:xfrm>
            <a:off x="5157987" y="719242"/>
            <a:ext cx="3814563" cy="1365158"/>
          </a:xfrm>
          <a:prstGeom prst="wedgeRectCallout">
            <a:avLst>
              <a:gd name="adj1" fmla="val -63681"/>
              <a:gd name="adj2" fmla="val 86232"/>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1200" dirty="0">
                <a:latin typeface="UD デジタル 教科書体 N-B" panose="02020700000000000000" pitchFamily="17" charset="-128"/>
                <a:ea typeface="UD デジタル 教科書体 N-B" panose="02020700000000000000" pitchFamily="17" charset="-128"/>
              </a:rPr>
              <a:t>対象者</a:t>
            </a:r>
            <a:endParaRPr lang="en-US" altLang="ja-JP" sz="1200" dirty="0">
              <a:latin typeface="UD デジタル 教科書体 N-B" panose="02020700000000000000" pitchFamily="17" charset="-128"/>
              <a:ea typeface="UD デジタル 教科書体 N-B" panose="02020700000000000000" pitchFamily="17" charset="-128"/>
            </a:endParaRPr>
          </a:p>
          <a:p>
            <a:r>
              <a:rPr lang="en-US" altLang="ja-JP" sz="1200" dirty="0">
                <a:latin typeface="UD デジタル 教科書体 N-B" panose="02020700000000000000" pitchFamily="17" charset="-128"/>
                <a:ea typeface="UD デジタル 教科書体 N-B" panose="02020700000000000000" pitchFamily="17" charset="-128"/>
              </a:rPr>
              <a:t>1 </a:t>
            </a:r>
            <a:r>
              <a:rPr lang="ja-JP" altLang="en-US" sz="1200" dirty="0">
                <a:latin typeface="UD デジタル 教科書体 N-B" panose="02020700000000000000" pitchFamily="17" charset="-128"/>
                <a:ea typeface="UD デジタル 教科書体 N-B" panose="02020700000000000000" pitchFamily="17" charset="-128"/>
              </a:rPr>
              <a:t>不登校および不登校傾向で支援が必要</a:t>
            </a:r>
          </a:p>
          <a:p>
            <a:r>
              <a:rPr lang="en-US" altLang="ja-JP" sz="1200" dirty="0">
                <a:latin typeface="UD デジタル 教科書体 N-B" panose="02020700000000000000" pitchFamily="17" charset="-128"/>
                <a:ea typeface="UD デジタル 教科書体 N-B" panose="02020700000000000000" pitchFamily="17" charset="-128"/>
              </a:rPr>
              <a:t>2 </a:t>
            </a:r>
            <a:r>
              <a:rPr lang="ja-JP" altLang="en-US" sz="1200" dirty="0">
                <a:latin typeface="UD デジタル 教科書体 N-B" panose="02020700000000000000" pitchFamily="17" charset="-128"/>
                <a:ea typeface="UD デジタル 教科書体 N-B" panose="02020700000000000000" pitchFamily="17" charset="-128"/>
              </a:rPr>
              <a:t>発達障がい等特別な支援が必要</a:t>
            </a:r>
          </a:p>
          <a:p>
            <a:r>
              <a:rPr lang="en-US" altLang="ja-JP" sz="1200" dirty="0">
                <a:latin typeface="UD デジタル 教科書体 N-B" panose="02020700000000000000" pitchFamily="17" charset="-128"/>
                <a:ea typeface="UD デジタル 教科書体 N-B" panose="02020700000000000000" pitchFamily="17" charset="-128"/>
              </a:rPr>
              <a:t>3 </a:t>
            </a:r>
            <a:r>
              <a:rPr lang="ja-JP" altLang="en-US" sz="1200" dirty="0">
                <a:latin typeface="UD デジタル 教科書体 N-B" panose="02020700000000000000" pitchFamily="17" charset="-128"/>
                <a:ea typeface="UD デジタル 教科書体 N-B" panose="02020700000000000000" pitchFamily="17" charset="-128"/>
              </a:rPr>
              <a:t>中途退学および転学等が心配され支援が必要</a:t>
            </a:r>
          </a:p>
          <a:p>
            <a:r>
              <a:rPr lang="en-US" altLang="ja-JP" sz="1200" dirty="0">
                <a:latin typeface="UD デジタル 教科書体 N-B" panose="02020700000000000000" pitchFamily="17" charset="-128"/>
                <a:ea typeface="UD デジタル 教科書体 N-B" panose="02020700000000000000" pitchFamily="17" charset="-128"/>
              </a:rPr>
              <a:t>4 </a:t>
            </a:r>
            <a:r>
              <a:rPr lang="ja-JP" altLang="en-US" sz="1200" dirty="0">
                <a:latin typeface="UD デジタル 教科書体 N-B" panose="02020700000000000000" pitchFamily="17" charset="-128"/>
                <a:ea typeface="UD デジタル 教科書体 N-B" panose="02020700000000000000" pitchFamily="17" charset="-128"/>
              </a:rPr>
              <a:t>その他、児童生徒の健全育成および将来の社会的　　</a:t>
            </a:r>
            <a:endParaRPr lang="en-US" altLang="ja-JP" sz="1200" dirty="0">
              <a:latin typeface="UD デジタル 教科書体 N-B" panose="02020700000000000000" pitchFamily="17" charset="-128"/>
              <a:ea typeface="UD デジタル 教科書体 N-B" panose="02020700000000000000" pitchFamily="17" charset="-128"/>
            </a:endParaRPr>
          </a:p>
          <a:p>
            <a:r>
              <a:rPr lang="ja-JP" altLang="en-US" sz="1200" dirty="0">
                <a:latin typeface="UD デジタル 教科書体 N-B" panose="02020700000000000000" pitchFamily="17" charset="-128"/>
                <a:ea typeface="UD デジタル 教科書体 N-B" panose="02020700000000000000" pitchFamily="17" charset="-128"/>
              </a:rPr>
              <a:t>　自立のために連携した支援が必要</a:t>
            </a:r>
          </a:p>
        </p:txBody>
      </p:sp>
      <p:sp>
        <p:nvSpPr>
          <p:cNvPr id="19" name="楕円 18"/>
          <p:cNvSpPr/>
          <p:nvPr/>
        </p:nvSpPr>
        <p:spPr>
          <a:xfrm>
            <a:off x="3387142" y="3636649"/>
            <a:ext cx="5445573" cy="87546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dirty="0">
                <a:latin typeface="UD デジタル 教科書体 NK-B" panose="02020700000000000000" pitchFamily="18" charset="-128"/>
                <a:ea typeface="UD デジタル 教科書体 NK-B" panose="02020700000000000000" pitchFamily="18" charset="-128"/>
              </a:rPr>
              <a:t>野洲市くらし支えあい条例第</a:t>
            </a:r>
            <a:r>
              <a:rPr lang="en-US" altLang="ja-JP" dirty="0">
                <a:latin typeface="UD デジタル 教科書体 NK-B" panose="02020700000000000000" pitchFamily="18" charset="-128"/>
                <a:ea typeface="UD デジタル 教科書体 NK-B" panose="02020700000000000000" pitchFamily="18" charset="-128"/>
              </a:rPr>
              <a:t>25</a:t>
            </a:r>
            <a:r>
              <a:rPr lang="ja-JP" altLang="en-US" dirty="0">
                <a:latin typeface="UD デジタル 教科書体 NK-B" panose="02020700000000000000" pitchFamily="18" charset="-128"/>
                <a:ea typeface="UD デジタル 教科書体 NK-B" panose="02020700000000000000" pitchFamily="18" charset="-128"/>
              </a:rPr>
              <a:t>条に基づく支援調整会議</a:t>
            </a:r>
            <a:endParaRPr kumimoji="1" lang="ja-JP" altLang="en-US" dirty="0">
              <a:latin typeface="UD デジタル 教科書体 NK-B" panose="02020700000000000000" pitchFamily="18" charset="-128"/>
              <a:ea typeface="UD デジタル 教科書体 NK-B" panose="02020700000000000000" pitchFamily="18" charset="-128"/>
            </a:endParaRPr>
          </a:p>
        </p:txBody>
      </p:sp>
      <p:sp>
        <p:nvSpPr>
          <p:cNvPr id="20" name="四角形吹き出し 19"/>
          <p:cNvSpPr/>
          <p:nvPr/>
        </p:nvSpPr>
        <p:spPr>
          <a:xfrm>
            <a:off x="5767987" y="2652327"/>
            <a:ext cx="3064728" cy="877724"/>
          </a:xfrm>
          <a:prstGeom prst="wedgeRectCallout">
            <a:avLst>
              <a:gd name="adj1" fmla="val -55138"/>
              <a:gd name="adj2" fmla="val 57500"/>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1400" dirty="0">
                <a:latin typeface="UD デジタル 教科書体 N-B" panose="02020700000000000000" pitchFamily="17" charset="-128"/>
                <a:ea typeface="UD デジタル 教科書体 N-B" panose="02020700000000000000" pitchFamily="17" charset="-128"/>
              </a:rPr>
              <a:t>・支援対象者の情報を管理する。</a:t>
            </a:r>
            <a:endParaRPr lang="en-US" altLang="ja-JP" sz="1400" dirty="0">
              <a:latin typeface="UD デジタル 教科書体 N-B" panose="02020700000000000000" pitchFamily="17" charset="-128"/>
              <a:ea typeface="UD デジタル 教科書体 N-B" panose="02020700000000000000" pitchFamily="17" charset="-128"/>
            </a:endParaRPr>
          </a:p>
          <a:p>
            <a:r>
              <a:rPr kumimoji="1" lang="ja-JP" altLang="en-US" sz="1400" dirty="0">
                <a:latin typeface="UD デジタル 教科書体 N-B" panose="02020700000000000000" pitchFamily="17" charset="-128"/>
                <a:ea typeface="UD デジタル 教科書体 N-B" panose="02020700000000000000" pitchFamily="17" charset="-128"/>
              </a:rPr>
              <a:t>・</a:t>
            </a:r>
            <a:r>
              <a:rPr lang="ja-JP" altLang="en-US" sz="1400" dirty="0">
                <a:latin typeface="UD デジタル 教科書体 N-B" panose="02020700000000000000" pitchFamily="17" charset="-128"/>
                <a:ea typeface="UD デジタル 教科書体 N-B" panose="02020700000000000000" pitchFamily="17" charset="-128"/>
              </a:rPr>
              <a:t>支援調整</a:t>
            </a:r>
            <a:r>
              <a:rPr kumimoji="1" lang="ja-JP" altLang="en-US" sz="1400" dirty="0">
                <a:latin typeface="UD デジタル 教科書体 N-B" panose="02020700000000000000" pitchFamily="17" charset="-128"/>
                <a:ea typeface="UD デジタル 教科書体 N-B" panose="02020700000000000000" pitchFamily="17" charset="-128"/>
              </a:rPr>
              <a:t>会議を行い、支援方針を</a:t>
            </a:r>
            <a:endParaRPr kumimoji="1" lang="en-US" altLang="ja-JP" sz="1400" dirty="0">
              <a:latin typeface="UD デジタル 教科書体 N-B" panose="02020700000000000000" pitchFamily="17" charset="-128"/>
              <a:ea typeface="UD デジタル 教科書体 N-B" panose="02020700000000000000" pitchFamily="17" charset="-128"/>
            </a:endParaRPr>
          </a:p>
          <a:p>
            <a:r>
              <a:rPr lang="ja-JP" altLang="en-US" sz="1400" dirty="0">
                <a:latin typeface="UD デジタル 教科書体 N-B" panose="02020700000000000000" pitchFamily="17" charset="-128"/>
                <a:ea typeface="UD デジタル 教科書体 N-B" panose="02020700000000000000" pitchFamily="17" charset="-128"/>
              </a:rPr>
              <a:t>　</a:t>
            </a:r>
            <a:r>
              <a:rPr kumimoji="1" lang="ja-JP" altLang="en-US" sz="1400" dirty="0">
                <a:latin typeface="UD デジタル 教科書体 N-B" panose="02020700000000000000" pitchFamily="17" charset="-128"/>
                <a:ea typeface="UD デジタル 教科書体 N-B" panose="02020700000000000000" pitchFamily="17" charset="-128"/>
              </a:rPr>
              <a:t>決定する。</a:t>
            </a:r>
          </a:p>
        </p:txBody>
      </p:sp>
      <p:sp>
        <p:nvSpPr>
          <p:cNvPr id="24" name="上下矢印 23"/>
          <p:cNvSpPr/>
          <p:nvPr/>
        </p:nvSpPr>
        <p:spPr>
          <a:xfrm rot="2485982">
            <a:off x="1653723" y="2598795"/>
            <a:ext cx="305601" cy="578438"/>
          </a:xfrm>
          <a:prstGeom prst="up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吹き出し 25"/>
          <p:cNvSpPr/>
          <p:nvPr/>
        </p:nvSpPr>
        <p:spPr>
          <a:xfrm>
            <a:off x="87527" y="2157336"/>
            <a:ext cx="1413048" cy="676371"/>
          </a:xfrm>
          <a:prstGeom prst="wedgeRectCallout">
            <a:avLst>
              <a:gd name="adj1" fmla="val 48029"/>
              <a:gd name="adj2" fmla="val 6862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300" dirty="0">
                <a:latin typeface="UD デジタル 教科書体 N-B" panose="02020700000000000000" pitchFamily="17" charset="-128"/>
                <a:ea typeface="UD デジタル 教科書体 N-B" panose="02020700000000000000" pitchFamily="17" charset="-128"/>
              </a:rPr>
              <a:t>支援方針及び</a:t>
            </a:r>
            <a:endParaRPr kumimoji="1" lang="en-US" altLang="ja-JP" sz="1300" dirty="0">
              <a:latin typeface="UD デジタル 教科書体 N-B" panose="02020700000000000000" pitchFamily="17" charset="-128"/>
              <a:ea typeface="UD デジタル 教科書体 N-B" panose="02020700000000000000" pitchFamily="17" charset="-128"/>
            </a:endParaRPr>
          </a:p>
          <a:p>
            <a:pPr algn="ctr"/>
            <a:r>
              <a:rPr kumimoji="1" lang="ja-JP" altLang="en-US" sz="1300" dirty="0">
                <a:latin typeface="UD デジタル 教科書体 N-B" panose="02020700000000000000" pitchFamily="17" charset="-128"/>
                <a:ea typeface="UD デジタル 教科書体 N-B" panose="02020700000000000000" pitchFamily="17" charset="-128"/>
              </a:rPr>
              <a:t>支援経過の共有</a:t>
            </a:r>
          </a:p>
        </p:txBody>
      </p:sp>
      <p:grpSp>
        <p:nvGrpSpPr>
          <p:cNvPr id="30" name="グループ化 29"/>
          <p:cNvGrpSpPr/>
          <p:nvPr/>
        </p:nvGrpSpPr>
        <p:grpSpPr>
          <a:xfrm>
            <a:off x="94480" y="797754"/>
            <a:ext cx="875258" cy="1227485"/>
            <a:chOff x="2582214" y="824249"/>
            <a:chExt cx="1146219" cy="1635615"/>
          </a:xfrm>
          <a:solidFill>
            <a:schemeClr val="accent6">
              <a:lumMod val="60000"/>
              <a:lumOff val="40000"/>
            </a:schemeClr>
          </a:solidFill>
        </p:grpSpPr>
        <p:sp>
          <p:nvSpPr>
            <p:cNvPr id="31" name="二等辺三角形 30"/>
            <p:cNvSpPr/>
            <p:nvPr/>
          </p:nvSpPr>
          <p:spPr>
            <a:xfrm>
              <a:off x="2756079" y="1262129"/>
              <a:ext cx="798490" cy="119773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B" panose="02020700000000000000" pitchFamily="17" charset="-128"/>
                <a:ea typeface="UD デジタル 教科書体 N-B" panose="02020700000000000000" pitchFamily="17" charset="-128"/>
              </a:endParaRPr>
            </a:p>
          </p:txBody>
        </p:sp>
        <p:sp>
          <p:nvSpPr>
            <p:cNvPr id="36" name="円/楕円 12"/>
            <p:cNvSpPr/>
            <p:nvPr/>
          </p:nvSpPr>
          <p:spPr>
            <a:xfrm>
              <a:off x="2582214" y="824249"/>
              <a:ext cx="1146219" cy="114621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B" panose="02020700000000000000" pitchFamily="17" charset="-128"/>
                <a:ea typeface="UD デジタル 教科書体 N-B" panose="02020700000000000000" pitchFamily="17" charset="-128"/>
              </a:endParaRPr>
            </a:p>
          </p:txBody>
        </p:sp>
      </p:grpSp>
      <p:grpSp>
        <p:nvGrpSpPr>
          <p:cNvPr id="37" name="グループ化 36"/>
          <p:cNvGrpSpPr/>
          <p:nvPr/>
        </p:nvGrpSpPr>
        <p:grpSpPr>
          <a:xfrm>
            <a:off x="930807" y="824857"/>
            <a:ext cx="875258" cy="1227485"/>
            <a:chOff x="2582214" y="824249"/>
            <a:chExt cx="1146219" cy="1635615"/>
          </a:xfrm>
          <a:solidFill>
            <a:schemeClr val="accent6">
              <a:lumMod val="60000"/>
              <a:lumOff val="40000"/>
            </a:schemeClr>
          </a:solidFill>
        </p:grpSpPr>
        <p:sp>
          <p:nvSpPr>
            <p:cNvPr id="38" name="二等辺三角形 37"/>
            <p:cNvSpPr/>
            <p:nvPr/>
          </p:nvSpPr>
          <p:spPr>
            <a:xfrm>
              <a:off x="2756079" y="1262129"/>
              <a:ext cx="798490" cy="119773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B" panose="02020700000000000000" pitchFamily="17" charset="-128"/>
                <a:ea typeface="UD デジタル 教科書体 N-B" panose="02020700000000000000" pitchFamily="17" charset="-128"/>
              </a:endParaRPr>
            </a:p>
          </p:txBody>
        </p:sp>
        <p:sp>
          <p:nvSpPr>
            <p:cNvPr id="39" name="円/楕円 12"/>
            <p:cNvSpPr/>
            <p:nvPr/>
          </p:nvSpPr>
          <p:spPr>
            <a:xfrm>
              <a:off x="2582214" y="824249"/>
              <a:ext cx="1146219" cy="114621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B" panose="02020700000000000000" pitchFamily="17" charset="-128"/>
                <a:ea typeface="UD デジタル 教科書体 N-B" panose="02020700000000000000" pitchFamily="17" charset="-128"/>
              </a:endParaRPr>
            </a:p>
          </p:txBody>
        </p:sp>
      </p:grpSp>
      <p:sp>
        <p:nvSpPr>
          <p:cNvPr id="40" name="正方形/長方形 39"/>
          <p:cNvSpPr/>
          <p:nvPr/>
        </p:nvSpPr>
        <p:spPr>
          <a:xfrm>
            <a:off x="21684" y="1087393"/>
            <a:ext cx="1046461" cy="338554"/>
          </a:xfrm>
          <a:prstGeom prst="rect">
            <a:avLst/>
          </a:prstGeom>
        </p:spPr>
        <p:txBody>
          <a:bodyPr wrap="square">
            <a:spAutoFit/>
          </a:bodyPr>
          <a:lstStyle/>
          <a:p>
            <a:pPr algn="ctr"/>
            <a:r>
              <a:rPr lang="ja-JP" altLang="en-US" sz="1600" dirty="0">
                <a:latin typeface="UD デジタル 教科書体 N-B" panose="02020700000000000000" pitchFamily="17" charset="-128"/>
                <a:ea typeface="UD デジタル 教科書体 N-B" panose="02020700000000000000" pitchFamily="17" charset="-128"/>
              </a:rPr>
              <a:t>滋賀県</a:t>
            </a:r>
            <a:endParaRPr lang="en-US" altLang="ja-JP" sz="1600" dirty="0">
              <a:latin typeface="UD デジタル 教科書体 N-B" panose="02020700000000000000" pitchFamily="17" charset="-128"/>
              <a:ea typeface="UD デジタル 教科書体 N-B" panose="02020700000000000000" pitchFamily="17" charset="-128"/>
            </a:endParaRPr>
          </a:p>
        </p:txBody>
      </p:sp>
      <p:sp>
        <p:nvSpPr>
          <p:cNvPr id="41" name="正方形/長方形 40"/>
          <p:cNvSpPr/>
          <p:nvPr/>
        </p:nvSpPr>
        <p:spPr>
          <a:xfrm>
            <a:off x="858937" y="1030435"/>
            <a:ext cx="1046461" cy="461665"/>
          </a:xfrm>
          <a:prstGeom prst="rect">
            <a:avLst/>
          </a:prstGeom>
        </p:spPr>
        <p:txBody>
          <a:bodyPr wrap="square">
            <a:spAutoFit/>
          </a:bodyPr>
          <a:lstStyle/>
          <a:p>
            <a:pPr algn="ctr"/>
            <a:r>
              <a:rPr lang="ja-JP" altLang="en-US" sz="1200" dirty="0">
                <a:latin typeface="UD デジタル 教科書体 N-B" panose="02020700000000000000" pitchFamily="17" charset="-128"/>
                <a:ea typeface="UD デジタル 教科書体 N-B" panose="02020700000000000000" pitchFamily="17" charset="-128"/>
              </a:rPr>
              <a:t>滋賀県</a:t>
            </a:r>
            <a:endParaRPr lang="en-US" altLang="ja-JP" sz="1200" dirty="0">
              <a:latin typeface="UD デジタル 教科書体 N-B" panose="02020700000000000000" pitchFamily="17" charset="-128"/>
              <a:ea typeface="UD デジタル 教科書体 N-B" panose="02020700000000000000" pitchFamily="17" charset="-128"/>
            </a:endParaRPr>
          </a:p>
          <a:p>
            <a:pPr algn="ctr"/>
            <a:r>
              <a:rPr lang="ja-JP" altLang="en-US" sz="1200" dirty="0">
                <a:latin typeface="UD デジタル 教科書体 N-B" panose="02020700000000000000" pitchFamily="17" charset="-128"/>
                <a:ea typeface="UD デジタル 教科書体 N-B" panose="02020700000000000000" pitchFamily="17" charset="-128"/>
              </a:rPr>
              <a:t>教育委員会</a:t>
            </a:r>
            <a:endParaRPr lang="en-US" altLang="ja-JP" sz="1200" dirty="0">
              <a:latin typeface="UD デジタル 教科書体 N-B" panose="02020700000000000000" pitchFamily="17" charset="-128"/>
              <a:ea typeface="UD デジタル 教科書体 N-B" panose="02020700000000000000" pitchFamily="17" charset="-128"/>
            </a:endParaRPr>
          </a:p>
        </p:txBody>
      </p:sp>
      <p:sp>
        <p:nvSpPr>
          <p:cNvPr id="44" name="角丸四角形 43"/>
          <p:cNvSpPr/>
          <p:nvPr/>
        </p:nvSpPr>
        <p:spPr>
          <a:xfrm>
            <a:off x="1280047" y="3415779"/>
            <a:ext cx="1668784" cy="115909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00" dirty="0">
                <a:solidFill>
                  <a:schemeClr val="tx1"/>
                </a:solidFill>
                <a:latin typeface="UD デジタル 教科書体 N-B" panose="02020700000000000000" pitchFamily="17" charset="-128"/>
                <a:ea typeface="UD デジタル 教科書体 N-B" panose="02020700000000000000" pitchFamily="17" charset="-128"/>
              </a:rPr>
              <a:t>市立学校への指導</a:t>
            </a:r>
            <a:endParaRPr lang="en-US" altLang="ja-JP" sz="1300" dirty="0">
              <a:solidFill>
                <a:schemeClr val="tx1"/>
              </a:solidFill>
              <a:latin typeface="UD デジタル 教科書体 N-B" panose="02020700000000000000" pitchFamily="17" charset="-128"/>
              <a:ea typeface="UD デジタル 教科書体 N-B" panose="02020700000000000000" pitchFamily="17" charset="-128"/>
            </a:endParaRPr>
          </a:p>
          <a:p>
            <a:pPr algn="ctr"/>
            <a:r>
              <a:rPr lang="ja-JP" altLang="en-US" sz="1400" dirty="0">
                <a:solidFill>
                  <a:schemeClr val="tx1"/>
                </a:solidFill>
                <a:latin typeface="UD デジタル 教科書体 N-B" panose="02020700000000000000" pitchFamily="17" charset="-128"/>
                <a:ea typeface="UD デジタル 教科書体 N-B" panose="02020700000000000000" pitchFamily="17" charset="-128"/>
              </a:rPr>
              <a:t>学務課</a:t>
            </a:r>
            <a:endParaRPr lang="en-US" altLang="ja-JP" sz="1400" dirty="0">
              <a:solidFill>
                <a:schemeClr val="tx1"/>
              </a:solidFill>
              <a:latin typeface="UD デジタル 教科書体 N-B" panose="02020700000000000000" pitchFamily="17" charset="-128"/>
              <a:ea typeface="UD デジタル 教科書体 N-B" panose="02020700000000000000" pitchFamily="17" charset="-128"/>
            </a:endParaRPr>
          </a:p>
        </p:txBody>
      </p:sp>
      <p:cxnSp>
        <p:nvCxnSpPr>
          <p:cNvPr id="46" name="カギ線コネクタ 45"/>
          <p:cNvCxnSpPr/>
          <p:nvPr/>
        </p:nvCxnSpPr>
        <p:spPr>
          <a:xfrm rot="10800000">
            <a:off x="2720461" y="4550643"/>
            <a:ext cx="2038187" cy="68066"/>
          </a:xfrm>
          <a:prstGeom prst="bentConnector3">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9" name="角丸四角形 48"/>
          <p:cNvSpPr/>
          <p:nvPr/>
        </p:nvSpPr>
        <p:spPr>
          <a:xfrm>
            <a:off x="227244" y="4302782"/>
            <a:ext cx="967078" cy="93117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00" dirty="0">
                <a:solidFill>
                  <a:schemeClr val="tx1"/>
                </a:solidFill>
                <a:latin typeface="UD デジタル 教科書体 N-B" panose="02020700000000000000" pitchFamily="17" charset="-128"/>
                <a:ea typeface="UD デジタル 教科書体 N-B" panose="02020700000000000000" pitchFamily="17" charset="-128"/>
              </a:rPr>
              <a:t>市立学校</a:t>
            </a:r>
            <a:endParaRPr lang="en-US" altLang="ja-JP" sz="1300" dirty="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48" name="下矢印 47"/>
          <p:cNvSpPr/>
          <p:nvPr/>
        </p:nvSpPr>
        <p:spPr>
          <a:xfrm rot="2852642">
            <a:off x="1125838" y="3958615"/>
            <a:ext cx="203893" cy="732510"/>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スライド番号プレースホルダー 5"/>
          <p:cNvSpPr>
            <a:spLocks noGrp="1"/>
          </p:cNvSpPr>
          <p:nvPr>
            <p:ph type="sldNum" sz="quarter" idx="12"/>
          </p:nvPr>
        </p:nvSpPr>
        <p:spPr>
          <a:xfrm>
            <a:off x="7065268" y="6459023"/>
            <a:ext cx="2078732" cy="365125"/>
          </a:xfrm>
        </p:spPr>
        <p:txBody>
          <a:bodyPr/>
          <a:lstStyle/>
          <a:p>
            <a:fld id="{F2C10E03-493B-4EF5-97BB-FB91A5A8D49C}" type="slidenum">
              <a:rPr kumimoji="1" lang="ja-JP" altLang="en-US" sz="1600" smtClean="0">
                <a:latin typeface="游ゴシック" panose="020B0400000000000000" pitchFamily="50" charset="-128"/>
                <a:ea typeface="游ゴシック" panose="020B0400000000000000" pitchFamily="50" charset="-128"/>
              </a:rPr>
              <a:t>41</a:t>
            </a:fld>
            <a:endParaRPr kumimoji="1" lang="ja-JP" altLang="en-US" sz="1600" dirty="0">
              <a:latin typeface="游ゴシック" panose="020B0400000000000000" pitchFamily="50" charset="-128"/>
              <a:ea typeface="游ゴシック" panose="020B0400000000000000" pitchFamily="50" charset="-128"/>
            </a:endParaRPr>
          </a:p>
        </p:txBody>
      </p:sp>
      <p:sp>
        <p:nvSpPr>
          <p:cNvPr id="42" name="正方形/長方形 41"/>
          <p:cNvSpPr/>
          <p:nvPr/>
        </p:nvSpPr>
        <p:spPr>
          <a:xfrm>
            <a:off x="2122183" y="2806772"/>
            <a:ext cx="1403337" cy="584775"/>
          </a:xfrm>
          <a:prstGeom prst="rect">
            <a:avLst/>
          </a:prstGeom>
          <a:solidFill>
            <a:schemeClr val="bg1"/>
          </a:solidFill>
        </p:spPr>
        <p:txBody>
          <a:bodyPr wrap="square" lIns="91440" tIns="45720" rIns="91440" bIns="45720">
            <a:spAutoFit/>
          </a:bodyPr>
          <a:lstStyle/>
          <a:p>
            <a:pPr algn="ctr"/>
            <a:r>
              <a:rPr lang="ja-JP" altLang="en-US" sz="3200" b="0" cap="none" spc="0" dirty="0">
                <a:ln w="0"/>
                <a:effectLst>
                  <a:outerShdw blurRad="38100" dist="25400" dir="5400000" algn="ctr" rotWithShape="0">
                    <a:srgbClr val="6E747A">
                      <a:alpha val="43000"/>
                    </a:srgbClr>
                  </a:outerShdw>
                </a:effectLst>
                <a:latin typeface="UD デジタル 教科書体 NK-B" panose="02020700000000000000" pitchFamily="18" charset="-128"/>
                <a:ea typeface="UD デジタル 教科書体 NK-B" panose="02020700000000000000" pitchFamily="18" charset="-128"/>
              </a:rPr>
              <a:t>野洲市</a:t>
            </a:r>
          </a:p>
        </p:txBody>
      </p:sp>
      <p:sp>
        <p:nvSpPr>
          <p:cNvPr id="3" name="正方形/長方形 2"/>
          <p:cNvSpPr/>
          <p:nvPr/>
        </p:nvSpPr>
        <p:spPr>
          <a:xfrm>
            <a:off x="142773" y="139672"/>
            <a:ext cx="1415772" cy="584775"/>
          </a:xfrm>
          <a:prstGeom prst="rect">
            <a:avLst/>
          </a:prstGeom>
          <a:noFill/>
        </p:spPr>
        <p:txBody>
          <a:bodyPr wrap="none" lIns="91440" tIns="45720" rIns="91440" bIns="45720">
            <a:spAutoFit/>
          </a:bodyPr>
          <a:lstStyle/>
          <a:p>
            <a:pPr algn="ctr"/>
            <a:r>
              <a:rPr lang="ja-JP" altLang="en-US" sz="3200" b="0" cap="none" spc="0" dirty="0">
                <a:ln w="0"/>
                <a:effectLst>
                  <a:outerShdw blurRad="38100" dist="25400" dir="5400000" algn="ctr" rotWithShape="0">
                    <a:srgbClr val="6E747A">
                      <a:alpha val="43000"/>
                    </a:srgbClr>
                  </a:outerShdw>
                </a:effectLst>
                <a:latin typeface="UD デジタル 教科書体 NK-B" panose="02020700000000000000" pitchFamily="18" charset="-128"/>
                <a:ea typeface="UD デジタル 教科書体 NK-B" panose="02020700000000000000" pitchFamily="18" charset="-128"/>
              </a:rPr>
              <a:t>滋賀県</a:t>
            </a:r>
          </a:p>
        </p:txBody>
      </p:sp>
    </p:spTree>
    <p:extLst>
      <p:ext uri="{BB962C8B-B14F-4D97-AF65-F5344CB8AC3E}">
        <p14:creationId xmlns:p14="http://schemas.microsoft.com/office/powerpoint/2010/main" val="34879526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7440" y="4448532"/>
            <a:ext cx="1616478" cy="1717722"/>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8084" y="4448532"/>
            <a:ext cx="1660465" cy="1717722"/>
          </a:xfrm>
          <a:prstGeom prst="rect">
            <a:avLst/>
          </a:prstGeom>
        </p:spPr>
      </p:pic>
      <p:sp>
        <p:nvSpPr>
          <p:cNvPr id="5" name="テキスト ボックス 4">
            <a:extLst>
              <a:ext uri="{FF2B5EF4-FFF2-40B4-BE49-F238E27FC236}">
                <a16:creationId xmlns:a16="http://schemas.microsoft.com/office/drawing/2014/main" id="{0F5F31ED-DF28-4DAD-B6FE-186EA0829310}"/>
              </a:ext>
            </a:extLst>
          </p:cNvPr>
          <p:cNvSpPr txBox="1"/>
          <p:nvPr/>
        </p:nvSpPr>
        <p:spPr>
          <a:xfrm>
            <a:off x="1517440" y="2252252"/>
            <a:ext cx="8549275" cy="830997"/>
          </a:xfrm>
          <a:prstGeom prst="rect">
            <a:avLst/>
          </a:prstGeom>
          <a:noFill/>
        </p:spPr>
        <p:txBody>
          <a:bodyPr wrap="square" rtlCol="0">
            <a:spAutoFit/>
          </a:bodyPr>
          <a:lstStyle/>
          <a:p>
            <a:r>
              <a:rPr lang="ja-JP" altLang="en-US" sz="4800" b="1" dirty="0">
                <a:solidFill>
                  <a:prstClr val="black"/>
                </a:solidFill>
                <a:latin typeface="UD デジタル 教科書体 NK-R" panose="02020400000000000000" pitchFamily="18" charset="-128"/>
                <a:ea typeface="UD デジタル 教科書体 NK-R" panose="02020400000000000000" pitchFamily="18" charset="-128"/>
              </a:rPr>
              <a:t>消費者行政推進事業</a:t>
            </a:r>
          </a:p>
        </p:txBody>
      </p:sp>
      <p:sp>
        <p:nvSpPr>
          <p:cNvPr id="6" name="スライド番号プレースホルダー 5"/>
          <p:cNvSpPr>
            <a:spLocks noGrp="1"/>
          </p:cNvSpPr>
          <p:nvPr>
            <p:ph type="sldNum" sz="quarter" idx="12"/>
          </p:nvPr>
        </p:nvSpPr>
        <p:spPr>
          <a:xfrm>
            <a:off x="7010400" y="6466114"/>
            <a:ext cx="2133600" cy="315686"/>
          </a:xfrm>
        </p:spPr>
        <p:txBody>
          <a:bodyPr/>
          <a:lstStyle/>
          <a:p>
            <a:fld id="{F2C10E03-493B-4EF5-97BB-FB91A5A8D49C}" type="slidenum">
              <a:rPr lang="ja-JP" altLang="en-US" sz="1600" smtClean="0">
                <a:solidFill>
                  <a:prstClr val="black">
                    <a:tint val="75000"/>
                  </a:prstClr>
                </a:solidFill>
                <a:latin typeface="游ゴシック" panose="020B0400000000000000" pitchFamily="50" charset="-128"/>
                <a:ea typeface="游ゴシック" panose="020B0400000000000000" pitchFamily="50" charset="-128"/>
              </a:rPr>
              <a:pPr/>
              <a:t>42</a:t>
            </a:fld>
            <a:endParaRPr lang="ja-JP" altLang="en-US" sz="1600" dirty="0">
              <a:solidFill>
                <a:prstClr val="black">
                  <a:tint val="75000"/>
                </a:prst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8533234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6424A2-3247-4580-AD05-2F9D841ED9BF}"/>
              </a:ext>
            </a:extLst>
          </p:cNvPr>
          <p:cNvSpPr>
            <a:spLocks noGrp="1"/>
          </p:cNvSpPr>
          <p:nvPr>
            <p:ph type="title"/>
          </p:nvPr>
        </p:nvSpPr>
        <p:spPr>
          <a:xfrm>
            <a:off x="628650" y="365127"/>
            <a:ext cx="7886700" cy="1113478"/>
          </a:xfrm>
        </p:spPr>
        <p:txBody>
          <a:bodyPr/>
          <a:lstStyle/>
          <a:p>
            <a:r>
              <a:rPr kumimoji="1" lang="ja-JP" altLang="en-US" sz="36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野洲市の消費生活相談受付状況</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graphicFrame>
        <p:nvGraphicFramePr>
          <p:cNvPr id="7" name="表 7">
            <a:extLst>
              <a:ext uri="{FF2B5EF4-FFF2-40B4-BE49-F238E27FC236}">
                <a16:creationId xmlns:a16="http://schemas.microsoft.com/office/drawing/2014/main" id="{54136D26-ECA6-40C5-98F9-F5440E18AAF9}"/>
              </a:ext>
            </a:extLst>
          </p:cNvPr>
          <p:cNvGraphicFramePr>
            <a:graphicFrameLocks noGrp="1"/>
          </p:cNvGraphicFramePr>
          <p:nvPr>
            <p:ph idx="1"/>
            <p:extLst>
              <p:ext uri="{D42A27DB-BD31-4B8C-83A1-F6EECF244321}">
                <p14:modId xmlns:p14="http://schemas.microsoft.com/office/powerpoint/2010/main" val="3674067268"/>
              </p:ext>
            </p:extLst>
          </p:nvPr>
        </p:nvGraphicFramePr>
        <p:xfrm>
          <a:off x="870625" y="1478605"/>
          <a:ext cx="7320064" cy="4231531"/>
        </p:xfrm>
        <a:graphic>
          <a:graphicData uri="http://schemas.openxmlformats.org/drawingml/2006/table">
            <a:tbl>
              <a:tblPr firstRow="1" firstCol="1" bandRow="1">
                <a:tableStyleId>{5C22544A-7EE6-4342-B048-85BDC9FD1C3A}</a:tableStyleId>
              </a:tblPr>
              <a:tblGrid>
                <a:gridCol w="2998148">
                  <a:extLst>
                    <a:ext uri="{9D8B030D-6E8A-4147-A177-3AD203B41FA5}">
                      <a16:colId xmlns:a16="http://schemas.microsoft.com/office/drawing/2014/main" val="3133389292"/>
                    </a:ext>
                  </a:extLst>
                </a:gridCol>
                <a:gridCol w="2104010">
                  <a:extLst>
                    <a:ext uri="{9D8B030D-6E8A-4147-A177-3AD203B41FA5}">
                      <a16:colId xmlns:a16="http://schemas.microsoft.com/office/drawing/2014/main" val="2979161071"/>
                    </a:ext>
                  </a:extLst>
                </a:gridCol>
                <a:gridCol w="2217906">
                  <a:extLst>
                    <a:ext uri="{9D8B030D-6E8A-4147-A177-3AD203B41FA5}">
                      <a16:colId xmlns:a16="http://schemas.microsoft.com/office/drawing/2014/main" val="4206669046"/>
                    </a:ext>
                  </a:extLst>
                </a:gridCol>
              </a:tblGrid>
              <a:tr h="987837">
                <a:tc>
                  <a:txBody>
                    <a:bodyPr/>
                    <a:lstStyle/>
                    <a:p>
                      <a:endParaRPr kumimoji="1" lang="ja-JP" altLang="en-US" b="1" dirty="0">
                        <a:latin typeface="UD デジタル 教科書体 NK-R" panose="02020400000000000000" pitchFamily="18" charset="-128"/>
                        <a:ea typeface="UD デジタル 教科書体 NK-R" panose="02020400000000000000" pitchFamily="18" charset="-128"/>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1" dirty="0">
                          <a:latin typeface="UD デジタル 教科書体 NK-R" panose="02020400000000000000" pitchFamily="18" charset="-128"/>
                          <a:ea typeface="UD デジタル 教科書体 NK-R" panose="02020400000000000000" pitchFamily="18" charset="-128"/>
                        </a:rPr>
                        <a:t>消費生活相談件数</a:t>
                      </a:r>
                    </a:p>
                  </a:txBody>
                  <a:tcPr anchor="ctr"/>
                </a:tc>
                <a:tc>
                  <a:txBody>
                    <a:bodyPr/>
                    <a:lstStyle/>
                    <a:p>
                      <a:pPr algn="ctr"/>
                      <a:r>
                        <a:rPr kumimoji="1" lang="ja-JP" altLang="en-US" b="1" dirty="0">
                          <a:latin typeface="UD デジタル 教科書体 NK-R" panose="02020400000000000000" pitchFamily="18" charset="-128"/>
                          <a:ea typeface="UD デジタル 教科書体 NK-R" panose="02020400000000000000" pitchFamily="18" charset="-128"/>
                        </a:rPr>
                        <a:t>契約当事者のうち</a:t>
                      </a:r>
                      <a:endParaRPr kumimoji="1" lang="en-US" altLang="ja-JP" b="1" dirty="0">
                        <a:latin typeface="UD デジタル 教科書体 NK-R" panose="02020400000000000000" pitchFamily="18" charset="-128"/>
                        <a:ea typeface="UD デジタル 教科書体 NK-R" panose="02020400000000000000" pitchFamily="18" charset="-128"/>
                      </a:endParaRPr>
                    </a:p>
                    <a:p>
                      <a:pPr algn="ctr"/>
                      <a:r>
                        <a:rPr kumimoji="1" lang="ja-JP" altLang="en-US" b="1" dirty="0">
                          <a:latin typeface="UD デジタル 教科書体 NK-R" panose="02020400000000000000" pitchFamily="18" charset="-128"/>
                          <a:ea typeface="UD デジタル 教科書体 NK-R" panose="02020400000000000000" pitchFamily="18" charset="-128"/>
                        </a:rPr>
                        <a:t>７０歳以上の割合</a:t>
                      </a:r>
                    </a:p>
                  </a:txBody>
                  <a:tcPr anchor="ctr"/>
                </a:tc>
                <a:extLst>
                  <a:ext uri="{0D108BD9-81ED-4DB2-BD59-A6C34878D82A}">
                    <a16:rowId xmlns:a16="http://schemas.microsoft.com/office/drawing/2014/main" val="1403859457"/>
                  </a:ext>
                </a:extLst>
              </a:tr>
              <a:tr h="802052">
                <a:tc>
                  <a:txBody>
                    <a:bodyPr/>
                    <a:lstStyle/>
                    <a:p>
                      <a:pPr algn="ctr"/>
                      <a:r>
                        <a:rPr kumimoji="1" lang="ja-JP" altLang="en-US" b="1" dirty="0">
                          <a:latin typeface="UD デジタル 教科書体 NK-R" panose="02020400000000000000" pitchFamily="18" charset="-128"/>
                          <a:ea typeface="UD デジタル 教科書体 NK-R" panose="02020400000000000000" pitchFamily="18" charset="-128"/>
                        </a:rPr>
                        <a:t>令和７年度</a:t>
                      </a:r>
                    </a:p>
                  </a:txBody>
                  <a:tcPr anchor="ctr"/>
                </a:tc>
                <a:tc>
                  <a:txBody>
                    <a:bodyPr/>
                    <a:lstStyle/>
                    <a:p>
                      <a:pPr algn="r"/>
                      <a:r>
                        <a:rPr kumimoji="1" lang="en-US" altLang="ja-JP" b="1" dirty="0">
                          <a:latin typeface="UD デジタル 教科書体 NK-R" panose="02020400000000000000" pitchFamily="18" charset="-128"/>
                          <a:ea typeface="UD デジタル 教科書体 NK-R" panose="02020400000000000000" pitchFamily="18" charset="-128"/>
                        </a:rPr>
                        <a:t>658</a:t>
                      </a:r>
                      <a:r>
                        <a:rPr kumimoji="1" lang="ja-JP" altLang="en-US" b="1" dirty="0">
                          <a:latin typeface="UD デジタル 教科書体 NK-R" panose="02020400000000000000" pitchFamily="18" charset="-128"/>
                          <a:ea typeface="UD デジタル 教科書体 NK-R" panose="02020400000000000000" pitchFamily="18" charset="-128"/>
                        </a:rPr>
                        <a:t>件</a:t>
                      </a:r>
                    </a:p>
                  </a:txBody>
                  <a:tcPr anchor="ctr"/>
                </a:tc>
                <a:tc>
                  <a:txBody>
                    <a:bodyPr/>
                    <a:lstStyle/>
                    <a:p>
                      <a:pPr algn="r"/>
                      <a:r>
                        <a:rPr kumimoji="1" lang="en-US" altLang="ja-JP" b="1" dirty="0">
                          <a:latin typeface="UD デジタル 教科書体 NK-R" panose="02020400000000000000" pitchFamily="18" charset="-128"/>
                          <a:ea typeface="UD デジタル 教科書体 NK-R" panose="02020400000000000000" pitchFamily="18" charset="-128"/>
                        </a:rPr>
                        <a:t>36.2</a:t>
                      </a:r>
                      <a:r>
                        <a:rPr kumimoji="1" lang="ja-JP" altLang="en-US" b="1" dirty="0">
                          <a:latin typeface="UD デジタル 教科書体 NK-R" panose="02020400000000000000" pitchFamily="18" charset="-128"/>
                          <a:ea typeface="UD デジタル 教科書体 NK-R" panose="02020400000000000000" pitchFamily="18" charset="-128"/>
                        </a:rPr>
                        <a:t>％</a:t>
                      </a:r>
                    </a:p>
                  </a:txBody>
                  <a:tcPr anchor="ctr"/>
                </a:tc>
                <a:extLst>
                  <a:ext uri="{0D108BD9-81ED-4DB2-BD59-A6C34878D82A}">
                    <a16:rowId xmlns:a16="http://schemas.microsoft.com/office/drawing/2014/main" val="841048266"/>
                  </a:ext>
                </a:extLst>
              </a:tr>
              <a:tr h="7992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1" dirty="0">
                          <a:latin typeface="UD デジタル 教科書体 NK-R" panose="02020400000000000000" pitchFamily="18" charset="-128"/>
                          <a:ea typeface="UD デジタル 教科書体 NK-R" panose="02020400000000000000" pitchFamily="18" charset="-128"/>
                        </a:rPr>
                        <a:t>令和６年度</a:t>
                      </a:r>
                    </a:p>
                  </a:txBody>
                  <a:tcPr anchor="ctr"/>
                </a:tc>
                <a:tc>
                  <a:txBody>
                    <a:bodyPr/>
                    <a:lstStyle/>
                    <a:p>
                      <a:pPr algn="r"/>
                      <a:r>
                        <a:rPr kumimoji="1" lang="ja-JP" altLang="en-US" b="1" dirty="0">
                          <a:latin typeface="UD デジタル 教科書体 NK-R" panose="02020400000000000000" pitchFamily="18" charset="-128"/>
                          <a:ea typeface="UD デジタル 教科書体 NK-R" panose="02020400000000000000" pitchFamily="18" charset="-128"/>
                        </a:rPr>
                        <a:t>７４２件</a:t>
                      </a:r>
                    </a:p>
                  </a:txBody>
                  <a:tcPr anchor="ctr"/>
                </a:tc>
                <a:tc>
                  <a:txBody>
                    <a:bodyPr/>
                    <a:lstStyle/>
                    <a:p>
                      <a:pPr algn="r"/>
                      <a:r>
                        <a:rPr kumimoji="1" lang="ja-JP" altLang="en-US" b="1" dirty="0">
                          <a:latin typeface="UD デジタル 教科書体 NK-R" panose="02020400000000000000" pitchFamily="18" charset="-128"/>
                          <a:ea typeface="UD デジタル 教科書体 NK-R" panose="02020400000000000000" pitchFamily="18" charset="-128"/>
                        </a:rPr>
                        <a:t>３４．３％</a:t>
                      </a:r>
                    </a:p>
                  </a:txBody>
                  <a:tcPr anchor="ctr"/>
                </a:tc>
                <a:extLst>
                  <a:ext uri="{0D108BD9-81ED-4DB2-BD59-A6C34878D82A}">
                    <a16:rowId xmlns:a16="http://schemas.microsoft.com/office/drawing/2014/main" val="122326658"/>
                  </a:ext>
                </a:extLst>
              </a:tr>
              <a:tr h="812543">
                <a:tc>
                  <a:txBody>
                    <a:bodyPr/>
                    <a:lstStyle/>
                    <a:p>
                      <a:pPr algn="ctr"/>
                      <a:r>
                        <a:rPr kumimoji="1" lang="ja-JP" altLang="en-US" b="1" dirty="0">
                          <a:latin typeface="UD デジタル 教科書体 NK-R" panose="02020400000000000000" pitchFamily="18" charset="-128"/>
                          <a:ea typeface="UD デジタル 教科書体 NK-R" panose="02020400000000000000" pitchFamily="18" charset="-128"/>
                        </a:rPr>
                        <a:t>滋賀県（令和６年度）</a:t>
                      </a:r>
                      <a:r>
                        <a:rPr kumimoji="1" lang="en-US" altLang="ja-JP" b="1" dirty="0">
                          <a:latin typeface="UD デジタル 教科書体 NK-R" panose="02020400000000000000" pitchFamily="18" charset="-128"/>
                          <a:ea typeface="UD デジタル 教科書体 NK-R" panose="02020400000000000000" pitchFamily="18" charset="-128"/>
                        </a:rPr>
                        <a:t>※</a:t>
                      </a:r>
                      <a:r>
                        <a:rPr kumimoji="1" lang="ja-JP" altLang="en-US" b="1" dirty="0">
                          <a:latin typeface="UD デジタル 教科書体 NK-R" panose="02020400000000000000" pitchFamily="18" charset="-128"/>
                          <a:ea typeface="UD デジタル 教科書体 NK-R" panose="02020400000000000000" pitchFamily="18" charset="-128"/>
                        </a:rPr>
                        <a:t>１</a:t>
                      </a:r>
                    </a:p>
                  </a:txBody>
                  <a:tcPr anchor="ctr"/>
                </a:tc>
                <a:tc>
                  <a:txBody>
                    <a:bodyPr/>
                    <a:lstStyle/>
                    <a:p>
                      <a:pPr algn="r"/>
                      <a:r>
                        <a:rPr kumimoji="1" lang="ja-JP" altLang="en-US" b="1" dirty="0">
                          <a:latin typeface="UD デジタル 教科書体 NK-R" panose="02020400000000000000" pitchFamily="18" charset="-128"/>
                          <a:ea typeface="UD デジタル 教科書体 NK-R" panose="02020400000000000000" pitchFamily="18" charset="-128"/>
                        </a:rPr>
                        <a:t>１２</a:t>
                      </a:r>
                      <a:r>
                        <a:rPr kumimoji="1" lang="en-US" altLang="ja-JP" b="1" dirty="0">
                          <a:latin typeface="UD デジタル 教科書体 NK-R" panose="02020400000000000000" pitchFamily="18" charset="-128"/>
                          <a:ea typeface="UD デジタル 教科書体 NK-R" panose="02020400000000000000" pitchFamily="18" charset="-128"/>
                        </a:rPr>
                        <a:t>,</a:t>
                      </a:r>
                      <a:r>
                        <a:rPr kumimoji="1" lang="ja-JP" altLang="en-US" b="1" dirty="0">
                          <a:latin typeface="UD デジタル 教科書体 NK-R" panose="02020400000000000000" pitchFamily="18" charset="-128"/>
                          <a:ea typeface="UD デジタル 教科書体 NK-R" panose="02020400000000000000" pitchFamily="18" charset="-128"/>
                        </a:rPr>
                        <a:t>２８</a:t>
                      </a:r>
                      <a:r>
                        <a:rPr kumimoji="1" lang="en-US" altLang="ja-JP" b="1" dirty="0">
                          <a:latin typeface="UD デジタル 教科書体 NK-R" panose="02020400000000000000" pitchFamily="18" charset="-128"/>
                          <a:ea typeface="UD デジタル 教科書体 NK-R" panose="02020400000000000000" pitchFamily="18" charset="-128"/>
                        </a:rPr>
                        <a:t>0</a:t>
                      </a:r>
                      <a:r>
                        <a:rPr kumimoji="1" lang="ja-JP" altLang="en-US" b="1" dirty="0">
                          <a:latin typeface="UD デジタル 教科書体 NK-R" panose="02020400000000000000" pitchFamily="18" charset="-128"/>
                          <a:ea typeface="UD デジタル 教科書体 NK-R" panose="02020400000000000000" pitchFamily="18" charset="-128"/>
                        </a:rPr>
                        <a:t>件</a:t>
                      </a:r>
                    </a:p>
                  </a:txBody>
                  <a:tcPr anchor="ctr"/>
                </a:tc>
                <a:tc>
                  <a:txBody>
                    <a:bodyPr/>
                    <a:lstStyle/>
                    <a:p>
                      <a:pPr algn="r"/>
                      <a:r>
                        <a:rPr kumimoji="1" lang="ja-JP" altLang="en-US" b="1" dirty="0">
                          <a:latin typeface="UD デジタル 教科書体 NK-R" panose="02020400000000000000" pitchFamily="18" charset="-128"/>
                          <a:ea typeface="UD デジタル 教科書体 NK-R" panose="02020400000000000000" pitchFamily="18" charset="-128"/>
                        </a:rPr>
                        <a:t>２</a:t>
                      </a:r>
                      <a:r>
                        <a:rPr kumimoji="1" lang="en-US" altLang="ja-JP" b="1" dirty="0">
                          <a:latin typeface="UD デジタル 教科書体 NK-R" panose="02020400000000000000" pitchFamily="18" charset="-128"/>
                          <a:ea typeface="UD デジタル 教科書体 NK-R" panose="02020400000000000000" pitchFamily="18" charset="-128"/>
                        </a:rPr>
                        <a:t>7</a:t>
                      </a:r>
                      <a:r>
                        <a:rPr kumimoji="1" lang="ja-JP" altLang="en-US" b="1" dirty="0">
                          <a:latin typeface="UD デジタル 教科書体 NK-R" panose="02020400000000000000" pitchFamily="18" charset="-128"/>
                          <a:ea typeface="UD デジタル 教科書体 NK-R" panose="02020400000000000000" pitchFamily="18" charset="-128"/>
                        </a:rPr>
                        <a:t>．</a:t>
                      </a:r>
                      <a:r>
                        <a:rPr kumimoji="1" lang="en-US" altLang="ja-JP" b="1" dirty="0">
                          <a:latin typeface="UD デジタル 教科書体 NK-R" panose="02020400000000000000" pitchFamily="18" charset="-128"/>
                          <a:ea typeface="UD デジタル 教科書体 NK-R" panose="02020400000000000000" pitchFamily="18" charset="-128"/>
                        </a:rPr>
                        <a:t>6</a:t>
                      </a:r>
                      <a:r>
                        <a:rPr kumimoji="1" lang="ja-JP" altLang="en-US" b="1" dirty="0">
                          <a:latin typeface="UD デジタル 教科書体 NK-R" panose="02020400000000000000" pitchFamily="18" charset="-128"/>
                          <a:ea typeface="UD デジタル 教科書体 NK-R" panose="02020400000000000000" pitchFamily="18" charset="-128"/>
                        </a:rPr>
                        <a:t>％</a:t>
                      </a:r>
                    </a:p>
                  </a:txBody>
                  <a:tcPr anchor="ctr"/>
                </a:tc>
                <a:extLst>
                  <a:ext uri="{0D108BD9-81ED-4DB2-BD59-A6C34878D82A}">
                    <a16:rowId xmlns:a16="http://schemas.microsoft.com/office/drawing/2014/main" val="836745475"/>
                  </a:ext>
                </a:extLst>
              </a:tr>
              <a:tr h="829876">
                <a:tc>
                  <a:txBody>
                    <a:bodyPr/>
                    <a:lstStyle/>
                    <a:p>
                      <a:pPr algn="ctr"/>
                      <a:r>
                        <a:rPr kumimoji="1" lang="ja-JP" altLang="en-US" b="1" dirty="0">
                          <a:latin typeface="UD デジタル 教科書体 NK-R" panose="02020400000000000000" pitchFamily="18" charset="-128"/>
                          <a:ea typeface="UD デジタル 教科書体 NK-R" panose="02020400000000000000" pitchFamily="18" charset="-128"/>
                        </a:rPr>
                        <a:t>全国（令和６年度）</a:t>
                      </a:r>
                      <a:r>
                        <a:rPr kumimoji="1" lang="en-US" altLang="ja-JP" b="1" dirty="0">
                          <a:latin typeface="UD デジタル 教科書体 NK-R" panose="02020400000000000000" pitchFamily="18" charset="-128"/>
                          <a:ea typeface="UD デジタル 教科書体 NK-R" panose="02020400000000000000" pitchFamily="18" charset="-128"/>
                        </a:rPr>
                        <a:t>※</a:t>
                      </a:r>
                      <a:r>
                        <a:rPr kumimoji="1" lang="ja-JP" altLang="en-US" b="1" dirty="0">
                          <a:latin typeface="UD デジタル 教科書体 NK-R" panose="02020400000000000000" pitchFamily="18" charset="-128"/>
                          <a:ea typeface="UD デジタル 教科書体 NK-R" panose="02020400000000000000" pitchFamily="18" charset="-128"/>
                        </a:rPr>
                        <a:t>２</a:t>
                      </a: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b="1" dirty="0">
                          <a:latin typeface="UD デジタル 教科書体 NK-R" panose="02020400000000000000" pitchFamily="18" charset="-128"/>
                          <a:ea typeface="UD デジタル 教科書体 NK-R" panose="02020400000000000000" pitchFamily="18" charset="-128"/>
                        </a:rPr>
                        <a:t>910,181</a:t>
                      </a:r>
                      <a:r>
                        <a:rPr kumimoji="1" lang="ja-JP" altLang="en-US" b="1" dirty="0">
                          <a:latin typeface="UD デジタル 教科書体 NK-R" panose="02020400000000000000" pitchFamily="18" charset="-128"/>
                          <a:ea typeface="UD デジタル 教科書体 NK-R" panose="02020400000000000000" pitchFamily="18" charset="-128"/>
                        </a:rPr>
                        <a:t>件</a:t>
                      </a: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b="1" dirty="0">
                          <a:latin typeface="UD デジタル 教科書体 NK-R" panose="02020400000000000000" pitchFamily="18" charset="-128"/>
                          <a:ea typeface="UD デジタル 教科書体 NK-R" panose="02020400000000000000" pitchFamily="18" charset="-128"/>
                        </a:rPr>
                        <a:t>２</a:t>
                      </a:r>
                      <a:r>
                        <a:rPr kumimoji="1" lang="en-US" altLang="ja-JP" b="1" dirty="0">
                          <a:latin typeface="UD デジタル 教科書体 NK-R" panose="02020400000000000000" pitchFamily="18" charset="-128"/>
                          <a:ea typeface="UD デジタル 教科書体 NK-R" panose="02020400000000000000" pitchFamily="18" charset="-128"/>
                        </a:rPr>
                        <a:t>6</a:t>
                      </a:r>
                      <a:r>
                        <a:rPr kumimoji="1" lang="ja-JP" altLang="en-US" b="1" dirty="0">
                          <a:latin typeface="UD デジタル 教科書体 NK-R" panose="02020400000000000000" pitchFamily="18" charset="-128"/>
                          <a:ea typeface="UD デジタル 教科書体 NK-R" panose="02020400000000000000" pitchFamily="18" charset="-128"/>
                        </a:rPr>
                        <a:t>．２％</a:t>
                      </a:r>
                    </a:p>
                  </a:txBody>
                  <a:tcPr anchor="ctr"/>
                </a:tc>
                <a:extLst>
                  <a:ext uri="{0D108BD9-81ED-4DB2-BD59-A6C34878D82A}">
                    <a16:rowId xmlns:a16="http://schemas.microsoft.com/office/drawing/2014/main" val="2250950784"/>
                  </a:ext>
                </a:extLst>
              </a:tr>
            </a:tbl>
          </a:graphicData>
        </a:graphic>
      </p:graphicFrame>
      <p:sp>
        <p:nvSpPr>
          <p:cNvPr id="4" name="スライド番号プレースホルダー 3">
            <a:extLst>
              <a:ext uri="{FF2B5EF4-FFF2-40B4-BE49-F238E27FC236}">
                <a16:creationId xmlns:a16="http://schemas.microsoft.com/office/drawing/2014/main" id="{29F8D3BC-C296-4D30-9DB5-48EC31D31452}"/>
              </a:ext>
            </a:extLst>
          </p:cNvPr>
          <p:cNvSpPr>
            <a:spLocks noGrp="1"/>
          </p:cNvSpPr>
          <p:nvPr>
            <p:ph type="sldNum" sz="quarter" idx="12"/>
          </p:nvPr>
        </p:nvSpPr>
        <p:spPr>
          <a:xfrm>
            <a:off x="6457949" y="6356351"/>
            <a:ext cx="2588079" cy="365125"/>
          </a:xfrm>
        </p:spPr>
        <p:txBody>
          <a:bodyPr/>
          <a:lstStyle/>
          <a:p>
            <a:fld id="{1DCABFC5-B5F2-44A6-809E-0B3F2C53734E}" type="slidenum">
              <a:rPr kumimoji="1" lang="ja-JP" altLang="en-US" sz="1600" b="1" smtClean="0">
                <a:solidFill>
                  <a:prstClr val="black">
                    <a:tint val="75000"/>
                  </a:prstClr>
                </a:solidFill>
                <a:latin typeface="游ゴシック" panose="020B0400000000000000" pitchFamily="50" charset="-128"/>
                <a:ea typeface="游ゴシック" panose="020B0400000000000000" pitchFamily="50" charset="-128"/>
              </a:rPr>
              <a:pPr/>
              <a:t>43</a:t>
            </a:fld>
            <a:endParaRPr kumimoji="1" lang="ja-JP" altLang="en-US" sz="1600" b="1" dirty="0">
              <a:solidFill>
                <a:prstClr val="black">
                  <a:tint val="75000"/>
                </a:prstClr>
              </a:solidFill>
              <a:latin typeface="游ゴシック" panose="020B0400000000000000" pitchFamily="50" charset="-128"/>
              <a:ea typeface="游ゴシック" panose="020B0400000000000000" pitchFamily="50" charset="-128"/>
            </a:endParaRPr>
          </a:p>
        </p:txBody>
      </p:sp>
      <p:sp>
        <p:nvSpPr>
          <p:cNvPr id="5" name="正方形/長方形 4">
            <a:extLst>
              <a:ext uri="{FF2B5EF4-FFF2-40B4-BE49-F238E27FC236}">
                <a16:creationId xmlns:a16="http://schemas.microsoft.com/office/drawing/2014/main" id="{8B5785B4-3E3A-4FBD-B36F-5C087E18C678}"/>
              </a:ext>
            </a:extLst>
          </p:cNvPr>
          <p:cNvSpPr/>
          <p:nvPr/>
        </p:nvSpPr>
        <p:spPr>
          <a:xfrm>
            <a:off x="870624" y="5859587"/>
            <a:ext cx="7320063" cy="75522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base" latinLnBrk="0" hangingPunct="1">
              <a:lnSpc>
                <a:spcPct val="100000"/>
              </a:lnSpc>
              <a:spcBef>
                <a:spcPct val="0"/>
              </a:spcBef>
              <a:spcAft>
                <a:spcPct val="0"/>
              </a:spcAft>
              <a:buClrTx/>
              <a:buSzTx/>
              <a:buFontTx/>
              <a:buNone/>
              <a:tabLst/>
              <a:defRPr/>
            </a:pPr>
            <a:r>
              <a:rPr lang="en-US" altLang="ja-JP" sz="1400" b="1" dirty="0">
                <a:solidFill>
                  <a:prstClr val="black"/>
                </a:solidFill>
                <a:latin typeface="UD デジタル 教科書体 NK-B" panose="02020700000000000000" pitchFamily="18" charset="-128"/>
                <a:ea typeface="UD デジタル 教科書体 NK-B" panose="02020700000000000000" pitchFamily="18" charset="-128"/>
              </a:rPr>
              <a:t>※</a:t>
            </a:r>
            <a:r>
              <a:rPr lang="ja-JP" altLang="en-US" sz="1400" b="1" dirty="0">
                <a:solidFill>
                  <a:prstClr val="black"/>
                </a:solidFill>
                <a:latin typeface="UD デジタル 教科書体 NK-B" panose="02020700000000000000" pitchFamily="18" charset="-128"/>
                <a:ea typeface="UD デジタル 教科書体 NK-B" panose="02020700000000000000" pitchFamily="18" charset="-128"/>
              </a:rPr>
              <a:t>１　参考：滋賀県消費生活センターの令和６年度消費生活相談の状況</a:t>
            </a:r>
            <a:endParaRPr kumimoji="1" lang="en-US" altLang="ja-JP"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a:t>
            </a:r>
            <a:r>
              <a:rPr kumimoji="1" lang="ja-JP" altLang="en-US"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２　参考：国民生活センタのー令和６年度全国の消費生活相談の状況</a:t>
            </a:r>
            <a:endParaRPr kumimoji="1" lang="en-US" altLang="ja-JP"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685800" rtl="0" eaLnBrk="1" fontAlgn="base" latinLnBrk="0" hangingPunct="1">
              <a:lnSpc>
                <a:spcPct val="100000"/>
              </a:lnSpc>
              <a:spcBef>
                <a:spcPct val="0"/>
              </a:spcBef>
              <a:spcAft>
                <a:spcPct val="0"/>
              </a:spcAft>
              <a:buClrTx/>
              <a:buSzTx/>
              <a:buFontTx/>
              <a:buNone/>
              <a:tabLst/>
              <a:defRPr/>
            </a:pPr>
            <a:r>
              <a:rPr lang="en-US" altLang="ja-JP" sz="1400" b="1" dirty="0">
                <a:solidFill>
                  <a:prstClr val="black"/>
                </a:solidFill>
                <a:latin typeface="UD デジタル 教科書体 NK-B" panose="02020700000000000000" pitchFamily="18" charset="-128"/>
                <a:ea typeface="UD デジタル 教科書体 NK-B" panose="02020700000000000000" pitchFamily="18" charset="-128"/>
              </a:rPr>
              <a:t>【</a:t>
            </a:r>
            <a:r>
              <a:rPr lang="ja-JP" altLang="en-US" sz="1400" b="1" dirty="0">
                <a:solidFill>
                  <a:prstClr val="black"/>
                </a:solidFill>
                <a:latin typeface="UD デジタル 教科書体 NK-B" panose="02020700000000000000" pitchFamily="18" charset="-128"/>
                <a:ea typeface="UD デジタル 教科書体 NK-B" panose="02020700000000000000" pitchFamily="18" charset="-128"/>
              </a:rPr>
              <a:t>補足</a:t>
            </a:r>
            <a:r>
              <a:rPr lang="en-US" altLang="ja-JP" sz="1400" b="1" dirty="0">
                <a:solidFill>
                  <a:prstClr val="black"/>
                </a:solidFill>
                <a:latin typeface="UD デジタル 教科書体 NK-B" panose="02020700000000000000" pitchFamily="18" charset="-128"/>
                <a:ea typeface="UD デジタル 教科書体 NK-B" panose="02020700000000000000" pitchFamily="18" charset="-128"/>
              </a:rPr>
              <a:t>】※</a:t>
            </a:r>
            <a:r>
              <a:rPr lang="ja-JP" altLang="en-US" sz="1400" b="1" dirty="0">
                <a:solidFill>
                  <a:prstClr val="black"/>
                </a:solidFill>
                <a:latin typeface="UD デジタル 教科書体 NK-B" panose="02020700000000000000" pitchFamily="18" charset="-128"/>
                <a:ea typeface="UD デジタル 教科書体 NK-B" panose="02020700000000000000" pitchFamily="18" charset="-128"/>
              </a:rPr>
              <a:t>１、</a:t>
            </a:r>
            <a:r>
              <a:rPr lang="en-US" altLang="ja-JP" sz="1400" b="1" dirty="0">
                <a:solidFill>
                  <a:prstClr val="black"/>
                </a:solidFill>
                <a:latin typeface="UD デジタル 教科書体 NK-B" panose="02020700000000000000" pitchFamily="18" charset="-128"/>
                <a:ea typeface="UD デジタル 教科書体 NK-B" panose="02020700000000000000" pitchFamily="18" charset="-128"/>
              </a:rPr>
              <a:t>※</a:t>
            </a:r>
            <a:r>
              <a:rPr lang="ja-JP" altLang="en-US" sz="1400" b="1" dirty="0">
                <a:solidFill>
                  <a:prstClr val="black"/>
                </a:solidFill>
                <a:latin typeface="UD デジタル 教科書体 NK-B" panose="02020700000000000000" pitchFamily="18" charset="-128"/>
                <a:ea typeface="UD デジタル 教科書体 NK-B" panose="02020700000000000000" pitchFamily="18" charset="-128"/>
              </a:rPr>
              <a:t>２ともに</a:t>
            </a:r>
            <a:r>
              <a:rPr kumimoji="1" lang="ja-JP" altLang="en-US" sz="1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例年８月に前年度分が公表されます。</a:t>
            </a:r>
          </a:p>
        </p:txBody>
      </p:sp>
    </p:spTree>
    <p:extLst>
      <p:ext uri="{BB962C8B-B14F-4D97-AF65-F5344CB8AC3E}">
        <p14:creationId xmlns:p14="http://schemas.microsoft.com/office/powerpoint/2010/main" val="38706432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94E03DB5-4048-4876-8DD3-A006175637EA}"/>
              </a:ext>
            </a:extLst>
          </p:cNvPr>
          <p:cNvSpPr/>
          <p:nvPr/>
        </p:nvSpPr>
        <p:spPr>
          <a:xfrm>
            <a:off x="616640" y="1085908"/>
            <a:ext cx="7898710" cy="3424824"/>
          </a:xfrm>
          <a:prstGeom prst="roundRect">
            <a:avLst/>
          </a:prstGeom>
          <a:solidFill>
            <a:srgbClr val="E7FF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R" panose="02020400000000000000" pitchFamily="18" charset="-128"/>
              <a:ea typeface="UD デジタル 教科書体 NK-R" panose="02020400000000000000" pitchFamily="18" charset="-128"/>
            </a:endParaRPr>
          </a:p>
        </p:txBody>
      </p:sp>
      <p:sp>
        <p:nvSpPr>
          <p:cNvPr id="2" name="タイトル 1">
            <a:extLst>
              <a:ext uri="{FF2B5EF4-FFF2-40B4-BE49-F238E27FC236}">
                <a16:creationId xmlns:a16="http://schemas.microsoft.com/office/drawing/2014/main" id="{6D508BBF-71A0-4BC6-80E6-8B3D4D187C4D}"/>
              </a:ext>
            </a:extLst>
          </p:cNvPr>
          <p:cNvSpPr>
            <a:spLocks noGrp="1"/>
          </p:cNvSpPr>
          <p:nvPr>
            <p:ph type="title"/>
          </p:nvPr>
        </p:nvSpPr>
        <p:spPr>
          <a:xfrm>
            <a:off x="628650" y="0"/>
            <a:ext cx="7886700" cy="1325563"/>
          </a:xfrm>
        </p:spPr>
        <p:txBody>
          <a:bodyPr>
            <a:normAutofit/>
          </a:bodyPr>
          <a:lstStyle/>
          <a:p>
            <a:r>
              <a:rPr kumimoji="1" lang="ja-JP" altLang="en-US" sz="3200" dirty="0">
                <a:latin typeface="UD デジタル 教科書体 NK-R" panose="02020400000000000000" pitchFamily="18" charset="-128"/>
                <a:ea typeface="UD デジタル 教科書体 NK-R" panose="02020400000000000000" pitchFamily="18" charset="-128"/>
              </a:rPr>
              <a:t>野洲市くらし支えあい条例（訪問販売登録）</a:t>
            </a:r>
          </a:p>
        </p:txBody>
      </p:sp>
      <p:sp>
        <p:nvSpPr>
          <p:cNvPr id="3" name="コンテンツ プレースホルダー 2">
            <a:extLst>
              <a:ext uri="{FF2B5EF4-FFF2-40B4-BE49-F238E27FC236}">
                <a16:creationId xmlns:a16="http://schemas.microsoft.com/office/drawing/2014/main" id="{7002653F-6C0A-4E0B-8B8D-26D8B1DF23EE}"/>
              </a:ext>
            </a:extLst>
          </p:cNvPr>
          <p:cNvSpPr>
            <a:spLocks noGrp="1"/>
          </p:cNvSpPr>
          <p:nvPr>
            <p:ph idx="1"/>
          </p:nvPr>
        </p:nvSpPr>
        <p:spPr>
          <a:xfrm>
            <a:off x="843918" y="1201784"/>
            <a:ext cx="7444154" cy="5042262"/>
          </a:xfrm>
        </p:spPr>
        <p:txBody>
          <a:bodyPr>
            <a:normAutofit fontScale="77500" lnSpcReduction="20000"/>
          </a:bodyPr>
          <a:lstStyle/>
          <a:p>
            <a:pPr marL="0" indent="0">
              <a:buNone/>
            </a:pPr>
            <a:r>
              <a:rPr lang="ja-JP" altLang="en-US" dirty="0">
                <a:latin typeface="UD デジタル 教科書体 NK-R" panose="02020400000000000000" pitchFamily="18" charset="-128"/>
                <a:ea typeface="UD デジタル 教科書体 NK-R" panose="02020400000000000000" pitchFamily="18" charset="-128"/>
              </a:rPr>
              <a:t> 　（登録）</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第９条　市の区域内における訪問販売は、市長の登録</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en-US" altLang="ja-JP" dirty="0">
                <a:latin typeface="UD デジタル 教科書体 NK-R" panose="02020400000000000000" pitchFamily="18" charset="-128"/>
                <a:ea typeface="UD デジタル 教科書体 NK-R" panose="02020400000000000000" pitchFamily="18" charset="-128"/>
              </a:rPr>
              <a:t>  </a:t>
            </a:r>
            <a:r>
              <a:rPr lang="ja-JP" altLang="en-US" dirty="0">
                <a:latin typeface="UD デジタル 教科書体 NK-R" panose="02020400000000000000" pitchFamily="18" charset="-128"/>
                <a:ea typeface="UD デジタル 教科書体 NK-R" panose="02020400000000000000" pitchFamily="18" charset="-128"/>
              </a:rPr>
              <a:t> </a:t>
            </a:r>
            <a:r>
              <a:rPr lang="ja-JP" altLang="en-US" spc="100" dirty="0">
                <a:latin typeface="UD デジタル 教科書体 NK-R" panose="02020400000000000000" pitchFamily="18" charset="-128"/>
                <a:ea typeface="UD デジタル 教科書体 NK-R" panose="02020400000000000000" pitchFamily="18" charset="-128"/>
              </a:rPr>
              <a:t>を受けた事業者（以下「登録事業者」 という。）で</a:t>
            </a:r>
            <a:endParaRPr lang="en-US" altLang="ja-JP" spc="100" dirty="0">
              <a:latin typeface="UD デジタル 教科書体 NK-R" panose="02020400000000000000" pitchFamily="18" charset="-128"/>
              <a:ea typeface="UD デジタル 教科書体 NK-R" panose="02020400000000000000" pitchFamily="18" charset="-128"/>
            </a:endParaRPr>
          </a:p>
          <a:p>
            <a:pPr marL="0" indent="0">
              <a:buNone/>
            </a:pPr>
            <a:r>
              <a:rPr lang="en-US" altLang="ja-JP" dirty="0">
                <a:latin typeface="UD デジタル 教科書体 NK-R" panose="02020400000000000000" pitchFamily="18" charset="-128"/>
                <a:ea typeface="UD デジタル 教科書体 NK-R" panose="02020400000000000000" pitchFamily="18" charset="-128"/>
              </a:rPr>
              <a:t>   </a:t>
            </a:r>
            <a:r>
              <a:rPr lang="ja-JP" altLang="en-US" dirty="0">
                <a:latin typeface="UD デジタル 教科書体 NK-R" panose="02020400000000000000" pitchFamily="18" charset="-128"/>
                <a:ea typeface="UD デジタル 教科書体 NK-R" panose="02020400000000000000" pitchFamily="18" charset="-128"/>
              </a:rPr>
              <a:t>なければ、行ってはならない。 </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（登録の更新）</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第</a:t>
            </a:r>
            <a:r>
              <a:rPr lang="en-US" altLang="ja-JP" dirty="0">
                <a:latin typeface="UD デジタル 教科書体 NK-R" panose="02020400000000000000" pitchFamily="18" charset="-128"/>
                <a:ea typeface="UD デジタル 教科書体 NK-R" panose="02020400000000000000" pitchFamily="18" charset="-128"/>
              </a:rPr>
              <a:t>13</a:t>
            </a:r>
            <a:r>
              <a:rPr lang="ja-JP" altLang="en-US" dirty="0">
                <a:latin typeface="UD デジタル 教科書体 NK-R" panose="02020400000000000000" pitchFamily="18" charset="-128"/>
                <a:ea typeface="UD デジタル 教科書体 NK-R" panose="02020400000000000000" pitchFamily="18" charset="-128"/>
              </a:rPr>
              <a:t>条　第９条の登録は、３年ごとにその更新を受けな</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ければ、その期間の経過によって、 その効力を失う。</a:t>
            </a:r>
            <a:endParaRPr kumimoji="1" lang="en-US" altLang="ja-JP" dirty="0">
              <a:latin typeface="UD デジタル 教科書体 NK-R" panose="02020400000000000000" pitchFamily="18" charset="-128"/>
              <a:ea typeface="UD デジタル 教科書体 NK-R" panose="02020400000000000000" pitchFamily="18" charset="-128"/>
            </a:endParaRPr>
          </a:p>
          <a:p>
            <a:pPr marL="0" indent="0">
              <a:buNone/>
            </a:pP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●訪問販売登録状況</a:t>
            </a:r>
            <a:r>
              <a:rPr lang="ja-JP" altLang="en-US" sz="2200" dirty="0">
                <a:latin typeface="UD デジタル 教科書体 NK-R" panose="02020400000000000000" pitchFamily="18" charset="-128"/>
                <a:ea typeface="UD デジタル 教科書体 NK-R" panose="02020400000000000000" pitchFamily="18" charset="-128"/>
              </a:rPr>
              <a:t>（令和８年４月１日時点）</a:t>
            </a:r>
            <a:endParaRPr lang="en-US" altLang="ja-JP" sz="22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登録事業者数　　</a:t>
            </a:r>
            <a:r>
              <a:rPr lang="en-US" altLang="ja-JP" dirty="0">
                <a:latin typeface="UD デジタル 教科書体 NK-R" panose="02020400000000000000" pitchFamily="18" charset="-128"/>
                <a:ea typeface="UD デジタル 教科書体 NK-R" panose="02020400000000000000" pitchFamily="18" charset="-128"/>
              </a:rPr>
              <a:t>6</a:t>
            </a:r>
            <a:r>
              <a:rPr lang="ja-JP" altLang="en-US" dirty="0">
                <a:latin typeface="UD デジタル 教科書体 NK-R" panose="02020400000000000000" pitchFamily="18" charset="-128"/>
                <a:ea typeface="UD デジタル 教科書体 NK-R" panose="02020400000000000000" pitchFamily="18" charset="-128"/>
              </a:rPr>
              <a:t>４</a:t>
            </a:r>
            <a:r>
              <a:rPr lang="en-US" altLang="ja-JP" dirty="0">
                <a:latin typeface="UD デジタル 教科書体 NK-R" panose="02020400000000000000" pitchFamily="18" charset="-128"/>
                <a:ea typeface="UD デジタル 教科書体 NK-R" panose="02020400000000000000" pitchFamily="18" charset="-128"/>
              </a:rPr>
              <a:t>1</a:t>
            </a:r>
            <a:r>
              <a:rPr lang="ja-JP" altLang="en-US" dirty="0">
                <a:latin typeface="UD デジタル 教科書体 NK-R" panose="02020400000000000000" pitchFamily="18" charset="-128"/>
                <a:ea typeface="UD デジタル 教科書体 NK-R" panose="02020400000000000000" pitchFamily="18" charset="-128"/>
              </a:rPr>
              <a:t>件</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2D401599-7DDC-4B0B-8F58-D05C1DD6C5BC}"/>
              </a:ext>
            </a:extLst>
          </p:cNvPr>
          <p:cNvSpPr>
            <a:spLocks noGrp="1"/>
          </p:cNvSpPr>
          <p:nvPr>
            <p:ph type="sldNum" sz="quarter" idx="12"/>
          </p:nvPr>
        </p:nvSpPr>
        <p:spPr>
          <a:xfrm>
            <a:off x="6057900" y="6359674"/>
            <a:ext cx="3086100" cy="365125"/>
          </a:xfrm>
        </p:spPr>
        <p:txBody>
          <a:bodyPr/>
          <a:lstStyle/>
          <a:p>
            <a:fld id="{7679E8B6-0350-4F5C-8359-0F555F5A035B}" type="slidenum">
              <a:rPr lang="en-US" altLang="ja-JP" sz="1600" smtClean="0">
                <a:solidFill>
                  <a:srgbClr val="808080"/>
                </a:solidFill>
                <a:latin typeface="游ゴシック" panose="020B0400000000000000" pitchFamily="50" charset="-128"/>
                <a:ea typeface="游ゴシック" panose="020B0400000000000000" pitchFamily="50" charset="-128"/>
              </a:rPr>
              <a:pPr/>
              <a:t>44</a:t>
            </a:fld>
            <a:endParaRPr lang="en-US" altLang="ja-JP" sz="1600" dirty="0">
              <a:solidFill>
                <a:srgbClr val="808080"/>
              </a:solidFill>
              <a:latin typeface="游ゴシック" panose="020B0400000000000000" pitchFamily="50" charset="-128"/>
              <a:ea typeface="游ゴシック" panose="020B0400000000000000" pitchFamily="50" charset="-128"/>
            </a:endParaRPr>
          </a:p>
        </p:txBody>
      </p:sp>
      <p:pic>
        <p:nvPicPr>
          <p:cNvPr id="6" name="図 5">
            <a:extLst>
              <a:ext uri="{FF2B5EF4-FFF2-40B4-BE49-F238E27FC236}">
                <a16:creationId xmlns:a16="http://schemas.microsoft.com/office/drawing/2014/main" id="{8776ED0A-4132-7172-06A9-1456D68D7230}"/>
              </a:ext>
            </a:extLst>
          </p:cNvPr>
          <p:cNvPicPr>
            <a:picLocks noChangeAspect="1"/>
          </p:cNvPicPr>
          <p:nvPr/>
        </p:nvPicPr>
        <p:blipFill>
          <a:blip r:embed="rId2"/>
          <a:stretch>
            <a:fillRect/>
          </a:stretch>
        </p:blipFill>
        <p:spPr>
          <a:xfrm>
            <a:off x="6649690" y="4626360"/>
            <a:ext cx="1903216" cy="2019094"/>
          </a:xfrm>
          <a:prstGeom prst="rect">
            <a:avLst/>
          </a:prstGeom>
        </p:spPr>
      </p:pic>
    </p:spTree>
    <p:extLst>
      <p:ext uri="{BB962C8B-B14F-4D97-AF65-F5344CB8AC3E}">
        <p14:creationId xmlns:p14="http://schemas.microsoft.com/office/powerpoint/2010/main" val="30123651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6C6A7A22-D74F-486F-8857-6DD3DF744A30}"/>
              </a:ext>
            </a:extLst>
          </p:cNvPr>
          <p:cNvSpPr/>
          <p:nvPr/>
        </p:nvSpPr>
        <p:spPr>
          <a:xfrm>
            <a:off x="578487" y="1445866"/>
            <a:ext cx="8377644" cy="4819203"/>
          </a:xfrm>
          <a:prstGeom prst="roundRect">
            <a:avLst/>
          </a:prstGeom>
          <a:solidFill>
            <a:srgbClr val="E7FF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R" panose="02020400000000000000" pitchFamily="18" charset="-128"/>
              <a:ea typeface="UD デジタル 教科書体 NK-R" panose="02020400000000000000" pitchFamily="18" charset="-128"/>
            </a:endParaRPr>
          </a:p>
        </p:txBody>
      </p:sp>
      <p:sp>
        <p:nvSpPr>
          <p:cNvPr id="2" name="タイトル 1">
            <a:extLst>
              <a:ext uri="{FF2B5EF4-FFF2-40B4-BE49-F238E27FC236}">
                <a16:creationId xmlns:a16="http://schemas.microsoft.com/office/drawing/2014/main" id="{CB3B50B9-6B73-43D7-BA53-B7A3B9D3D893}"/>
              </a:ext>
            </a:extLst>
          </p:cNvPr>
          <p:cNvSpPr>
            <a:spLocks noGrp="1"/>
          </p:cNvSpPr>
          <p:nvPr>
            <p:ph type="title"/>
          </p:nvPr>
        </p:nvSpPr>
        <p:spPr>
          <a:xfrm>
            <a:off x="841714" y="296558"/>
            <a:ext cx="7886700" cy="1325563"/>
          </a:xfrm>
        </p:spPr>
        <p:txBody>
          <a:bodyPr>
            <a:normAutofit/>
          </a:bodyPr>
          <a:lstStyle/>
          <a:p>
            <a:r>
              <a:rPr kumimoji="1" lang="ja-JP" altLang="en-US" sz="3200" dirty="0">
                <a:latin typeface="UD デジタル 教科書体 NK-R" panose="02020400000000000000" pitchFamily="18" charset="-128"/>
                <a:ea typeface="UD デジタル 教科書体 NK-R" panose="02020400000000000000" pitchFamily="18" charset="-128"/>
              </a:rPr>
              <a:t>野洲市くらし支えあい条例（説明の求め等）</a:t>
            </a:r>
          </a:p>
        </p:txBody>
      </p:sp>
      <p:sp>
        <p:nvSpPr>
          <p:cNvPr id="3" name="コンテンツ プレースホルダー 2">
            <a:extLst>
              <a:ext uri="{FF2B5EF4-FFF2-40B4-BE49-F238E27FC236}">
                <a16:creationId xmlns:a16="http://schemas.microsoft.com/office/drawing/2014/main" id="{BA0DE6F5-E7CC-4E8F-A681-38ECD9C1B9DE}"/>
              </a:ext>
            </a:extLst>
          </p:cNvPr>
          <p:cNvSpPr>
            <a:spLocks noGrp="1"/>
          </p:cNvSpPr>
          <p:nvPr>
            <p:ph idx="1"/>
          </p:nvPr>
        </p:nvSpPr>
        <p:spPr>
          <a:xfrm>
            <a:off x="661481" y="1634285"/>
            <a:ext cx="8180962" cy="4525963"/>
          </a:xfrm>
        </p:spPr>
        <p:txBody>
          <a:bodyPr/>
          <a:lstStyle/>
          <a:p>
            <a:pPr marL="0" indent="0">
              <a:buNone/>
            </a:pPr>
            <a:r>
              <a:rPr lang="ja-JP" altLang="en-US" sz="2000" dirty="0">
                <a:latin typeface="UD デジタル 教科書体 NK-R" panose="02020400000000000000" pitchFamily="18" charset="-128"/>
                <a:ea typeface="UD デジタル 教科書体 NK-R" panose="02020400000000000000" pitchFamily="18" charset="-128"/>
              </a:rPr>
              <a:t>　 （説明の求め等）</a:t>
            </a:r>
            <a:endParaRPr lang="en-US" altLang="ja-JP" sz="2000" dirty="0">
              <a:latin typeface="UD デジタル 教科書体 NK-R" panose="02020400000000000000" pitchFamily="18" charset="-128"/>
              <a:ea typeface="UD デジタル 教科書体 NK-R" panose="02020400000000000000" pitchFamily="18" charset="-128"/>
            </a:endParaRPr>
          </a:p>
          <a:p>
            <a:pPr marL="0" indent="0" algn="dist">
              <a:buNone/>
            </a:pPr>
            <a:r>
              <a:rPr lang="ja-JP" altLang="en-US" sz="2000" dirty="0">
                <a:latin typeface="UD デジタル 教科書体 NK-R" panose="02020400000000000000" pitchFamily="18" charset="-128"/>
                <a:ea typeface="UD デジタル 教科書体 NK-R" panose="02020400000000000000" pitchFamily="18" charset="-128"/>
              </a:rPr>
              <a:t>第</a:t>
            </a:r>
            <a:r>
              <a:rPr lang="en-US" altLang="ja-JP" sz="2000" dirty="0">
                <a:latin typeface="UD デジタル 教科書体 NK-R" panose="02020400000000000000" pitchFamily="18" charset="-128"/>
                <a:ea typeface="UD デジタル 教科書体 NK-R" panose="02020400000000000000" pitchFamily="18" charset="-128"/>
              </a:rPr>
              <a:t>19</a:t>
            </a:r>
            <a:r>
              <a:rPr lang="ja-JP" altLang="en-US" sz="2000" dirty="0">
                <a:latin typeface="UD デジタル 教科書体 NK-R" panose="02020400000000000000" pitchFamily="18" charset="-128"/>
                <a:ea typeface="UD デジタル 教科書体 NK-R" panose="02020400000000000000" pitchFamily="18" charset="-128"/>
              </a:rPr>
              <a:t>条　市長は、消費者からの苦情の処理のために必要があると認　</a:t>
            </a:r>
            <a:endParaRPr lang="en-US" altLang="ja-JP" sz="2000" dirty="0">
              <a:latin typeface="UD デジタル 教科書体 NK-R" panose="02020400000000000000" pitchFamily="18" charset="-128"/>
              <a:ea typeface="UD デジタル 教科書体 NK-R" panose="02020400000000000000" pitchFamily="18" charset="-128"/>
            </a:endParaRPr>
          </a:p>
          <a:p>
            <a:pPr marL="0" indent="0" algn="dist">
              <a:buNone/>
            </a:pPr>
            <a:r>
              <a:rPr lang="ja-JP" altLang="en-US" sz="2000" dirty="0">
                <a:latin typeface="UD デジタル 教科書体 NK-R" panose="02020400000000000000" pitchFamily="18" charset="-128"/>
                <a:ea typeface="UD デジタル 教科書体 NK-R" panose="02020400000000000000" pitchFamily="18" charset="-128"/>
              </a:rPr>
              <a:t>　</a:t>
            </a:r>
            <a:r>
              <a:rPr lang="ja-JP" altLang="en-US" sz="2000" dirty="0" err="1">
                <a:latin typeface="UD デジタル 教科書体 NK-R" panose="02020400000000000000" pitchFamily="18" charset="-128"/>
                <a:ea typeface="UD デジタル 教科書体 NK-R" panose="02020400000000000000" pitchFamily="18" charset="-128"/>
              </a:rPr>
              <a:t>める</a:t>
            </a:r>
            <a:r>
              <a:rPr lang="ja-JP" altLang="en-US" sz="2000" dirty="0">
                <a:latin typeface="UD デジタル 教科書体 NK-R" panose="02020400000000000000" pitchFamily="18" charset="-128"/>
                <a:ea typeface="UD デジタル 教科書体 NK-R" panose="02020400000000000000" pitchFamily="18" charset="-128"/>
              </a:rPr>
              <a:t>ときは、事業者等そ の他の関係者に対し、消費生活センター</a:t>
            </a:r>
            <a:endParaRPr lang="en-US" altLang="ja-JP" sz="2000" dirty="0">
              <a:latin typeface="UD デジタル 教科書体 NK-R" panose="02020400000000000000" pitchFamily="18" charset="-128"/>
              <a:ea typeface="UD デジタル 教科書体 NK-R" panose="02020400000000000000" pitchFamily="18" charset="-128"/>
            </a:endParaRPr>
          </a:p>
          <a:p>
            <a:pPr marL="0" indent="0" algn="dist">
              <a:buNone/>
            </a:pPr>
            <a:r>
              <a:rPr lang="ja-JP" altLang="en-US" sz="2000" dirty="0">
                <a:latin typeface="UD デジタル 教科書体 NK-R" panose="02020400000000000000" pitchFamily="18" charset="-128"/>
                <a:ea typeface="UD デジタル 教科書体 NK-R" panose="02020400000000000000" pitchFamily="18" charset="-128"/>
              </a:rPr>
              <a:t>　への来庁及び説明又は商品等の品質及び表示、営 業の方法等に関</a:t>
            </a:r>
            <a:endParaRPr lang="en-US" altLang="ja-JP" sz="20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sz="2000" dirty="0">
                <a:latin typeface="UD デジタル 教科書体 NK-R" panose="02020400000000000000" pitchFamily="18" charset="-128"/>
                <a:ea typeface="UD デジタル 教科書体 NK-R" panose="02020400000000000000" pitchFamily="18" charset="-128"/>
              </a:rPr>
              <a:t>　する資料の提出を</a:t>
            </a:r>
            <a:r>
              <a:rPr lang="ja-JP" altLang="en-US" sz="2000" dirty="0">
                <a:solidFill>
                  <a:srgbClr val="FF0000"/>
                </a:solidFill>
                <a:latin typeface="UD デジタル 教科書体 NK-R" panose="02020400000000000000" pitchFamily="18" charset="-128"/>
                <a:ea typeface="UD デジタル 教科書体 NK-R" panose="02020400000000000000" pitchFamily="18" charset="-128"/>
              </a:rPr>
              <a:t>求めることができる。 </a:t>
            </a:r>
            <a:endParaRPr lang="en-US" altLang="ja-JP" sz="2000" dirty="0">
              <a:solidFill>
                <a:srgbClr val="FF0000"/>
              </a:solidFill>
              <a:latin typeface="UD デジタル 教科書体 NK-R" panose="02020400000000000000" pitchFamily="18" charset="-128"/>
              <a:ea typeface="UD デジタル 教科書体 NK-R" panose="02020400000000000000" pitchFamily="18" charset="-128"/>
            </a:endParaRPr>
          </a:p>
          <a:p>
            <a:pPr marL="0" indent="0" algn="dist">
              <a:buNone/>
            </a:pPr>
            <a:r>
              <a:rPr lang="ja-JP" altLang="en-US" sz="2000" dirty="0">
                <a:latin typeface="UD デジタル 教科書体 NK-R" panose="02020400000000000000" pitchFamily="18" charset="-128"/>
                <a:ea typeface="UD デジタル 教科書体 NK-R" panose="02020400000000000000" pitchFamily="18" charset="-128"/>
              </a:rPr>
              <a:t>２ 市長は、前項の関係者が説明又は同項の資料の提出を拒んだ場合</a:t>
            </a:r>
            <a:endParaRPr lang="en-US" altLang="ja-JP" sz="2000" dirty="0">
              <a:latin typeface="UD デジタル 教科書体 NK-R" panose="02020400000000000000" pitchFamily="18" charset="-128"/>
              <a:ea typeface="UD デジタル 教科書体 NK-R" panose="02020400000000000000" pitchFamily="18" charset="-128"/>
            </a:endParaRPr>
          </a:p>
          <a:p>
            <a:pPr marL="0" indent="0" algn="dist">
              <a:buNone/>
            </a:pPr>
            <a:r>
              <a:rPr lang="ja-JP" altLang="en-US" sz="2000" dirty="0">
                <a:latin typeface="UD デジタル 教科書体 NK-R" panose="02020400000000000000" pitchFamily="18" charset="-128"/>
                <a:ea typeface="UD デジタル 教科書体 NK-R" panose="02020400000000000000" pitchFamily="18" charset="-128"/>
              </a:rPr>
              <a:t>　であって、同項の消費 者の同意があるときは、当該消費者の苦情</a:t>
            </a:r>
            <a:endParaRPr lang="en-US" altLang="ja-JP" sz="2000" dirty="0">
              <a:latin typeface="UD デジタル 教科書体 NK-R" panose="02020400000000000000" pitchFamily="18" charset="-128"/>
              <a:ea typeface="UD デジタル 教科書体 NK-R" panose="02020400000000000000" pitchFamily="18" charset="-128"/>
            </a:endParaRPr>
          </a:p>
          <a:p>
            <a:pPr marL="0" indent="0" algn="dist">
              <a:buNone/>
            </a:pPr>
            <a:r>
              <a:rPr lang="ja-JP" altLang="en-US" sz="2000" dirty="0">
                <a:latin typeface="UD デジタル 教科書体 NK-R" panose="02020400000000000000" pitchFamily="18" charset="-128"/>
                <a:ea typeface="UD デジタル 教科書体 NK-R" panose="02020400000000000000" pitchFamily="18" charset="-128"/>
              </a:rPr>
              <a:t>　の内容並びに当該関係者の氏名又は名称及び住所又は所在地を</a:t>
            </a:r>
            <a:r>
              <a:rPr lang="ja-JP" altLang="en-US" sz="2000" dirty="0">
                <a:solidFill>
                  <a:srgbClr val="FF0000"/>
                </a:solidFill>
                <a:latin typeface="UD デジタル 教科書体 NK-R" panose="02020400000000000000" pitchFamily="18" charset="-128"/>
                <a:ea typeface="UD デジタル 教科書体 NK-R" panose="02020400000000000000" pitchFamily="18" charset="-128"/>
              </a:rPr>
              <a:t>公表</a:t>
            </a:r>
            <a:endParaRPr lang="en-US" altLang="ja-JP" sz="2000" dirty="0">
              <a:solidFill>
                <a:srgbClr val="FF0000"/>
              </a:solidFill>
              <a:latin typeface="UD デジタル 教科書体 NK-R" panose="02020400000000000000" pitchFamily="18" charset="-128"/>
              <a:ea typeface="UD デジタル 教科書体 NK-R" panose="02020400000000000000" pitchFamily="18" charset="-128"/>
            </a:endParaRPr>
          </a:p>
          <a:p>
            <a:pPr marL="0" indent="0">
              <a:buNone/>
            </a:pPr>
            <a:r>
              <a:rPr lang="ja-JP" altLang="en-US" sz="2000" dirty="0">
                <a:solidFill>
                  <a:srgbClr val="FF0000"/>
                </a:solidFill>
                <a:latin typeface="UD デジタル 教科書体 NK-R" panose="02020400000000000000" pitchFamily="18" charset="-128"/>
                <a:ea typeface="UD デジタル 教科書体 NK-R" panose="02020400000000000000" pitchFamily="18" charset="-128"/>
              </a:rPr>
              <a:t>　することができる。</a:t>
            </a:r>
            <a:endParaRPr lang="en-US" altLang="ja-JP" sz="2000" dirty="0">
              <a:solidFill>
                <a:srgbClr val="FF0000"/>
              </a:solidFill>
              <a:latin typeface="UD デジタル 教科書体 NK-R" panose="02020400000000000000" pitchFamily="18" charset="-128"/>
              <a:ea typeface="UD デジタル 教科書体 NK-R" panose="02020400000000000000" pitchFamily="18" charset="-128"/>
            </a:endParaRPr>
          </a:p>
          <a:p>
            <a:pPr marL="0" indent="0" algn="dist">
              <a:buNone/>
            </a:pPr>
            <a:r>
              <a:rPr lang="ja-JP" altLang="en-US" sz="2000" dirty="0">
                <a:latin typeface="UD デジタル 教科書体 NK-R" panose="02020400000000000000" pitchFamily="18" charset="-128"/>
                <a:ea typeface="UD デジタル 教科書体 NK-R" panose="02020400000000000000" pitchFamily="18" charset="-128"/>
              </a:rPr>
              <a:t>３ </a:t>
            </a:r>
            <a:r>
              <a:rPr lang="ja-JP" altLang="en-US" sz="2000" spc="-200" dirty="0">
                <a:latin typeface="UD デジタル 教科書体 NK-R" panose="02020400000000000000" pitchFamily="18" charset="-128"/>
                <a:ea typeface="UD デジタル 教科書体 NK-R" panose="02020400000000000000" pitchFamily="18" charset="-128"/>
              </a:rPr>
              <a:t>市長は、前項の規定による公表をしようするときは、あらかじめ、</a:t>
            </a:r>
            <a:endParaRPr lang="en-US" altLang="ja-JP" sz="2000" spc="-200" dirty="0">
              <a:latin typeface="UD デジタル 教科書体 NK-R" panose="02020400000000000000" pitchFamily="18" charset="-128"/>
              <a:ea typeface="UD デジタル 教科書体 NK-R" panose="02020400000000000000" pitchFamily="18" charset="-128"/>
            </a:endParaRPr>
          </a:p>
          <a:p>
            <a:pPr marL="0" indent="0" algn="dist">
              <a:buNone/>
            </a:pPr>
            <a:r>
              <a:rPr lang="ja-JP" altLang="en-US" sz="2000" dirty="0">
                <a:latin typeface="UD デジタル 教科書体 NK-R" panose="02020400000000000000" pitchFamily="18" charset="-128"/>
                <a:ea typeface="UD デジタル 教科書体 NK-R" panose="02020400000000000000" pitchFamily="18" charset="-128"/>
              </a:rPr>
              <a:t>　第１項の関係者にそ の旨を通知し、相当の期間を定めて、</a:t>
            </a:r>
            <a:r>
              <a:rPr lang="ja-JP" altLang="en-US" sz="2000" dirty="0">
                <a:solidFill>
                  <a:srgbClr val="FF0000"/>
                </a:solidFill>
                <a:latin typeface="UD デジタル 教科書体 NK-R" panose="02020400000000000000" pitchFamily="18" charset="-128"/>
                <a:ea typeface="UD デジタル 教科書体 NK-R" panose="02020400000000000000" pitchFamily="18" charset="-128"/>
              </a:rPr>
              <a:t>意見</a:t>
            </a:r>
            <a:endParaRPr lang="en-US" altLang="ja-JP" sz="2000" dirty="0">
              <a:solidFill>
                <a:srgbClr val="FF0000"/>
              </a:solidFill>
              <a:latin typeface="UD デジタル 教科書体 NK-R" panose="02020400000000000000" pitchFamily="18" charset="-128"/>
              <a:ea typeface="UD デジタル 教科書体 NK-R" panose="02020400000000000000" pitchFamily="18" charset="-128"/>
            </a:endParaRPr>
          </a:p>
          <a:p>
            <a:pPr marL="0" indent="0">
              <a:buNone/>
            </a:pPr>
            <a:r>
              <a:rPr lang="ja-JP" altLang="en-US" sz="2000" dirty="0">
                <a:solidFill>
                  <a:srgbClr val="FF0000"/>
                </a:solidFill>
                <a:latin typeface="UD デジタル 教科書体 NK-R" panose="02020400000000000000" pitchFamily="18" charset="-128"/>
                <a:ea typeface="UD デジタル 教科書体 NK-R" panose="02020400000000000000" pitchFamily="18" charset="-128"/>
              </a:rPr>
              <a:t>　を述べる機会を与えなければならない。 </a:t>
            </a:r>
            <a:endParaRPr kumimoji="1" lang="ja-JP" altLang="en-US" sz="2000"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AD123C3B-B9E2-4346-9394-235EE35D0D38}"/>
              </a:ext>
            </a:extLst>
          </p:cNvPr>
          <p:cNvSpPr>
            <a:spLocks noGrp="1"/>
          </p:cNvSpPr>
          <p:nvPr>
            <p:ph type="sldNum" sz="quarter" idx="12"/>
          </p:nvPr>
        </p:nvSpPr>
        <p:spPr>
          <a:xfrm>
            <a:off x="6057900" y="6369890"/>
            <a:ext cx="2977243" cy="488110"/>
          </a:xfrm>
        </p:spPr>
        <p:txBody>
          <a:bodyPr/>
          <a:lstStyle/>
          <a:p>
            <a:fld id="{7679E8B6-0350-4F5C-8359-0F555F5A035B}" type="slidenum">
              <a:rPr lang="en-US" altLang="ja-JP" sz="1600" smtClean="0">
                <a:solidFill>
                  <a:srgbClr val="808080"/>
                </a:solidFill>
                <a:latin typeface="游ゴシック" panose="020B0400000000000000" pitchFamily="50" charset="-128"/>
                <a:ea typeface="游ゴシック" panose="020B0400000000000000" pitchFamily="50" charset="-128"/>
              </a:rPr>
              <a:pPr/>
              <a:t>45</a:t>
            </a:fld>
            <a:endParaRPr lang="en-US" altLang="ja-JP" sz="1600" dirty="0">
              <a:solidFill>
                <a:srgbClr val="808080"/>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5816474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B793040B-28F5-43E6-A297-A2FF2C64CB6A}"/>
              </a:ext>
            </a:extLst>
          </p:cNvPr>
          <p:cNvSpPr/>
          <p:nvPr/>
        </p:nvSpPr>
        <p:spPr>
          <a:xfrm>
            <a:off x="5325352" y="1573369"/>
            <a:ext cx="3566895" cy="4975349"/>
          </a:xfrm>
          <a:prstGeom prst="roundRect">
            <a:avLst>
              <a:gd name="adj" fmla="val 5019"/>
            </a:avLst>
          </a:pr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kumimoji="0" lang="ja-JP" altLang="en-US" sz="1350" dirty="0">
              <a:solidFill>
                <a:prstClr val="white"/>
              </a:solidFill>
            </a:endParaRPr>
          </a:p>
        </p:txBody>
      </p:sp>
      <p:grpSp>
        <p:nvGrpSpPr>
          <p:cNvPr id="55" name="グループ化 54"/>
          <p:cNvGrpSpPr/>
          <p:nvPr/>
        </p:nvGrpSpPr>
        <p:grpSpPr>
          <a:xfrm>
            <a:off x="274343" y="1573369"/>
            <a:ext cx="3567279" cy="4975349"/>
            <a:chOff x="399569" y="983977"/>
            <a:chExt cx="4471273" cy="5703659"/>
          </a:xfrm>
        </p:grpSpPr>
        <p:sp>
          <p:nvSpPr>
            <p:cNvPr id="8" name="楕円 7">
              <a:extLst>
                <a:ext uri="{FF2B5EF4-FFF2-40B4-BE49-F238E27FC236}">
                  <a16:creationId xmlns:a16="http://schemas.microsoft.com/office/drawing/2014/main" id="{E4B2AC13-2994-4578-A7B7-98D538A74035}"/>
                </a:ext>
              </a:extLst>
            </p:cNvPr>
            <p:cNvSpPr/>
            <p:nvPr/>
          </p:nvSpPr>
          <p:spPr>
            <a:xfrm rot="3151543">
              <a:off x="1549409" y="1645476"/>
              <a:ext cx="2422758" cy="3403833"/>
            </a:xfrm>
            <a:prstGeom prst="ellipse">
              <a:avLst/>
            </a:prstGeom>
            <a:noFill/>
            <a:ln w="2159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kumimoji="0" lang="ja-JP" altLang="en-US" sz="1350">
                <a:solidFill>
                  <a:prstClr val="white"/>
                </a:solidFill>
              </a:endParaRPr>
            </a:p>
          </p:txBody>
        </p:sp>
        <p:grpSp>
          <p:nvGrpSpPr>
            <p:cNvPr id="36" name="グループ化 35"/>
            <p:cNvGrpSpPr/>
            <p:nvPr/>
          </p:nvGrpSpPr>
          <p:grpSpPr>
            <a:xfrm>
              <a:off x="399569" y="983977"/>
              <a:ext cx="4471273" cy="5703659"/>
              <a:chOff x="399569" y="983977"/>
              <a:chExt cx="4471273" cy="5703659"/>
            </a:xfrm>
          </p:grpSpPr>
          <p:sp>
            <p:nvSpPr>
              <p:cNvPr id="6" name="四角形: 角を丸くする 5">
                <a:extLst>
                  <a:ext uri="{FF2B5EF4-FFF2-40B4-BE49-F238E27FC236}">
                    <a16:creationId xmlns:a16="http://schemas.microsoft.com/office/drawing/2014/main" id="{DB830FCD-7037-4E40-98E7-A0725736A8F4}"/>
                  </a:ext>
                </a:extLst>
              </p:cNvPr>
              <p:cNvSpPr/>
              <p:nvPr/>
            </p:nvSpPr>
            <p:spPr>
              <a:xfrm>
                <a:off x="399569" y="983977"/>
                <a:ext cx="4471273" cy="5703659"/>
              </a:xfrm>
              <a:prstGeom prst="roundRect">
                <a:avLst>
                  <a:gd name="adj" fmla="val 5019"/>
                </a:avLst>
              </a:prstGeom>
              <a:solidFill>
                <a:srgbClr val="00B0F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kumimoji="0" lang="ja-JP" altLang="en-US" sz="1350">
                  <a:solidFill>
                    <a:prstClr val="white"/>
                  </a:solidFill>
                </a:endParaRPr>
              </a:p>
            </p:txBody>
          </p:sp>
          <p:grpSp>
            <p:nvGrpSpPr>
              <p:cNvPr id="18" name="グループ化 17">
                <a:extLst>
                  <a:ext uri="{FF2B5EF4-FFF2-40B4-BE49-F238E27FC236}">
                    <a16:creationId xmlns:a16="http://schemas.microsoft.com/office/drawing/2014/main" id="{DD2A570C-1529-4BC7-8240-ACC544640FB4}"/>
                  </a:ext>
                </a:extLst>
              </p:cNvPr>
              <p:cNvGrpSpPr/>
              <p:nvPr/>
            </p:nvGrpSpPr>
            <p:grpSpPr>
              <a:xfrm>
                <a:off x="399569" y="2858172"/>
                <a:ext cx="1815152" cy="1588572"/>
                <a:chOff x="1030661" y="2317824"/>
                <a:chExt cx="1815152" cy="1588572"/>
              </a:xfrm>
            </p:grpSpPr>
            <p:pic>
              <p:nvPicPr>
                <p:cNvPr id="11" name="図 10">
                  <a:extLst>
                    <a:ext uri="{FF2B5EF4-FFF2-40B4-BE49-F238E27FC236}">
                      <a16:creationId xmlns:a16="http://schemas.microsoft.com/office/drawing/2014/main" id="{3654C123-23C1-4736-A6C7-B04B604A0C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69521" y="2317824"/>
                  <a:ext cx="1139398" cy="1139398"/>
                </a:xfrm>
                <a:prstGeom prst="rect">
                  <a:avLst/>
                </a:prstGeom>
              </p:spPr>
            </p:pic>
            <p:sp>
              <p:nvSpPr>
                <p:cNvPr id="12" name="テキスト ボックス 11">
                  <a:extLst>
                    <a:ext uri="{FF2B5EF4-FFF2-40B4-BE49-F238E27FC236}">
                      <a16:creationId xmlns:a16="http://schemas.microsoft.com/office/drawing/2014/main" id="{61688B5E-F1F4-4B62-800F-AB01516D7344}"/>
                    </a:ext>
                  </a:extLst>
                </p:cNvPr>
                <p:cNvSpPr txBox="1"/>
                <p:nvPr/>
              </p:nvSpPr>
              <p:spPr>
                <a:xfrm>
                  <a:off x="1030661" y="3377151"/>
                  <a:ext cx="1815152" cy="529245"/>
                </a:xfrm>
                <a:prstGeom prst="rect">
                  <a:avLst/>
                </a:prstGeom>
                <a:noFill/>
              </p:spPr>
              <p:txBody>
                <a:bodyPr wrap="square" rtlCol="0">
                  <a:spAutoFit/>
                </a:bodyPr>
                <a:lstStyle/>
                <a:p>
                  <a:pPr algn="ctr" defTabSz="342900">
                    <a:defRPr/>
                  </a:pPr>
                  <a:r>
                    <a:rPr kumimoji="0" lang="ja-JP" altLang="en-US" sz="1200" dirty="0">
                      <a:solidFill>
                        <a:prstClr val="black"/>
                      </a:solidFill>
                      <a:latin typeface="UD デジタル 教科書体 NK-B" panose="02020700000000000000" pitchFamily="18" charset="-128"/>
                      <a:ea typeface="UD デジタル 教科書体 NK-B" panose="02020700000000000000" pitchFamily="18" charset="-128"/>
                    </a:rPr>
                    <a:t>野洲市</a:t>
                  </a:r>
                  <a:endParaRPr kumimoji="0" lang="en-US" altLang="ja-JP" sz="1200" dirty="0">
                    <a:solidFill>
                      <a:prstClr val="black"/>
                    </a:solidFill>
                    <a:latin typeface="UD デジタル 教科書体 NK-B" panose="02020700000000000000" pitchFamily="18" charset="-128"/>
                    <a:ea typeface="UD デジタル 教科書体 NK-B" panose="02020700000000000000" pitchFamily="18" charset="-128"/>
                  </a:endParaRPr>
                </a:p>
                <a:p>
                  <a:pPr algn="ctr" defTabSz="342900">
                    <a:defRPr/>
                  </a:pPr>
                  <a:r>
                    <a:rPr kumimoji="0" lang="ja-JP" altLang="en-US" sz="1200" dirty="0">
                      <a:solidFill>
                        <a:prstClr val="black"/>
                      </a:solidFill>
                      <a:latin typeface="UD デジタル 教科書体 NK-B" panose="02020700000000000000" pitchFamily="18" charset="-128"/>
                      <a:ea typeface="UD デジタル 教科書体 NK-B" panose="02020700000000000000" pitchFamily="18" charset="-128"/>
                    </a:rPr>
                    <a:t>消費生活センター</a:t>
                  </a:r>
                </a:p>
              </p:txBody>
            </p:sp>
          </p:grpSp>
          <p:grpSp>
            <p:nvGrpSpPr>
              <p:cNvPr id="17" name="グループ化 16">
                <a:extLst>
                  <a:ext uri="{FF2B5EF4-FFF2-40B4-BE49-F238E27FC236}">
                    <a16:creationId xmlns:a16="http://schemas.microsoft.com/office/drawing/2014/main" id="{9CF58B3D-2A02-491B-AD9F-8EB717312B4B}"/>
                  </a:ext>
                </a:extLst>
              </p:cNvPr>
              <p:cNvGrpSpPr/>
              <p:nvPr/>
            </p:nvGrpSpPr>
            <p:grpSpPr>
              <a:xfrm>
                <a:off x="3037250" y="1386201"/>
                <a:ext cx="1256844" cy="1579235"/>
                <a:chOff x="2166640" y="903698"/>
                <a:chExt cx="1256844" cy="1579235"/>
              </a:xfrm>
            </p:grpSpPr>
            <p:grpSp>
              <p:nvGrpSpPr>
                <p:cNvPr id="19" name="グループ化 18">
                  <a:extLst>
                    <a:ext uri="{FF2B5EF4-FFF2-40B4-BE49-F238E27FC236}">
                      <a16:creationId xmlns:a16="http://schemas.microsoft.com/office/drawing/2014/main" id="{AC2E8EB6-E9E6-401A-8303-E0C2C1570CDC}"/>
                    </a:ext>
                  </a:extLst>
                </p:cNvPr>
                <p:cNvGrpSpPr/>
                <p:nvPr/>
              </p:nvGrpSpPr>
              <p:grpSpPr>
                <a:xfrm>
                  <a:off x="2166640" y="903698"/>
                  <a:ext cx="1256844" cy="1308095"/>
                  <a:chOff x="2166640" y="903698"/>
                  <a:chExt cx="1256844" cy="1308095"/>
                </a:xfrm>
              </p:grpSpPr>
              <p:pic>
                <p:nvPicPr>
                  <p:cNvPr id="21" name="図 20" descr="おもちゃ が含まれている画像&#10;&#10;非常に高い精度で生成された説明">
                    <a:extLst>
                      <a:ext uri="{FF2B5EF4-FFF2-40B4-BE49-F238E27FC236}">
                        <a16:creationId xmlns:a16="http://schemas.microsoft.com/office/drawing/2014/main" id="{AD2392C1-C371-4F97-A31C-59E940C880D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66640" y="903698"/>
                    <a:ext cx="728135" cy="1291592"/>
                  </a:xfrm>
                  <a:prstGeom prst="rect">
                    <a:avLst/>
                  </a:prstGeom>
                </p:spPr>
              </p:pic>
              <p:pic>
                <p:nvPicPr>
                  <p:cNvPr id="22" name="図 21" descr="おもちゃ, 人形 が含まれている画像&#10;&#10;高い精度で生成された説明">
                    <a:extLst>
                      <a:ext uri="{FF2B5EF4-FFF2-40B4-BE49-F238E27FC236}">
                        <a16:creationId xmlns:a16="http://schemas.microsoft.com/office/drawing/2014/main" id="{02909BA3-1A0B-4279-B38E-86D32934A7F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92619" y="923630"/>
                    <a:ext cx="830865" cy="1288163"/>
                  </a:xfrm>
                  <a:prstGeom prst="rect">
                    <a:avLst/>
                  </a:prstGeom>
                </p:spPr>
              </p:pic>
            </p:grpSp>
            <p:sp>
              <p:nvSpPr>
                <p:cNvPr id="20" name="テキスト ボックス 19">
                  <a:extLst>
                    <a:ext uri="{FF2B5EF4-FFF2-40B4-BE49-F238E27FC236}">
                      <a16:creationId xmlns:a16="http://schemas.microsoft.com/office/drawing/2014/main" id="{8449E3E2-304B-4584-9DDB-04FB6E57AA5F}"/>
                    </a:ext>
                  </a:extLst>
                </p:cNvPr>
                <p:cNvSpPr txBox="1"/>
                <p:nvPr/>
              </p:nvSpPr>
              <p:spPr>
                <a:xfrm>
                  <a:off x="2387299" y="2113601"/>
                  <a:ext cx="771831" cy="369332"/>
                </a:xfrm>
                <a:prstGeom prst="rect">
                  <a:avLst/>
                </a:prstGeom>
                <a:noFill/>
              </p:spPr>
              <p:txBody>
                <a:bodyPr wrap="square" rtlCol="0">
                  <a:spAutoFit/>
                </a:bodyPr>
                <a:lstStyle/>
                <a:p>
                  <a:pPr algn="ctr" defTabSz="342900">
                    <a:defRPr/>
                  </a:pPr>
                  <a:r>
                    <a:rPr kumimoji="0" lang="ja-JP" altLang="en-US" sz="1200" dirty="0">
                      <a:solidFill>
                        <a:prstClr val="black"/>
                      </a:solidFill>
                      <a:latin typeface="HG丸ｺﾞｼｯｸM-PRO" panose="020F0600000000000000" pitchFamily="50" charset="-128"/>
                      <a:ea typeface="HG丸ｺﾞｼｯｸM-PRO" panose="020F0600000000000000" pitchFamily="50" charset="-128"/>
                    </a:rPr>
                    <a:t>警察</a:t>
                  </a:r>
                  <a:endParaRPr kumimoji="0" lang="en-US" altLang="ja-JP" sz="1200" dirty="0">
                    <a:solidFill>
                      <a:prstClr val="black"/>
                    </a:solidFill>
                    <a:latin typeface="HG丸ｺﾞｼｯｸM-PRO" panose="020F0600000000000000" pitchFamily="50" charset="-128"/>
                    <a:ea typeface="HG丸ｺﾞｼｯｸM-PRO" panose="020F0600000000000000" pitchFamily="50" charset="-128"/>
                  </a:endParaRPr>
                </a:p>
              </p:txBody>
            </p:sp>
          </p:grpSp>
          <p:grpSp>
            <p:nvGrpSpPr>
              <p:cNvPr id="23" name="グループ化 22">
                <a:extLst>
                  <a:ext uri="{FF2B5EF4-FFF2-40B4-BE49-F238E27FC236}">
                    <a16:creationId xmlns:a16="http://schemas.microsoft.com/office/drawing/2014/main" id="{642ECD86-D9E7-4030-9004-440CDD1C78FB}"/>
                  </a:ext>
                </a:extLst>
              </p:cNvPr>
              <p:cNvGrpSpPr/>
              <p:nvPr/>
            </p:nvGrpSpPr>
            <p:grpSpPr>
              <a:xfrm>
                <a:off x="1473662" y="1478222"/>
                <a:ext cx="1299233" cy="1456436"/>
                <a:chOff x="690215" y="1122255"/>
                <a:chExt cx="1299233" cy="1456436"/>
              </a:xfrm>
            </p:grpSpPr>
            <p:sp>
              <p:nvSpPr>
                <p:cNvPr id="24" name="テキスト ボックス 23">
                  <a:extLst>
                    <a:ext uri="{FF2B5EF4-FFF2-40B4-BE49-F238E27FC236}">
                      <a16:creationId xmlns:a16="http://schemas.microsoft.com/office/drawing/2014/main" id="{0B7CA583-2A7E-4E99-9B39-DBAD19D4E598}"/>
                    </a:ext>
                  </a:extLst>
                </p:cNvPr>
                <p:cNvSpPr txBox="1"/>
                <p:nvPr/>
              </p:nvSpPr>
              <p:spPr>
                <a:xfrm>
                  <a:off x="690215" y="1122255"/>
                  <a:ext cx="1299233" cy="317547"/>
                </a:xfrm>
                <a:prstGeom prst="rect">
                  <a:avLst/>
                </a:prstGeom>
                <a:noFill/>
              </p:spPr>
              <p:txBody>
                <a:bodyPr wrap="square" rtlCol="0">
                  <a:spAutoFit/>
                </a:bodyPr>
                <a:lstStyle/>
                <a:p>
                  <a:pPr algn="ctr" defTabSz="342900">
                    <a:defRPr/>
                  </a:pPr>
                  <a:r>
                    <a:rPr kumimoji="0" lang="ja-JP" altLang="en-US" sz="1200" dirty="0">
                      <a:solidFill>
                        <a:prstClr val="black"/>
                      </a:solidFill>
                      <a:latin typeface="UD デジタル 教科書体 NK-B" panose="02020700000000000000" pitchFamily="18" charset="-128"/>
                      <a:ea typeface="UD デジタル 教科書体 NK-B" panose="02020700000000000000" pitchFamily="18" charset="-128"/>
                    </a:rPr>
                    <a:t>健康推進課</a:t>
                  </a:r>
                  <a:endParaRPr kumimoji="0" lang="en-US" altLang="ja-JP" sz="1200" dirty="0">
                    <a:solidFill>
                      <a:prstClr val="black"/>
                    </a:solidFill>
                    <a:latin typeface="UD デジタル 教科書体 NK-B" panose="02020700000000000000" pitchFamily="18" charset="-128"/>
                    <a:ea typeface="UD デジタル 教科書体 NK-B" panose="02020700000000000000" pitchFamily="18" charset="-128"/>
                  </a:endParaRPr>
                </a:p>
              </p:txBody>
            </p:sp>
            <p:pic>
              <p:nvPicPr>
                <p:cNvPr id="25" name="図 24" descr="おもちゃ, 人形 が含まれている画像&#10;&#10;非常に高い精度で生成された説明">
                  <a:extLst>
                    <a:ext uri="{FF2B5EF4-FFF2-40B4-BE49-F238E27FC236}">
                      <a16:creationId xmlns:a16="http://schemas.microsoft.com/office/drawing/2014/main" id="{A4FD548B-86C6-4BCE-B00E-E56A6EA572A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8079" y="1405166"/>
                  <a:ext cx="1063507" cy="1173525"/>
                </a:xfrm>
                <a:prstGeom prst="rect">
                  <a:avLst/>
                </a:prstGeom>
              </p:spPr>
            </p:pic>
          </p:grpSp>
          <p:grpSp>
            <p:nvGrpSpPr>
              <p:cNvPr id="26" name="グループ化 25">
                <a:extLst>
                  <a:ext uri="{FF2B5EF4-FFF2-40B4-BE49-F238E27FC236}">
                    <a16:creationId xmlns:a16="http://schemas.microsoft.com/office/drawing/2014/main" id="{5B5B3EF0-EA56-4413-B994-F553652B0C32}"/>
                  </a:ext>
                </a:extLst>
              </p:cNvPr>
              <p:cNvGrpSpPr/>
              <p:nvPr/>
            </p:nvGrpSpPr>
            <p:grpSpPr>
              <a:xfrm>
                <a:off x="3242224" y="3129329"/>
                <a:ext cx="1204517" cy="1492213"/>
                <a:chOff x="2697033" y="2770884"/>
                <a:chExt cx="1204517" cy="1492213"/>
              </a:xfrm>
            </p:grpSpPr>
            <p:pic>
              <p:nvPicPr>
                <p:cNvPr id="27" name="図 26" descr="おもちゃ, 人形 が含まれている画像&#10;&#10;高い精度で生成された説明">
                  <a:extLst>
                    <a:ext uri="{FF2B5EF4-FFF2-40B4-BE49-F238E27FC236}">
                      <a16:creationId xmlns:a16="http://schemas.microsoft.com/office/drawing/2014/main" id="{978ADD7E-6C8B-4855-9F31-AC8DB0E2BCF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97033" y="2770884"/>
                  <a:ext cx="1204517" cy="1047930"/>
                </a:xfrm>
                <a:prstGeom prst="rect">
                  <a:avLst/>
                </a:prstGeom>
              </p:spPr>
            </p:pic>
            <p:sp>
              <p:nvSpPr>
                <p:cNvPr id="28" name="テキスト ボックス 27">
                  <a:extLst>
                    <a:ext uri="{FF2B5EF4-FFF2-40B4-BE49-F238E27FC236}">
                      <a16:creationId xmlns:a16="http://schemas.microsoft.com/office/drawing/2014/main" id="{A6FAAD37-12D0-46BA-8EEB-094980B44C71}"/>
                    </a:ext>
                  </a:extLst>
                </p:cNvPr>
                <p:cNvSpPr txBox="1"/>
                <p:nvPr/>
              </p:nvSpPr>
              <p:spPr>
                <a:xfrm>
                  <a:off x="2772668" y="3733852"/>
                  <a:ext cx="1059416" cy="529245"/>
                </a:xfrm>
                <a:prstGeom prst="rect">
                  <a:avLst/>
                </a:prstGeom>
                <a:noFill/>
              </p:spPr>
              <p:txBody>
                <a:bodyPr wrap="square" rtlCol="0">
                  <a:spAutoFit/>
                </a:bodyPr>
                <a:lstStyle/>
                <a:p>
                  <a:pPr algn="ctr" defTabSz="342900">
                    <a:defRPr/>
                  </a:pPr>
                  <a:r>
                    <a:rPr kumimoji="0" lang="ja-JP" altLang="en-US" sz="1200" dirty="0">
                      <a:solidFill>
                        <a:prstClr val="black"/>
                      </a:solidFill>
                      <a:latin typeface="UD デジタル 教科書体 NK-B" panose="02020700000000000000" pitchFamily="18" charset="-128"/>
                      <a:ea typeface="UD デジタル 教科書体 NK-B" panose="02020700000000000000" pitchFamily="18" charset="-128"/>
                    </a:rPr>
                    <a:t>民生委員</a:t>
                  </a:r>
                  <a:endParaRPr kumimoji="0" lang="en-US" altLang="ja-JP" sz="1200" dirty="0">
                    <a:solidFill>
                      <a:prstClr val="black"/>
                    </a:solidFill>
                    <a:latin typeface="UD デジタル 教科書体 NK-B" panose="02020700000000000000" pitchFamily="18" charset="-128"/>
                    <a:ea typeface="UD デジタル 教科書体 NK-B" panose="02020700000000000000" pitchFamily="18" charset="-128"/>
                  </a:endParaRPr>
                </a:p>
                <a:p>
                  <a:pPr algn="ctr" defTabSz="342900">
                    <a:defRPr/>
                  </a:pPr>
                  <a:r>
                    <a:rPr kumimoji="0" lang="ja-JP" altLang="en-US" sz="1200" dirty="0">
                      <a:solidFill>
                        <a:prstClr val="black"/>
                      </a:solidFill>
                      <a:latin typeface="UD デジタル 教科書体 NK-B" panose="02020700000000000000" pitchFamily="18" charset="-128"/>
                      <a:ea typeface="UD デジタル 教科書体 NK-B" panose="02020700000000000000" pitchFamily="18" charset="-128"/>
                    </a:rPr>
                    <a:t>児童委員</a:t>
                  </a:r>
                  <a:endParaRPr kumimoji="0" lang="en-US" altLang="ja-JP" sz="1200" dirty="0">
                    <a:solidFill>
                      <a:prstClr val="black"/>
                    </a:solidFill>
                    <a:latin typeface="UD デジタル 教科書体 NK-B" panose="02020700000000000000" pitchFamily="18" charset="-128"/>
                    <a:ea typeface="UD デジタル 教科書体 NK-B" panose="02020700000000000000" pitchFamily="18" charset="-128"/>
                  </a:endParaRPr>
                </a:p>
              </p:txBody>
            </p:sp>
          </p:grpSp>
          <p:grpSp>
            <p:nvGrpSpPr>
              <p:cNvPr id="29" name="グループ化 28">
                <a:extLst>
                  <a:ext uri="{FF2B5EF4-FFF2-40B4-BE49-F238E27FC236}">
                    <a16:creationId xmlns:a16="http://schemas.microsoft.com/office/drawing/2014/main" id="{4F8A50B7-FAED-4F59-A55C-8C4FC56AEE89}"/>
                  </a:ext>
                </a:extLst>
              </p:cNvPr>
              <p:cNvGrpSpPr/>
              <p:nvPr/>
            </p:nvGrpSpPr>
            <p:grpSpPr>
              <a:xfrm>
                <a:off x="1136229" y="3614211"/>
                <a:ext cx="2494378" cy="1776725"/>
                <a:chOff x="536220" y="3973442"/>
                <a:chExt cx="2494378" cy="1776725"/>
              </a:xfrm>
            </p:grpSpPr>
            <p:pic>
              <p:nvPicPr>
                <p:cNvPr id="30" name="図 29">
                  <a:extLst>
                    <a:ext uri="{FF2B5EF4-FFF2-40B4-BE49-F238E27FC236}">
                      <a16:creationId xmlns:a16="http://schemas.microsoft.com/office/drawing/2014/main" id="{E53818C8-EDFB-44BF-A2EB-26EAC5981DE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97477" y="3973442"/>
                  <a:ext cx="989821" cy="1311021"/>
                </a:xfrm>
                <a:prstGeom prst="rect">
                  <a:avLst/>
                </a:prstGeom>
              </p:spPr>
            </p:pic>
            <p:sp>
              <p:nvSpPr>
                <p:cNvPr id="31" name="テキスト ボックス 30">
                  <a:extLst>
                    <a:ext uri="{FF2B5EF4-FFF2-40B4-BE49-F238E27FC236}">
                      <a16:creationId xmlns:a16="http://schemas.microsoft.com/office/drawing/2014/main" id="{9985E2A2-F4D6-4899-9CA6-9ACD706CAB1C}"/>
                    </a:ext>
                  </a:extLst>
                </p:cNvPr>
                <p:cNvSpPr txBox="1"/>
                <p:nvPr/>
              </p:nvSpPr>
              <p:spPr>
                <a:xfrm>
                  <a:off x="536220" y="5220922"/>
                  <a:ext cx="2494378" cy="529245"/>
                </a:xfrm>
                <a:prstGeom prst="rect">
                  <a:avLst/>
                </a:prstGeom>
                <a:noFill/>
              </p:spPr>
              <p:txBody>
                <a:bodyPr wrap="square" rtlCol="0">
                  <a:spAutoFit/>
                </a:bodyPr>
                <a:lstStyle/>
                <a:p>
                  <a:pPr algn="ctr" defTabSz="342900">
                    <a:defRPr/>
                  </a:pPr>
                  <a:r>
                    <a:rPr kumimoji="0" lang="ja-JP" altLang="en-US" sz="1200" dirty="0" err="1">
                      <a:solidFill>
                        <a:prstClr val="black"/>
                      </a:solidFill>
                      <a:latin typeface="UD デジタル 教科書体 NK-B" panose="02020700000000000000" pitchFamily="18" charset="-128"/>
                      <a:ea typeface="UD デジタル 教科書体 NK-B" panose="02020700000000000000" pitchFamily="18" charset="-128"/>
                    </a:rPr>
                    <a:t>障がい</a:t>
                  </a:r>
                  <a:r>
                    <a:rPr kumimoji="0" lang="ja-JP" altLang="en-US" sz="1200" dirty="0">
                      <a:solidFill>
                        <a:prstClr val="black"/>
                      </a:solidFill>
                      <a:latin typeface="UD デジタル 教科書体 NK-B" panose="02020700000000000000" pitchFamily="18" charset="-128"/>
                      <a:ea typeface="UD デジタル 教科書体 NK-B" panose="02020700000000000000" pitchFamily="18" charset="-128"/>
                    </a:rPr>
                    <a:t>福祉課</a:t>
                  </a:r>
                  <a:endParaRPr kumimoji="0" lang="en-US" altLang="ja-JP" sz="1200" dirty="0">
                    <a:solidFill>
                      <a:prstClr val="black"/>
                    </a:solidFill>
                    <a:latin typeface="UD デジタル 教科書体 NK-B" panose="02020700000000000000" pitchFamily="18" charset="-128"/>
                    <a:ea typeface="UD デジタル 教科書体 NK-B" panose="02020700000000000000" pitchFamily="18" charset="-128"/>
                  </a:endParaRPr>
                </a:p>
                <a:p>
                  <a:pPr algn="ctr" defTabSz="342900">
                    <a:defRPr/>
                  </a:pPr>
                  <a:r>
                    <a:rPr kumimoji="0" lang="ja-JP" altLang="en-US" sz="1200" dirty="0">
                      <a:solidFill>
                        <a:prstClr val="black"/>
                      </a:solidFill>
                      <a:latin typeface="UD デジタル 教科書体 NK-B" panose="02020700000000000000" pitchFamily="18" charset="-128"/>
                      <a:ea typeface="UD デジタル 教科書体 NK-B" panose="02020700000000000000" pitchFamily="18" charset="-128"/>
                    </a:rPr>
                    <a:t>地域包括支援センター</a:t>
                  </a:r>
                  <a:endParaRPr kumimoji="0" lang="en-US" altLang="ja-JP" sz="1200" dirty="0">
                    <a:solidFill>
                      <a:prstClr val="black"/>
                    </a:solidFill>
                    <a:latin typeface="UD デジタル 教科書体 NK-B" panose="02020700000000000000" pitchFamily="18" charset="-128"/>
                    <a:ea typeface="UD デジタル 教科書体 NK-B" panose="02020700000000000000" pitchFamily="18" charset="-128"/>
                  </a:endParaRPr>
                </a:p>
              </p:txBody>
            </p:sp>
          </p:grpSp>
          <p:sp>
            <p:nvSpPr>
              <p:cNvPr id="32" name="テキスト ボックス 31">
                <a:extLst>
                  <a:ext uri="{FF2B5EF4-FFF2-40B4-BE49-F238E27FC236}">
                    <a16:creationId xmlns:a16="http://schemas.microsoft.com/office/drawing/2014/main" id="{CBAE9C73-D8AE-46AB-A99A-C90B74225B38}"/>
                  </a:ext>
                </a:extLst>
              </p:cNvPr>
              <p:cNvSpPr txBox="1"/>
              <p:nvPr/>
            </p:nvSpPr>
            <p:spPr>
              <a:xfrm>
                <a:off x="797089" y="5627055"/>
                <a:ext cx="3649651" cy="784384"/>
              </a:xfrm>
              <a:prstGeom prst="rect">
                <a:avLst/>
              </a:prstGeom>
              <a:solidFill>
                <a:schemeClr val="bg1"/>
              </a:solidFill>
              <a:ln w="38100">
                <a:solidFill>
                  <a:schemeClr val="tx1"/>
                </a:solidFill>
              </a:ln>
            </p:spPr>
            <p:txBody>
              <a:bodyPr wrap="square" rtlCol="0" anchor="ctr" anchorCtr="0">
                <a:spAutoFit/>
              </a:bodyPr>
              <a:lstStyle/>
              <a:p>
                <a:pPr algn="ctr" defTabSz="342900">
                  <a:defRPr/>
                </a:pPr>
                <a:r>
                  <a:rPr kumimoji="0" lang="ja-JP" altLang="en-US" dirty="0">
                    <a:solidFill>
                      <a:prstClr val="black"/>
                    </a:solidFill>
                    <a:latin typeface="UD デジタル 教科書体 NK-B" panose="02020700000000000000" pitchFamily="18" charset="-128"/>
                    <a:ea typeface="UD デジタル 教科書体 NK-B" panose="02020700000000000000" pitchFamily="18" charset="-128"/>
                  </a:rPr>
                  <a:t>野洲市消費者</a:t>
                </a:r>
                <a:endParaRPr kumimoji="0" lang="en-US" altLang="ja-JP" dirty="0">
                  <a:solidFill>
                    <a:prstClr val="black"/>
                  </a:solidFill>
                  <a:latin typeface="UD デジタル 教科書体 NK-B" panose="02020700000000000000" pitchFamily="18" charset="-128"/>
                  <a:ea typeface="UD デジタル 教科書体 NK-B" panose="02020700000000000000" pitchFamily="18" charset="-128"/>
                </a:endParaRPr>
              </a:p>
              <a:p>
                <a:pPr algn="ctr" defTabSz="342900">
                  <a:defRPr/>
                </a:pPr>
                <a:r>
                  <a:rPr kumimoji="0" lang="ja-JP" altLang="en-US" dirty="0">
                    <a:solidFill>
                      <a:prstClr val="black"/>
                    </a:solidFill>
                    <a:latin typeface="UD デジタル 教科書体 NK-B" panose="02020700000000000000" pitchFamily="18" charset="-128"/>
                    <a:ea typeface="UD デジタル 教科書体 NK-B" panose="02020700000000000000" pitchFamily="18" charset="-128"/>
                  </a:rPr>
                  <a:t>安全確保地域協議会</a:t>
                </a:r>
              </a:p>
            </p:txBody>
          </p:sp>
        </p:grpSp>
      </p:grpSp>
      <p:sp>
        <p:nvSpPr>
          <p:cNvPr id="16" name="テキスト ボックス 15">
            <a:extLst>
              <a:ext uri="{FF2B5EF4-FFF2-40B4-BE49-F238E27FC236}">
                <a16:creationId xmlns:a16="http://schemas.microsoft.com/office/drawing/2014/main" id="{E863C24A-4954-40F3-8AD9-6327B574DB82}"/>
              </a:ext>
            </a:extLst>
          </p:cNvPr>
          <p:cNvSpPr txBox="1"/>
          <p:nvPr/>
        </p:nvSpPr>
        <p:spPr>
          <a:xfrm>
            <a:off x="5961823" y="1355230"/>
            <a:ext cx="2439524" cy="507831"/>
          </a:xfrm>
          <a:prstGeom prst="rect">
            <a:avLst/>
          </a:prstGeom>
          <a:noFill/>
        </p:spPr>
        <p:txBody>
          <a:bodyPr wrap="square" rtlCol="0">
            <a:spAutoFit/>
          </a:bodyPr>
          <a:lstStyle/>
          <a:p>
            <a:pPr algn="ctr" defTabSz="342900">
              <a:defRPr/>
            </a:pPr>
            <a:r>
              <a:rPr kumimoji="0" lang="ja-JP" altLang="en-US" sz="2700" dirty="0">
                <a:solidFill>
                  <a:srgbClr val="FF0000"/>
                </a:solidFill>
                <a:latin typeface="HGP創英角ﾎﾟｯﾌﾟ体" panose="040B0A00000000000000" pitchFamily="50" charset="-128"/>
                <a:ea typeface="HGP創英角ﾎﾟｯﾌﾟ体" panose="040B0A00000000000000" pitchFamily="50" charset="-128"/>
              </a:rPr>
              <a:t>しない</a:t>
            </a:r>
          </a:p>
        </p:txBody>
      </p:sp>
      <p:sp>
        <p:nvSpPr>
          <p:cNvPr id="37" name="矢印: 左 9">
            <a:extLst>
              <a:ext uri="{FF2B5EF4-FFF2-40B4-BE49-F238E27FC236}">
                <a16:creationId xmlns:a16="http://schemas.microsoft.com/office/drawing/2014/main" id="{F2256D85-0013-4B1B-B8C4-94FFE101ED88}"/>
              </a:ext>
            </a:extLst>
          </p:cNvPr>
          <p:cNvSpPr/>
          <p:nvPr/>
        </p:nvSpPr>
        <p:spPr>
          <a:xfrm>
            <a:off x="5053067" y="2177580"/>
            <a:ext cx="1182746" cy="331500"/>
          </a:xfrm>
          <a:prstGeom prst="leftArrow">
            <a:avLst>
              <a:gd name="adj1" fmla="val 57948"/>
              <a:gd name="adj2" fmla="val 46554"/>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kumimoji="0" lang="ja-JP" altLang="en-US" sz="1200" dirty="0">
                <a:solidFill>
                  <a:prstClr val="black"/>
                </a:solidFill>
                <a:latin typeface="UD デジタル 教科書体 NK-B" panose="02020700000000000000" pitchFamily="18" charset="-128"/>
                <a:ea typeface="UD デジタル 教科書体 NK-B" panose="02020700000000000000" pitchFamily="18" charset="-128"/>
              </a:rPr>
              <a:t>通報</a:t>
            </a:r>
          </a:p>
        </p:txBody>
      </p:sp>
      <p:grpSp>
        <p:nvGrpSpPr>
          <p:cNvPr id="57" name="グループ化 56"/>
          <p:cNvGrpSpPr/>
          <p:nvPr/>
        </p:nvGrpSpPr>
        <p:grpSpPr>
          <a:xfrm>
            <a:off x="2959664" y="1092616"/>
            <a:ext cx="3191016" cy="2090385"/>
            <a:chOff x="3926564" y="837223"/>
            <a:chExt cx="4254688" cy="2787178"/>
          </a:xfrm>
        </p:grpSpPr>
        <p:sp>
          <p:nvSpPr>
            <p:cNvPr id="2" name="テキスト ボックス 1">
              <a:extLst>
                <a:ext uri="{FF2B5EF4-FFF2-40B4-BE49-F238E27FC236}">
                  <a16:creationId xmlns:a16="http://schemas.microsoft.com/office/drawing/2014/main" id="{FB69BA0C-F04B-4C77-871A-CA950CAE3548}"/>
                </a:ext>
              </a:extLst>
            </p:cNvPr>
            <p:cNvSpPr txBox="1"/>
            <p:nvPr/>
          </p:nvSpPr>
          <p:spPr>
            <a:xfrm>
              <a:off x="3926564" y="837223"/>
              <a:ext cx="4254688" cy="779700"/>
            </a:xfrm>
            <a:prstGeom prst="rect">
              <a:avLst/>
            </a:prstGeom>
            <a:noFill/>
          </p:spPr>
          <p:txBody>
            <a:bodyPr wrap="square" rtlCol="0">
              <a:spAutoFit/>
            </a:bodyPr>
            <a:lstStyle/>
            <a:p>
              <a:pPr algn="ctr" defTabSz="342900">
                <a:defRPr/>
              </a:pPr>
              <a:r>
                <a:rPr kumimoji="0" lang="ja-JP" altLang="en-US" sz="3200" dirty="0">
                  <a:solidFill>
                    <a:prstClr val="black"/>
                  </a:solidFill>
                  <a:latin typeface="UD デジタル 教科書体 NK-B" panose="02020700000000000000" pitchFamily="18" charset="-128"/>
                  <a:ea typeface="UD デジタル 教科書体 NK-B" panose="02020700000000000000" pitchFamily="18" charset="-128"/>
                </a:rPr>
                <a:t>個人情報を活用</a:t>
              </a:r>
            </a:p>
          </p:txBody>
        </p:sp>
        <p:grpSp>
          <p:nvGrpSpPr>
            <p:cNvPr id="38" name="グループ化 37">
              <a:extLst>
                <a:ext uri="{FF2B5EF4-FFF2-40B4-BE49-F238E27FC236}">
                  <a16:creationId xmlns:a16="http://schemas.microsoft.com/office/drawing/2014/main" id="{3BBB8E17-2DE9-4212-AE8D-764F985CBD15}"/>
                </a:ext>
              </a:extLst>
            </p:cNvPr>
            <p:cNvGrpSpPr/>
            <p:nvPr/>
          </p:nvGrpSpPr>
          <p:grpSpPr>
            <a:xfrm>
              <a:off x="4631280" y="1768552"/>
              <a:ext cx="3106966" cy="1855849"/>
              <a:chOff x="2554138" y="2034549"/>
              <a:chExt cx="3106966" cy="1855849"/>
            </a:xfrm>
          </p:grpSpPr>
          <p:pic>
            <p:nvPicPr>
              <p:cNvPr id="39" name="図 38">
                <a:extLst>
                  <a:ext uri="{FF2B5EF4-FFF2-40B4-BE49-F238E27FC236}">
                    <a16:creationId xmlns:a16="http://schemas.microsoft.com/office/drawing/2014/main" id="{089687EF-8D05-4422-B41B-A528085D9A9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22077" y="2421917"/>
                <a:ext cx="1468481" cy="1468481"/>
              </a:xfrm>
              <a:prstGeom prst="rect">
                <a:avLst/>
              </a:prstGeom>
            </p:spPr>
          </p:pic>
          <p:sp>
            <p:nvSpPr>
              <p:cNvPr id="40" name="テキスト ボックス 39">
                <a:extLst>
                  <a:ext uri="{FF2B5EF4-FFF2-40B4-BE49-F238E27FC236}">
                    <a16:creationId xmlns:a16="http://schemas.microsoft.com/office/drawing/2014/main" id="{DBF206FE-D977-4106-BA19-A25AD0DCCD5C}"/>
                  </a:ext>
                </a:extLst>
              </p:cNvPr>
              <p:cNvSpPr txBox="1"/>
              <p:nvPr/>
            </p:nvSpPr>
            <p:spPr>
              <a:xfrm>
                <a:off x="2554138" y="2034549"/>
                <a:ext cx="3106966" cy="451405"/>
              </a:xfrm>
              <a:prstGeom prst="rect">
                <a:avLst/>
              </a:prstGeom>
              <a:noFill/>
            </p:spPr>
            <p:txBody>
              <a:bodyPr wrap="square" rtlCol="0">
                <a:spAutoFit/>
              </a:bodyPr>
              <a:lstStyle/>
              <a:p>
                <a:pPr algn="ctr" defTabSz="457200">
                  <a:defRPr/>
                </a:pPr>
                <a:r>
                  <a:rPr kumimoji="0" lang="ja-JP" altLang="en-US" sz="1600" dirty="0">
                    <a:solidFill>
                      <a:prstClr val="black"/>
                    </a:solidFill>
                    <a:latin typeface="UD デジタル 教科書体 NK-B" panose="02020700000000000000" pitchFamily="18" charset="-128"/>
                    <a:ea typeface="UD デジタル 教科書体 NK-B" panose="02020700000000000000" pitchFamily="18" charset="-128"/>
                  </a:rPr>
                  <a:t>野洲市消費生活センター</a:t>
                </a:r>
              </a:p>
            </p:txBody>
          </p:sp>
        </p:grpSp>
      </p:grpSp>
      <p:sp>
        <p:nvSpPr>
          <p:cNvPr id="47" name="矢印: 下 20">
            <a:extLst>
              <a:ext uri="{FF2B5EF4-FFF2-40B4-BE49-F238E27FC236}">
                <a16:creationId xmlns:a16="http://schemas.microsoft.com/office/drawing/2014/main" id="{F378DFA5-D4B6-44ED-A8C2-AC8CDAE1C22A}"/>
              </a:ext>
            </a:extLst>
          </p:cNvPr>
          <p:cNvSpPr/>
          <p:nvPr/>
        </p:nvSpPr>
        <p:spPr>
          <a:xfrm>
            <a:off x="4205777" y="3444777"/>
            <a:ext cx="788637" cy="1044719"/>
          </a:xfrm>
          <a:prstGeom prst="downArrow">
            <a:avLst>
              <a:gd name="adj1" fmla="val 71405"/>
              <a:gd name="adj2" fmla="val 50000"/>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6200000" scaled="1"/>
            <a:tileRect/>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kumimoji="0" lang="ja-JP" altLang="en-US" sz="1200" dirty="0">
                <a:solidFill>
                  <a:prstClr val="black"/>
                </a:solidFill>
                <a:latin typeface="UD デジタル 教科書体 NK-B" panose="02020700000000000000" pitchFamily="18" charset="-128"/>
                <a:ea typeface="UD デジタル 教科書体 NK-B" panose="02020700000000000000" pitchFamily="18" charset="-128"/>
              </a:rPr>
              <a:t>支援</a:t>
            </a:r>
          </a:p>
        </p:txBody>
      </p:sp>
      <p:grpSp>
        <p:nvGrpSpPr>
          <p:cNvPr id="41" name="グループ化 40">
            <a:extLst>
              <a:ext uri="{FF2B5EF4-FFF2-40B4-BE49-F238E27FC236}">
                <a16:creationId xmlns:a16="http://schemas.microsoft.com/office/drawing/2014/main" id="{820EA504-C56A-4A6D-BEFF-0015C3F42F8A}"/>
              </a:ext>
            </a:extLst>
          </p:cNvPr>
          <p:cNvGrpSpPr/>
          <p:nvPr/>
        </p:nvGrpSpPr>
        <p:grpSpPr>
          <a:xfrm>
            <a:off x="3898414" y="4556261"/>
            <a:ext cx="1370146" cy="1366760"/>
            <a:chOff x="36497" y="3839244"/>
            <a:chExt cx="1826861" cy="1822346"/>
          </a:xfrm>
        </p:grpSpPr>
        <p:grpSp>
          <p:nvGrpSpPr>
            <p:cNvPr id="42" name="グループ化 41">
              <a:extLst>
                <a:ext uri="{FF2B5EF4-FFF2-40B4-BE49-F238E27FC236}">
                  <a16:creationId xmlns:a16="http://schemas.microsoft.com/office/drawing/2014/main" id="{C7DE4FD8-3F6E-4032-97F7-12CAA2540E2C}"/>
                </a:ext>
              </a:extLst>
            </p:cNvPr>
            <p:cNvGrpSpPr/>
            <p:nvPr/>
          </p:nvGrpSpPr>
          <p:grpSpPr>
            <a:xfrm>
              <a:off x="239374" y="3839244"/>
              <a:ext cx="1623984" cy="1457422"/>
              <a:chOff x="239374" y="3839244"/>
              <a:chExt cx="1623984" cy="1457422"/>
            </a:xfrm>
          </p:grpSpPr>
          <p:pic>
            <p:nvPicPr>
              <p:cNvPr id="44" name="図 43">
                <a:extLst>
                  <a:ext uri="{FF2B5EF4-FFF2-40B4-BE49-F238E27FC236}">
                    <a16:creationId xmlns:a16="http://schemas.microsoft.com/office/drawing/2014/main" id="{6EFFB1B3-F64A-405D-8D70-98175B14481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39374" y="4508990"/>
                <a:ext cx="788662" cy="787676"/>
              </a:xfrm>
              <a:prstGeom prst="rect">
                <a:avLst/>
              </a:prstGeom>
            </p:spPr>
          </p:pic>
          <p:pic>
            <p:nvPicPr>
              <p:cNvPr id="46" name="図 45">
                <a:extLst>
                  <a:ext uri="{FF2B5EF4-FFF2-40B4-BE49-F238E27FC236}">
                    <a16:creationId xmlns:a16="http://schemas.microsoft.com/office/drawing/2014/main" id="{939A0820-F145-4D49-A028-9DED12D3BA9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88243" y="3839244"/>
                <a:ext cx="788662" cy="785704"/>
              </a:xfrm>
              <a:prstGeom prst="rect">
                <a:avLst/>
              </a:prstGeom>
            </p:spPr>
          </p:pic>
          <p:pic>
            <p:nvPicPr>
              <p:cNvPr id="45" name="図 44">
                <a:extLst>
                  <a:ext uri="{FF2B5EF4-FFF2-40B4-BE49-F238E27FC236}">
                    <a16:creationId xmlns:a16="http://schemas.microsoft.com/office/drawing/2014/main" id="{924EE60F-ED5C-4863-B6FB-40923FDD663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75682" y="4439196"/>
                <a:ext cx="787676" cy="787676"/>
              </a:xfrm>
              <a:prstGeom prst="rect">
                <a:avLst/>
              </a:prstGeom>
            </p:spPr>
          </p:pic>
        </p:grpSp>
        <p:sp>
          <p:nvSpPr>
            <p:cNvPr id="43" name="テキスト ボックス 42">
              <a:extLst>
                <a:ext uri="{FF2B5EF4-FFF2-40B4-BE49-F238E27FC236}">
                  <a16:creationId xmlns:a16="http://schemas.microsoft.com/office/drawing/2014/main" id="{85F105F4-6140-4887-9309-542F41993280}"/>
                </a:ext>
              </a:extLst>
            </p:cNvPr>
            <p:cNvSpPr txBox="1"/>
            <p:nvPr/>
          </p:nvSpPr>
          <p:spPr>
            <a:xfrm>
              <a:off x="36497" y="5292258"/>
              <a:ext cx="1818890" cy="369332"/>
            </a:xfrm>
            <a:prstGeom prst="rect">
              <a:avLst/>
            </a:prstGeom>
            <a:noFill/>
          </p:spPr>
          <p:txBody>
            <a:bodyPr wrap="square" rtlCol="0">
              <a:spAutoFit/>
            </a:bodyPr>
            <a:lstStyle/>
            <a:p>
              <a:pPr algn="ctr" defTabSz="457200">
                <a:defRPr/>
              </a:pPr>
              <a:r>
                <a:rPr kumimoji="0" lang="ja-JP" altLang="en-US" sz="1200" dirty="0">
                  <a:solidFill>
                    <a:prstClr val="black"/>
                  </a:solidFill>
                  <a:latin typeface="UD デジタル 教科書体 NK-B" panose="02020700000000000000" pitchFamily="18" charset="-128"/>
                  <a:ea typeface="UD デジタル 教科書体 NK-B" panose="02020700000000000000" pitchFamily="18" charset="-128"/>
                </a:rPr>
                <a:t>要配慮市民等</a:t>
              </a:r>
            </a:p>
          </p:txBody>
        </p:sp>
      </p:grpSp>
      <p:sp>
        <p:nvSpPr>
          <p:cNvPr id="48" name="矢印: 下 39">
            <a:extLst>
              <a:ext uri="{FF2B5EF4-FFF2-40B4-BE49-F238E27FC236}">
                <a16:creationId xmlns:a16="http://schemas.microsoft.com/office/drawing/2014/main" id="{9C020A7B-FE84-4022-A164-161975C609DB}"/>
              </a:ext>
            </a:extLst>
          </p:cNvPr>
          <p:cNvSpPr/>
          <p:nvPr/>
        </p:nvSpPr>
        <p:spPr>
          <a:xfrm rot="18934687">
            <a:off x="3469786" y="4410163"/>
            <a:ext cx="681108" cy="786069"/>
          </a:xfrm>
          <a:prstGeom prst="downArrow">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lin ang="16200000" scaled="1"/>
            <a:tileRect/>
          </a:gra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kumimoji="0" lang="ja-JP" altLang="en-US" sz="1200" dirty="0">
                <a:solidFill>
                  <a:prstClr val="black"/>
                </a:solidFill>
                <a:latin typeface="UD デジタル 教科書体 NK-B" panose="02020700000000000000" pitchFamily="18" charset="-128"/>
                <a:ea typeface="UD デジタル 教科書体 NK-B" panose="02020700000000000000" pitchFamily="18" charset="-128"/>
              </a:rPr>
              <a:t>見守り</a:t>
            </a:r>
          </a:p>
        </p:txBody>
      </p:sp>
      <p:grpSp>
        <p:nvGrpSpPr>
          <p:cNvPr id="72" name="グループ化 71"/>
          <p:cNvGrpSpPr/>
          <p:nvPr/>
        </p:nvGrpSpPr>
        <p:grpSpPr>
          <a:xfrm>
            <a:off x="5710602" y="1573369"/>
            <a:ext cx="1011274" cy="628703"/>
            <a:chOff x="5894844" y="1390285"/>
            <a:chExt cx="1011274" cy="628703"/>
          </a:xfrm>
        </p:grpSpPr>
        <p:sp>
          <p:nvSpPr>
            <p:cNvPr id="51" name="雲形吹き出し 50"/>
            <p:cNvSpPr/>
            <p:nvPr/>
          </p:nvSpPr>
          <p:spPr>
            <a:xfrm>
              <a:off x="5894844" y="1390285"/>
              <a:ext cx="1011274" cy="628703"/>
            </a:xfrm>
            <a:prstGeom prst="cloudCallout">
              <a:avLst>
                <a:gd name="adj1" fmla="val -19692"/>
                <a:gd name="adj2" fmla="val 61911"/>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kumimoji="0" lang="ja-JP" altLang="en-US" sz="1350">
                <a:solidFill>
                  <a:prstClr val="white"/>
                </a:solidFill>
              </a:endParaRPr>
            </a:p>
          </p:txBody>
        </p:sp>
        <p:sp>
          <p:nvSpPr>
            <p:cNvPr id="52" name="テキスト ボックス 51"/>
            <p:cNvSpPr txBox="1"/>
            <p:nvPr/>
          </p:nvSpPr>
          <p:spPr>
            <a:xfrm>
              <a:off x="5975694" y="1486683"/>
              <a:ext cx="868208" cy="461665"/>
            </a:xfrm>
            <a:prstGeom prst="rect">
              <a:avLst/>
            </a:prstGeom>
            <a:noFill/>
          </p:spPr>
          <p:txBody>
            <a:bodyPr wrap="square" rtlCol="0">
              <a:spAutoFit/>
            </a:bodyPr>
            <a:lstStyle/>
            <a:p>
              <a:pPr algn="ctr" defTabSz="457200"/>
              <a:r>
                <a:rPr kumimoji="0" lang="ja-JP" altLang="en-US" sz="1200" dirty="0">
                  <a:solidFill>
                    <a:prstClr val="black"/>
                  </a:solidFill>
                  <a:latin typeface="UD デジタル 教科書体 NK-B" panose="02020700000000000000" pitchFamily="18" charset="-128"/>
                  <a:ea typeface="UD デジタル 教科書体 NK-B" panose="02020700000000000000" pitchFamily="18" charset="-128"/>
                </a:rPr>
                <a:t>個人情報</a:t>
              </a:r>
              <a:endParaRPr kumimoji="0" lang="en-US" altLang="ja-JP" sz="1200" dirty="0">
                <a:solidFill>
                  <a:prstClr val="black"/>
                </a:solidFill>
                <a:latin typeface="UD デジタル 教科書体 NK-B" panose="02020700000000000000" pitchFamily="18" charset="-128"/>
                <a:ea typeface="UD デジタル 教科書体 NK-B" panose="02020700000000000000" pitchFamily="18" charset="-128"/>
              </a:endParaRPr>
            </a:p>
            <a:p>
              <a:pPr algn="ctr" defTabSz="457200"/>
              <a:r>
                <a:rPr kumimoji="0" lang="ja-JP" altLang="en-US" sz="1200" dirty="0">
                  <a:solidFill>
                    <a:prstClr val="black"/>
                  </a:solidFill>
                  <a:latin typeface="UD デジタル 教科書体 NK-B" panose="02020700000000000000" pitchFamily="18" charset="-128"/>
                  <a:ea typeface="UD デジタル 教科書体 NK-B" panose="02020700000000000000" pitchFamily="18" charset="-128"/>
                </a:rPr>
                <a:t>に留意！</a:t>
              </a:r>
            </a:p>
          </p:txBody>
        </p:sp>
      </p:grpSp>
      <p:sp>
        <p:nvSpPr>
          <p:cNvPr id="33" name="テキスト ボックス 32">
            <a:extLst>
              <a:ext uri="{FF2B5EF4-FFF2-40B4-BE49-F238E27FC236}">
                <a16:creationId xmlns:a16="http://schemas.microsoft.com/office/drawing/2014/main" id="{69D5FBFB-B3F6-4CF2-978E-86A988665471}"/>
              </a:ext>
            </a:extLst>
          </p:cNvPr>
          <p:cNvSpPr txBox="1"/>
          <p:nvPr/>
        </p:nvSpPr>
        <p:spPr>
          <a:xfrm>
            <a:off x="5606205" y="5825239"/>
            <a:ext cx="3131680" cy="369332"/>
          </a:xfrm>
          <a:prstGeom prst="rect">
            <a:avLst/>
          </a:prstGeom>
          <a:solidFill>
            <a:schemeClr val="bg1"/>
          </a:solidFill>
          <a:ln w="38100">
            <a:solidFill>
              <a:schemeClr val="tx1"/>
            </a:solidFill>
          </a:ln>
        </p:spPr>
        <p:txBody>
          <a:bodyPr wrap="square" rtlCol="0" anchor="ctr">
            <a:spAutoFit/>
          </a:bodyPr>
          <a:lstStyle/>
          <a:p>
            <a:pPr algn="ctr" defTabSz="342900">
              <a:defRPr/>
            </a:pPr>
            <a:r>
              <a:rPr kumimoji="0" lang="ja-JP" altLang="en-US" dirty="0">
                <a:solidFill>
                  <a:prstClr val="black"/>
                </a:solidFill>
                <a:latin typeface="UD デジタル 教科書体 NK-B" panose="02020700000000000000" pitchFamily="18" charset="-128"/>
                <a:ea typeface="UD デジタル 教科書体 NK-B" panose="02020700000000000000" pitchFamily="18" charset="-128"/>
              </a:rPr>
              <a:t>野洲市見守りネットワーク</a:t>
            </a:r>
            <a:endParaRPr kumimoji="0" lang="en-US" altLang="ja-JP" dirty="0">
              <a:solidFill>
                <a:prstClr val="black"/>
              </a:solidFill>
              <a:latin typeface="UD デジタル 教科書体 NK-B" panose="02020700000000000000" pitchFamily="18" charset="-128"/>
              <a:ea typeface="UD デジタル 教科書体 NK-B" panose="02020700000000000000" pitchFamily="18" charset="-128"/>
            </a:endParaRPr>
          </a:p>
        </p:txBody>
      </p:sp>
      <p:sp>
        <p:nvSpPr>
          <p:cNvPr id="64" name="テキスト ボックス 63"/>
          <p:cNvSpPr txBox="1"/>
          <p:nvPr/>
        </p:nvSpPr>
        <p:spPr>
          <a:xfrm>
            <a:off x="4205778" y="6287991"/>
            <a:ext cx="4868712" cy="523220"/>
          </a:xfrm>
          <a:prstGeom prst="rect">
            <a:avLst/>
          </a:prstGeom>
          <a:noFill/>
        </p:spPr>
        <p:txBody>
          <a:bodyPr wrap="square" rtlCol="0">
            <a:spAutoFit/>
          </a:bodyPr>
          <a:lstStyle/>
          <a:p>
            <a:pPr defTabSz="457200">
              <a:defRPr/>
            </a:pPr>
            <a:r>
              <a:rPr kumimoji="0" lang="ja-JP" altLang="en-US" sz="1400" dirty="0">
                <a:solidFill>
                  <a:prstClr val="black"/>
                </a:solidFill>
                <a:latin typeface="UD デジタル 教科書体 NK-B" panose="02020700000000000000" pitchFamily="18" charset="-128"/>
                <a:ea typeface="UD デジタル 教科書体 NK-B" panose="02020700000000000000" pitchFamily="18" charset="-128"/>
              </a:rPr>
              <a:t>＊野洲市見守りネットワーク協定事業者（</a:t>
            </a:r>
            <a:r>
              <a:rPr kumimoji="0" lang="en-US" altLang="ja-JP" sz="1400" dirty="0">
                <a:solidFill>
                  <a:prstClr val="black"/>
                </a:solidFill>
                <a:latin typeface="UD デジタル 教科書体 NK-B" panose="02020700000000000000" pitchFamily="18" charset="-128"/>
                <a:ea typeface="UD デジタル 教科書体 NK-B" panose="02020700000000000000" pitchFamily="18" charset="-128"/>
              </a:rPr>
              <a:t>53</a:t>
            </a:r>
            <a:r>
              <a:rPr kumimoji="0" lang="ja-JP" altLang="en-US" sz="1400" dirty="0">
                <a:solidFill>
                  <a:prstClr val="black"/>
                </a:solidFill>
                <a:latin typeface="UD デジタル 教科書体 NK-B" panose="02020700000000000000" pitchFamily="18" charset="-128"/>
                <a:ea typeface="UD デジタル 教科書体 NK-B" panose="02020700000000000000" pitchFamily="18" charset="-128"/>
              </a:rPr>
              <a:t>事業者）</a:t>
            </a:r>
            <a:endParaRPr kumimoji="0" lang="en-US" altLang="ja-JP" sz="1400" dirty="0">
              <a:solidFill>
                <a:prstClr val="black"/>
              </a:solidFill>
              <a:latin typeface="UD デジタル 教科書体 NK-B" panose="02020700000000000000" pitchFamily="18" charset="-128"/>
              <a:ea typeface="UD デジタル 教科書体 NK-B" panose="02020700000000000000" pitchFamily="18" charset="-128"/>
            </a:endParaRPr>
          </a:p>
          <a:p>
            <a:pPr defTabSz="457200">
              <a:defRPr/>
            </a:pPr>
            <a:r>
              <a:rPr kumimoji="0" lang="ja-JP" altLang="en-US" sz="1400" dirty="0">
                <a:solidFill>
                  <a:prstClr val="black"/>
                </a:solidFill>
                <a:latin typeface="UD デジタル 教科書体 NK-B" panose="02020700000000000000" pitchFamily="18" charset="-128"/>
                <a:ea typeface="UD デジタル 教科書体 NK-B" panose="02020700000000000000" pitchFamily="18" charset="-128"/>
              </a:rPr>
              <a:t>＊野洲市の</a:t>
            </a:r>
            <a:r>
              <a:rPr kumimoji="0" lang="ja-JP" altLang="en-US" sz="1400" b="1" dirty="0">
                <a:solidFill>
                  <a:prstClr val="black"/>
                </a:solidFill>
                <a:latin typeface="UD デジタル 教科書体 NK-B" panose="02020700000000000000" pitchFamily="18" charset="-128"/>
                <a:ea typeface="UD デジタル 教科書体 NK-B" panose="02020700000000000000" pitchFamily="18" charset="-128"/>
              </a:rPr>
              <a:t>消費生活協力団体の委嘱（</a:t>
            </a:r>
            <a:r>
              <a:rPr kumimoji="0" lang="en-US" altLang="ja-JP" sz="1400" b="1" dirty="0">
                <a:solidFill>
                  <a:prstClr val="black"/>
                </a:solidFill>
                <a:latin typeface="UD デジタル 教科書体 NK-B" panose="02020700000000000000" pitchFamily="18" charset="-128"/>
                <a:ea typeface="UD デジタル 教科書体 NK-B" panose="02020700000000000000" pitchFamily="18" charset="-128"/>
              </a:rPr>
              <a:t>11</a:t>
            </a:r>
            <a:r>
              <a:rPr kumimoji="0" lang="ja-JP" altLang="en-US" sz="1400" dirty="0">
                <a:solidFill>
                  <a:prstClr val="black"/>
                </a:solidFill>
                <a:latin typeface="UD デジタル 教科書体 NK-B" panose="02020700000000000000" pitchFamily="18" charset="-128"/>
                <a:ea typeface="UD デジタル 教科書体 NK-B" panose="02020700000000000000" pitchFamily="18" charset="-128"/>
              </a:rPr>
              <a:t>団体）</a:t>
            </a:r>
            <a:r>
              <a:rPr kumimoji="0" lang="en-US" altLang="ja-JP" sz="1000" dirty="0">
                <a:solidFill>
                  <a:prstClr val="black"/>
                </a:solidFill>
                <a:latin typeface="UD デジタル 教科書体 NK-B" panose="02020700000000000000" pitchFamily="18" charset="-128"/>
                <a:ea typeface="UD デジタル 教科書体 NK-B" panose="02020700000000000000" pitchFamily="18" charset="-128"/>
              </a:rPr>
              <a:t>※R8.4.1</a:t>
            </a:r>
            <a:r>
              <a:rPr kumimoji="0" lang="ja-JP" altLang="en-US" sz="1000" dirty="0">
                <a:solidFill>
                  <a:prstClr val="black"/>
                </a:solidFill>
                <a:latin typeface="UD デジタル 教科書体 NK-B" panose="02020700000000000000" pitchFamily="18" charset="-128"/>
                <a:ea typeface="UD デジタル 教科書体 NK-B" panose="02020700000000000000" pitchFamily="18" charset="-128"/>
              </a:rPr>
              <a:t>現在　</a:t>
            </a:r>
            <a:endParaRPr kumimoji="0" lang="en-US" altLang="ja-JP" sz="1000" dirty="0">
              <a:solidFill>
                <a:prstClr val="black"/>
              </a:solidFill>
              <a:latin typeface="UD デジタル 教科書体 NK-B" panose="02020700000000000000" pitchFamily="18" charset="-128"/>
              <a:ea typeface="UD デジタル 教科書体 NK-B" panose="02020700000000000000" pitchFamily="18" charset="-128"/>
            </a:endParaRPr>
          </a:p>
        </p:txBody>
      </p:sp>
      <p:sp>
        <p:nvSpPr>
          <p:cNvPr id="10" name="テキスト ボックス 9">
            <a:extLst>
              <a:ext uri="{FF2B5EF4-FFF2-40B4-BE49-F238E27FC236}">
                <a16:creationId xmlns:a16="http://schemas.microsoft.com/office/drawing/2014/main" id="{7CEB6374-BFD6-40C7-85F6-78ECE8F945CA}"/>
              </a:ext>
            </a:extLst>
          </p:cNvPr>
          <p:cNvSpPr txBox="1"/>
          <p:nvPr/>
        </p:nvSpPr>
        <p:spPr>
          <a:xfrm>
            <a:off x="804885" y="1353485"/>
            <a:ext cx="2375034" cy="507831"/>
          </a:xfrm>
          <a:prstGeom prst="rect">
            <a:avLst/>
          </a:prstGeom>
          <a:noFill/>
        </p:spPr>
        <p:txBody>
          <a:bodyPr wrap="square" rtlCol="0">
            <a:spAutoFit/>
          </a:bodyPr>
          <a:lstStyle/>
          <a:p>
            <a:pPr algn="ctr" defTabSz="342900">
              <a:defRPr/>
            </a:pPr>
            <a:r>
              <a:rPr kumimoji="0" lang="ja-JP" altLang="en-US" sz="2700" dirty="0">
                <a:solidFill>
                  <a:srgbClr val="FF0000"/>
                </a:solidFill>
                <a:latin typeface="HGP創英角ﾎﾟｯﾌﾟ体" panose="040B0A00000000000000" pitchFamily="50" charset="-128"/>
                <a:ea typeface="HGP創英角ﾎﾟｯﾌﾟ体" panose="040B0A00000000000000" pitchFamily="50" charset="-128"/>
              </a:rPr>
              <a:t>する</a:t>
            </a:r>
          </a:p>
        </p:txBody>
      </p:sp>
      <p:sp>
        <p:nvSpPr>
          <p:cNvPr id="62" name="雲形吹き出し 61"/>
          <p:cNvSpPr/>
          <p:nvPr/>
        </p:nvSpPr>
        <p:spPr>
          <a:xfrm>
            <a:off x="7012500" y="1655267"/>
            <a:ext cx="2167705" cy="880633"/>
          </a:xfrm>
          <a:prstGeom prst="cloudCallout">
            <a:avLst>
              <a:gd name="adj1" fmla="val -29372"/>
              <a:gd name="adj2" fmla="val 6093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kumimoji="0" lang="ja-JP" altLang="en-US" sz="1350">
              <a:solidFill>
                <a:prstClr val="white"/>
              </a:solidFill>
            </a:endParaRPr>
          </a:p>
        </p:txBody>
      </p:sp>
      <p:sp>
        <p:nvSpPr>
          <p:cNvPr id="63" name="テキスト ボックス 62"/>
          <p:cNvSpPr txBox="1"/>
          <p:nvPr/>
        </p:nvSpPr>
        <p:spPr>
          <a:xfrm>
            <a:off x="7200522" y="1791317"/>
            <a:ext cx="1774126" cy="646331"/>
          </a:xfrm>
          <a:prstGeom prst="rect">
            <a:avLst/>
          </a:prstGeom>
          <a:noFill/>
        </p:spPr>
        <p:txBody>
          <a:bodyPr wrap="square" rtlCol="0">
            <a:spAutoFit/>
          </a:bodyPr>
          <a:lstStyle/>
          <a:p>
            <a:pPr algn="ctr" defTabSz="457200"/>
            <a:r>
              <a:rPr kumimoji="0" lang="ja-JP" altLang="en-US" sz="1050" dirty="0">
                <a:solidFill>
                  <a:prstClr val="black"/>
                </a:solidFill>
                <a:latin typeface="UD デジタル 教科書体 NK-B" panose="02020700000000000000" pitchFamily="18" charset="-128"/>
                <a:ea typeface="UD デジタル 教科書体 NK-B" panose="02020700000000000000" pitchFamily="18" charset="-128"/>
              </a:rPr>
              <a:t>委嘱団体は必要に応じて</a:t>
            </a:r>
            <a:endParaRPr kumimoji="0" lang="en-US" altLang="ja-JP" sz="1050" dirty="0">
              <a:solidFill>
                <a:prstClr val="black"/>
              </a:solidFill>
              <a:latin typeface="UD デジタル 教科書体 NK-B" panose="02020700000000000000" pitchFamily="18" charset="-128"/>
              <a:ea typeface="UD デジタル 教科書体 NK-B" panose="02020700000000000000" pitchFamily="18" charset="-128"/>
            </a:endParaRPr>
          </a:p>
          <a:p>
            <a:pPr algn="ctr" defTabSz="457200"/>
            <a:r>
              <a:rPr kumimoji="0" lang="ja-JP" altLang="en-US" sz="1200" dirty="0">
                <a:solidFill>
                  <a:prstClr val="black"/>
                </a:solidFill>
                <a:latin typeface="UD デジタル 教科書体 NK-B" panose="02020700000000000000" pitchFamily="18" charset="-128"/>
                <a:ea typeface="UD デジタル 教科書体 NK-B" panose="02020700000000000000" pitchFamily="18" charset="-128"/>
              </a:rPr>
              <a:t>個人情報の提供が</a:t>
            </a:r>
            <a:endParaRPr kumimoji="0" lang="en-US" altLang="ja-JP" sz="1200" dirty="0">
              <a:solidFill>
                <a:prstClr val="black"/>
              </a:solidFill>
              <a:latin typeface="UD デジタル 教科書体 NK-B" panose="02020700000000000000" pitchFamily="18" charset="-128"/>
              <a:ea typeface="UD デジタル 教科書体 NK-B" panose="02020700000000000000" pitchFamily="18" charset="-128"/>
            </a:endParaRPr>
          </a:p>
          <a:p>
            <a:pPr algn="ctr" defTabSz="457200"/>
            <a:r>
              <a:rPr kumimoji="0" lang="ja-JP" altLang="en-US" sz="1200" dirty="0">
                <a:solidFill>
                  <a:prstClr val="black"/>
                </a:solidFill>
                <a:latin typeface="UD デジタル 教科書体 NK-B" panose="02020700000000000000" pitchFamily="18" charset="-128"/>
                <a:ea typeface="UD デジタル 教科書体 NK-B" panose="02020700000000000000" pitchFamily="18" charset="-128"/>
              </a:rPr>
              <a:t>可能！</a:t>
            </a:r>
            <a:endParaRPr kumimoji="0" lang="en-US" altLang="ja-JP" sz="1200" dirty="0">
              <a:solidFill>
                <a:prstClr val="black"/>
              </a:solidFill>
              <a:latin typeface="UD デジタル 教科書体 NK-B" panose="02020700000000000000" pitchFamily="18" charset="-128"/>
              <a:ea typeface="UD デジタル 教科書体 NK-B" panose="02020700000000000000" pitchFamily="18" charset="-128"/>
            </a:endParaRPr>
          </a:p>
        </p:txBody>
      </p:sp>
      <p:grpSp>
        <p:nvGrpSpPr>
          <p:cNvPr id="68" name="グループ化 67"/>
          <p:cNvGrpSpPr/>
          <p:nvPr/>
        </p:nvGrpSpPr>
        <p:grpSpPr>
          <a:xfrm>
            <a:off x="221065" y="317928"/>
            <a:ext cx="8809892" cy="736212"/>
            <a:chOff x="168814" y="942122"/>
            <a:chExt cx="8809892" cy="736212"/>
          </a:xfrm>
        </p:grpSpPr>
        <p:sp>
          <p:nvSpPr>
            <p:cNvPr id="69" name="正方形/長方形 68">
              <a:extLst>
                <a:ext uri="{FF2B5EF4-FFF2-40B4-BE49-F238E27FC236}">
                  <a16:creationId xmlns:a16="http://schemas.microsoft.com/office/drawing/2014/main" id="{1DFC1C81-DEF3-45CB-B865-58A5E20C61C1}"/>
                </a:ext>
              </a:extLst>
            </p:cNvPr>
            <p:cNvSpPr/>
            <p:nvPr/>
          </p:nvSpPr>
          <p:spPr>
            <a:xfrm>
              <a:off x="168814" y="942122"/>
              <a:ext cx="8809892" cy="72829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kumimoji="0" lang="ja-JP" altLang="en-US" sz="1350">
                <a:ln>
                  <a:solidFill>
                    <a:srgbClr val="4472C4">
                      <a:lumMod val="50000"/>
                    </a:srgbClr>
                  </a:solidFill>
                </a:ln>
                <a:solidFill>
                  <a:prstClr val="white"/>
                </a:solidFill>
                <a:latin typeface="游ゴシック" panose="020F0502020204030204"/>
              </a:endParaRPr>
            </a:p>
          </p:txBody>
        </p:sp>
        <p:sp>
          <p:nvSpPr>
            <p:cNvPr id="70" name="Rectangle 11"/>
            <p:cNvSpPr txBox="1">
              <a:spLocks noChangeArrowheads="1"/>
            </p:cNvSpPr>
            <p:nvPr/>
          </p:nvSpPr>
          <p:spPr>
            <a:xfrm>
              <a:off x="689314" y="1006822"/>
              <a:ext cx="7717062" cy="6715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600" b="1" dirty="0">
                  <a:ln w="19050">
                    <a:solidFill>
                      <a:srgbClr val="002060"/>
                    </a:solidFill>
                    <a:prstDash val="solid"/>
                  </a:ln>
                  <a:solidFill>
                    <a:srgbClr val="FFFF00"/>
                  </a:solidFill>
                  <a:latin typeface="UD デジタル 教科書体 NK-B" panose="02020700000000000000" pitchFamily="18" charset="-128"/>
                  <a:ea typeface="UD デジタル 教科書体 NK-B" panose="02020700000000000000" pitchFamily="18" charset="-128"/>
                </a:rPr>
                <a:t>野洲市の見守り活動の仕組み</a:t>
              </a:r>
            </a:p>
          </p:txBody>
        </p:sp>
      </p:grpSp>
      <p:pic>
        <p:nvPicPr>
          <p:cNvPr id="9" name="図 8">
            <a:extLst>
              <a:ext uri="{FF2B5EF4-FFF2-40B4-BE49-F238E27FC236}">
                <a16:creationId xmlns:a16="http://schemas.microsoft.com/office/drawing/2014/main" id="{33AE3DB2-2065-4073-9570-ED6EF16E6EDF}"/>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5400000">
            <a:off x="5311997" y="2738717"/>
            <a:ext cx="3441227" cy="2758216"/>
          </a:xfrm>
          <a:prstGeom prst="rect">
            <a:avLst/>
          </a:prstGeom>
        </p:spPr>
      </p:pic>
      <p:sp>
        <p:nvSpPr>
          <p:cNvPr id="53" name="楕円 52"/>
          <p:cNvSpPr/>
          <p:nvPr/>
        </p:nvSpPr>
        <p:spPr>
          <a:xfrm>
            <a:off x="6646942" y="2332363"/>
            <a:ext cx="968704" cy="146771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kumimoji="0" lang="ja-JP" altLang="en-US" sz="1350">
              <a:solidFill>
                <a:prstClr val="white"/>
              </a:solidFill>
            </a:endParaRPr>
          </a:p>
        </p:txBody>
      </p:sp>
      <p:cxnSp>
        <p:nvCxnSpPr>
          <p:cNvPr id="56" name="直線矢印コネクタ 55"/>
          <p:cNvCxnSpPr/>
          <p:nvPr/>
        </p:nvCxnSpPr>
        <p:spPr>
          <a:xfrm>
            <a:off x="4542869" y="2994682"/>
            <a:ext cx="2347846" cy="534691"/>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54" name="四角形: 角を丸くする 9">
            <a:extLst>
              <a:ext uri="{FF2B5EF4-FFF2-40B4-BE49-F238E27FC236}">
                <a16:creationId xmlns:a16="http://schemas.microsoft.com/office/drawing/2014/main" id="{068D9A0A-C35A-43C1-A87D-9D286561F326}"/>
              </a:ext>
            </a:extLst>
          </p:cNvPr>
          <p:cNvSpPr/>
          <p:nvPr/>
        </p:nvSpPr>
        <p:spPr>
          <a:xfrm>
            <a:off x="4736543" y="3190678"/>
            <a:ext cx="1373746" cy="532011"/>
          </a:xfrm>
          <a:prstGeom prst="roundRect">
            <a:avLst/>
          </a:prstGeom>
          <a:solidFill>
            <a:schemeClr val="accent1">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kumimoji="0" lang="ja-JP" altLang="en-US" sz="1350" dirty="0">
                <a:solidFill>
                  <a:prstClr val="black"/>
                </a:solidFill>
                <a:latin typeface="UD デジタル 教科書体 NK-B" panose="02020700000000000000" pitchFamily="18" charset="-128"/>
                <a:ea typeface="UD デジタル 教科書体 NK-B" panose="02020700000000000000" pitchFamily="18" charset="-128"/>
              </a:rPr>
              <a:t>消費生活協力団体の</a:t>
            </a:r>
            <a:r>
              <a:rPr kumimoji="0" lang="ja-JP" altLang="en-US" dirty="0">
                <a:solidFill>
                  <a:prstClr val="black"/>
                </a:solidFill>
                <a:latin typeface="UD デジタル 教科書体 NK-B" panose="02020700000000000000" pitchFamily="18" charset="-128"/>
                <a:ea typeface="UD デジタル 教科書体 NK-B" panose="02020700000000000000" pitchFamily="18" charset="-128"/>
              </a:rPr>
              <a:t>委嘱</a:t>
            </a:r>
          </a:p>
        </p:txBody>
      </p:sp>
      <p:sp>
        <p:nvSpPr>
          <p:cNvPr id="49" name="矢印: 左 44">
            <a:extLst>
              <a:ext uri="{FF2B5EF4-FFF2-40B4-BE49-F238E27FC236}">
                <a16:creationId xmlns:a16="http://schemas.microsoft.com/office/drawing/2014/main" id="{5EBF271E-F2D0-4169-B8D0-73C57B9403C9}"/>
              </a:ext>
            </a:extLst>
          </p:cNvPr>
          <p:cNvSpPr/>
          <p:nvPr/>
        </p:nvSpPr>
        <p:spPr>
          <a:xfrm rot="19725510">
            <a:off x="5058652" y="4470935"/>
            <a:ext cx="836327" cy="612278"/>
          </a:xfrm>
          <a:prstGeom prst="leftArrow">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kumimoji="0" lang="ja-JP" altLang="en-US" sz="1200" dirty="0">
                <a:solidFill>
                  <a:prstClr val="black"/>
                </a:solidFill>
                <a:latin typeface="UD デジタル 教科書体 NK-B" panose="02020700000000000000" pitchFamily="18" charset="-128"/>
                <a:ea typeface="UD デジタル 教科書体 NK-B" panose="02020700000000000000" pitchFamily="18" charset="-128"/>
              </a:rPr>
              <a:t>発見</a:t>
            </a:r>
          </a:p>
        </p:txBody>
      </p:sp>
      <p:sp>
        <p:nvSpPr>
          <p:cNvPr id="61" name="矢印: 左 9">
            <a:extLst>
              <a:ext uri="{FF2B5EF4-FFF2-40B4-BE49-F238E27FC236}">
                <a16:creationId xmlns:a16="http://schemas.microsoft.com/office/drawing/2014/main" id="{F2256D85-0013-4B1B-B8C4-94FFE101ED88}"/>
              </a:ext>
            </a:extLst>
          </p:cNvPr>
          <p:cNvSpPr/>
          <p:nvPr/>
        </p:nvSpPr>
        <p:spPr>
          <a:xfrm>
            <a:off x="5058343" y="2598888"/>
            <a:ext cx="1730462" cy="331500"/>
          </a:xfrm>
          <a:prstGeom prst="leftArrow">
            <a:avLst>
              <a:gd name="adj1" fmla="val 57948"/>
              <a:gd name="adj2" fmla="val 46554"/>
            </a:avLst>
          </a:prstGeom>
          <a:gradFill flip="none" rotWithShape="1">
            <a:gsLst>
              <a:gs pos="0">
                <a:schemeClr val="accent6"/>
              </a:gs>
              <a:gs pos="50000">
                <a:schemeClr val="accent6">
                  <a:lumMod val="20000"/>
                  <a:lumOff val="80000"/>
                </a:schemeClr>
              </a:gs>
              <a:gs pos="100000">
                <a:schemeClr val="bg1"/>
              </a:gs>
            </a:gsLst>
            <a:lin ang="0" scaled="1"/>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kumimoji="0" lang="ja-JP" altLang="en-US" sz="1200" dirty="0">
                <a:solidFill>
                  <a:prstClr val="black"/>
                </a:solidFill>
                <a:latin typeface="UD デジタル 教科書体 NK-B" panose="02020700000000000000" pitchFamily="18" charset="-128"/>
                <a:ea typeface="UD デジタル 教科書体 NK-B" panose="02020700000000000000" pitchFamily="18" charset="-128"/>
              </a:rPr>
              <a:t>通報（個人情報含む）</a:t>
            </a:r>
          </a:p>
        </p:txBody>
      </p:sp>
      <p:sp>
        <p:nvSpPr>
          <p:cNvPr id="4" name="スライド番号プレースホルダー 3"/>
          <p:cNvSpPr>
            <a:spLocks noGrp="1"/>
          </p:cNvSpPr>
          <p:nvPr>
            <p:ph type="sldNum" sz="quarter" idx="12"/>
          </p:nvPr>
        </p:nvSpPr>
        <p:spPr>
          <a:xfrm>
            <a:off x="6906784" y="6221062"/>
            <a:ext cx="2167705" cy="365125"/>
          </a:xfrm>
        </p:spPr>
        <p:txBody>
          <a:bodyPr/>
          <a:lstStyle/>
          <a:p>
            <a:fld id="{1DCABFC5-B5F2-44A6-809E-0B3F2C53734E}" type="slidenum">
              <a:rPr kumimoji="1" lang="ja-JP" altLang="en-US" sz="1600" b="1" smtClean="0">
                <a:solidFill>
                  <a:prstClr val="black">
                    <a:tint val="75000"/>
                  </a:prstClr>
                </a:solidFill>
                <a:latin typeface="游ゴシック" panose="020B0400000000000000" pitchFamily="50" charset="-128"/>
                <a:ea typeface="游ゴシック" panose="020B0400000000000000" pitchFamily="50" charset="-128"/>
              </a:rPr>
              <a:pPr/>
              <a:t>46</a:t>
            </a:fld>
            <a:endParaRPr kumimoji="1" lang="ja-JP" altLang="en-US" sz="1600" b="1" dirty="0">
              <a:solidFill>
                <a:prstClr val="black">
                  <a:tint val="75000"/>
                </a:prst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207743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additive="base">
                                        <p:cTn id="17" dur="500" fill="hold"/>
                                        <p:tgtEl>
                                          <p:spTgt spid="55"/>
                                        </p:tgtEl>
                                        <p:attrNameLst>
                                          <p:attrName>ppt_x</p:attrName>
                                        </p:attrNameLst>
                                      </p:cBhvr>
                                      <p:tavLst>
                                        <p:tav tm="0">
                                          <p:val>
                                            <p:strVal val="#ppt_x"/>
                                          </p:val>
                                        </p:tav>
                                        <p:tav tm="100000">
                                          <p:val>
                                            <p:strVal val="#ppt_x"/>
                                          </p:val>
                                        </p:tav>
                                      </p:tavLst>
                                    </p:anim>
                                    <p:anim calcmode="lin" valueType="num">
                                      <p:cBhvr additive="base">
                                        <p:cTn id="1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 calcmode="lin" valueType="num">
                                      <p:cBhvr additive="base">
                                        <p:cTn id="46" dur="500" fill="hold"/>
                                        <p:tgtEl>
                                          <p:spTgt spid="33"/>
                                        </p:tgtEl>
                                        <p:attrNameLst>
                                          <p:attrName>ppt_x</p:attrName>
                                        </p:attrNameLst>
                                      </p:cBhvr>
                                      <p:tavLst>
                                        <p:tav tm="0">
                                          <p:val>
                                            <p:strVal val="#ppt_x"/>
                                          </p:val>
                                        </p:tav>
                                        <p:tav tm="100000">
                                          <p:val>
                                            <p:strVal val="#ppt_x"/>
                                          </p:val>
                                        </p:tav>
                                      </p:tavLst>
                                    </p:anim>
                                    <p:anim calcmode="lin" valueType="num">
                                      <p:cBhvr additive="base">
                                        <p:cTn id="47" dur="500" fill="hold"/>
                                        <p:tgtEl>
                                          <p:spTgt spid="33"/>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64"/>
                                        </p:tgtEl>
                                        <p:attrNameLst>
                                          <p:attrName>style.visibility</p:attrName>
                                        </p:attrNameLst>
                                      </p:cBhvr>
                                      <p:to>
                                        <p:strVal val="visible"/>
                                      </p:to>
                                    </p:set>
                                    <p:anim calcmode="lin" valueType="num">
                                      <p:cBhvr additive="base">
                                        <p:cTn id="50" dur="500" fill="hold"/>
                                        <p:tgtEl>
                                          <p:spTgt spid="64"/>
                                        </p:tgtEl>
                                        <p:attrNameLst>
                                          <p:attrName>ppt_x</p:attrName>
                                        </p:attrNameLst>
                                      </p:cBhvr>
                                      <p:tavLst>
                                        <p:tav tm="0">
                                          <p:val>
                                            <p:strVal val="#ppt_x"/>
                                          </p:val>
                                        </p:tav>
                                        <p:tav tm="100000">
                                          <p:val>
                                            <p:strVal val="#ppt_x"/>
                                          </p:val>
                                        </p:tav>
                                      </p:tavLst>
                                    </p:anim>
                                    <p:anim calcmode="lin" valueType="num">
                                      <p:cBhvr additive="base">
                                        <p:cTn id="51"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barn(inVertical)">
                                      <p:cBhvr>
                                        <p:cTn id="56" dur="500"/>
                                        <p:tgtEl>
                                          <p:spTgt spid="49"/>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barn(inVertical)">
                                      <p:cBhvr>
                                        <p:cTn id="61" dur="500"/>
                                        <p:tgtEl>
                                          <p:spTgt spid="37"/>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72"/>
                                        </p:tgtEl>
                                        <p:attrNameLst>
                                          <p:attrName>style.visibility</p:attrName>
                                        </p:attrNameLst>
                                      </p:cBhvr>
                                      <p:to>
                                        <p:strVal val="visible"/>
                                      </p:to>
                                    </p:set>
                                    <p:animEffect transition="in" filter="barn(inVertical)">
                                      <p:cBhvr>
                                        <p:cTn id="66" dur="500"/>
                                        <p:tgtEl>
                                          <p:spTgt spid="72"/>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barn(inVertical)">
                                      <p:cBhvr>
                                        <p:cTn id="71" dur="500"/>
                                        <p:tgtEl>
                                          <p:spTgt spid="47"/>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53"/>
                                        </p:tgtEl>
                                        <p:attrNameLst>
                                          <p:attrName>style.visibility</p:attrName>
                                        </p:attrNameLst>
                                      </p:cBhvr>
                                      <p:to>
                                        <p:strVal val="visible"/>
                                      </p:to>
                                    </p:set>
                                    <p:animEffect transition="in" filter="barn(inVertical)">
                                      <p:cBhvr>
                                        <p:cTn id="76" dur="500"/>
                                        <p:tgtEl>
                                          <p:spTgt spid="53"/>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54"/>
                                        </p:tgtEl>
                                        <p:attrNameLst>
                                          <p:attrName>style.visibility</p:attrName>
                                        </p:attrNameLst>
                                      </p:cBhvr>
                                      <p:to>
                                        <p:strVal val="visible"/>
                                      </p:to>
                                    </p:set>
                                    <p:animEffect transition="in" filter="fade">
                                      <p:cBhvr>
                                        <p:cTn id="81" dur="500"/>
                                        <p:tgtEl>
                                          <p:spTgt spid="54"/>
                                        </p:tgtEl>
                                      </p:cBhvr>
                                    </p:animEffect>
                                  </p:childTnLst>
                                </p:cTn>
                              </p:par>
                              <p:par>
                                <p:cTn id="82" presetID="10" presetClass="entr" presetSubtype="0" fill="hold" nodeType="withEffect">
                                  <p:stCondLst>
                                    <p:cond delay="0"/>
                                  </p:stCondLst>
                                  <p:childTnLst>
                                    <p:set>
                                      <p:cBhvr>
                                        <p:cTn id="83" dur="1" fill="hold">
                                          <p:stCondLst>
                                            <p:cond delay="0"/>
                                          </p:stCondLst>
                                        </p:cTn>
                                        <p:tgtEl>
                                          <p:spTgt spid="56"/>
                                        </p:tgtEl>
                                        <p:attrNameLst>
                                          <p:attrName>style.visibility</p:attrName>
                                        </p:attrNameLst>
                                      </p:cBhvr>
                                      <p:to>
                                        <p:strVal val="visible"/>
                                      </p:to>
                                    </p:set>
                                    <p:animEffect transition="in" filter="fade">
                                      <p:cBhvr>
                                        <p:cTn id="84" dur="500"/>
                                        <p:tgtEl>
                                          <p:spTgt spid="56"/>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61"/>
                                        </p:tgtEl>
                                        <p:attrNameLst>
                                          <p:attrName>style.visibility</p:attrName>
                                        </p:attrNameLst>
                                      </p:cBhvr>
                                      <p:to>
                                        <p:strVal val="visible"/>
                                      </p:to>
                                    </p:set>
                                    <p:animEffect transition="in" filter="barn(inVertical)">
                                      <p:cBhvr>
                                        <p:cTn id="89" dur="500"/>
                                        <p:tgtEl>
                                          <p:spTgt spid="61"/>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62"/>
                                        </p:tgtEl>
                                        <p:attrNameLst>
                                          <p:attrName>style.visibility</p:attrName>
                                        </p:attrNameLst>
                                      </p:cBhvr>
                                      <p:to>
                                        <p:strVal val="visible"/>
                                      </p:to>
                                    </p:set>
                                    <p:animEffect transition="in" filter="barn(inVertical)">
                                      <p:cBhvr>
                                        <p:cTn id="94" dur="500"/>
                                        <p:tgtEl>
                                          <p:spTgt spid="62"/>
                                        </p:tgtEl>
                                      </p:cBhvr>
                                    </p:animEffect>
                                  </p:childTnLst>
                                </p:cTn>
                              </p:par>
                              <p:par>
                                <p:cTn id="95" presetID="16" presetClass="entr" presetSubtype="21" fill="hold" grpId="0" nodeType="withEffect">
                                  <p:stCondLst>
                                    <p:cond delay="0"/>
                                  </p:stCondLst>
                                  <p:childTnLst>
                                    <p:set>
                                      <p:cBhvr>
                                        <p:cTn id="96" dur="1" fill="hold">
                                          <p:stCondLst>
                                            <p:cond delay="0"/>
                                          </p:stCondLst>
                                        </p:cTn>
                                        <p:tgtEl>
                                          <p:spTgt spid="63"/>
                                        </p:tgtEl>
                                        <p:attrNameLst>
                                          <p:attrName>style.visibility</p:attrName>
                                        </p:attrNameLst>
                                      </p:cBhvr>
                                      <p:to>
                                        <p:strVal val="visible"/>
                                      </p:to>
                                    </p:set>
                                    <p:animEffect transition="in" filter="barn(inVertical)">
                                      <p:cBhvr>
                                        <p:cTn id="9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p:bldP spid="37" grpId="0" animBg="1"/>
      <p:bldP spid="47" grpId="0" animBg="1"/>
      <p:bldP spid="48" grpId="0" animBg="1"/>
      <p:bldP spid="33" grpId="0" animBg="1"/>
      <p:bldP spid="64" grpId="0"/>
      <p:bldP spid="10" grpId="0"/>
      <p:bldP spid="62" grpId="0" animBg="1"/>
      <p:bldP spid="63" grpId="0"/>
      <p:bldP spid="53" grpId="0" animBg="1"/>
      <p:bldP spid="54" grpId="0" animBg="1"/>
      <p:bldP spid="49" grpId="0" animBg="1"/>
      <p:bldP spid="6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221065" y="317928"/>
            <a:ext cx="8809892" cy="736212"/>
            <a:chOff x="168814" y="942122"/>
            <a:chExt cx="8809892" cy="736212"/>
          </a:xfrm>
        </p:grpSpPr>
        <p:sp>
          <p:nvSpPr>
            <p:cNvPr id="4" name="正方形/長方形 3">
              <a:extLst>
                <a:ext uri="{FF2B5EF4-FFF2-40B4-BE49-F238E27FC236}">
                  <a16:creationId xmlns:a16="http://schemas.microsoft.com/office/drawing/2014/main" id="{1DFC1C81-DEF3-45CB-B865-58A5E20C61C1}"/>
                </a:ext>
              </a:extLst>
            </p:cNvPr>
            <p:cNvSpPr/>
            <p:nvPr/>
          </p:nvSpPr>
          <p:spPr>
            <a:xfrm>
              <a:off x="168814" y="942122"/>
              <a:ext cx="8809892" cy="72829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kumimoji="0" lang="ja-JP" altLang="en-US" sz="1350">
                <a:ln>
                  <a:solidFill>
                    <a:srgbClr val="4472C4">
                      <a:lumMod val="50000"/>
                    </a:srgbClr>
                  </a:solidFill>
                </a:ln>
                <a:solidFill>
                  <a:prstClr val="white"/>
                </a:solidFill>
                <a:latin typeface="游ゴシック" panose="020F0502020204030204"/>
              </a:endParaRPr>
            </a:p>
          </p:txBody>
        </p:sp>
        <p:sp>
          <p:nvSpPr>
            <p:cNvPr id="5" name="Rectangle 11"/>
            <p:cNvSpPr txBox="1">
              <a:spLocks noChangeArrowheads="1"/>
            </p:cNvSpPr>
            <p:nvPr/>
          </p:nvSpPr>
          <p:spPr>
            <a:xfrm>
              <a:off x="431075" y="1006822"/>
              <a:ext cx="8229600" cy="6715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600" b="1" dirty="0">
                  <a:ln w="19050">
                    <a:solidFill>
                      <a:srgbClr val="002060"/>
                    </a:solidFill>
                    <a:prstDash val="solid"/>
                  </a:ln>
                  <a:solidFill>
                    <a:srgbClr val="FFFF00"/>
                  </a:solidFill>
                  <a:latin typeface="UD デジタル 教科書体 NK-B" panose="02020700000000000000" pitchFamily="18" charset="-128"/>
                  <a:ea typeface="UD デジタル 教科書体 NK-B" panose="02020700000000000000" pitchFamily="18" charset="-128"/>
                </a:rPr>
                <a:t>野洲市くらし支えあい条例での位置づけ</a:t>
              </a:r>
            </a:p>
          </p:txBody>
        </p:sp>
      </p:grpSp>
      <p:sp>
        <p:nvSpPr>
          <p:cNvPr id="6" name="テキスト ボックス 5"/>
          <p:cNvSpPr txBox="1"/>
          <p:nvPr/>
        </p:nvSpPr>
        <p:spPr>
          <a:xfrm>
            <a:off x="221065" y="1645920"/>
            <a:ext cx="8809891" cy="4678204"/>
          </a:xfrm>
          <a:prstGeom prst="rect">
            <a:avLst/>
          </a:prstGeom>
          <a:noFill/>
        </p:spPr>
        <p:txBody>
          <a:bodyPr wrap="square" rtlCol="0">
            <a:spAutoFit/>
          </a:bodyPr>
          <a:lstStyle/>
          <a:p>
            <a:pPr marL="252000" indent="-457200" defTabSz="457200"/>
            <a:r>
              <a:rPr kumimoji="0" lang="ja-JP" altLang="en-US" sz="2000" dirty="0">
                <a:solidFill>
                  <a:prstClr val="black"/>
                </a:solidFill>
                <a:latin typeface="UD デジタル 教科書体 NK-R" panose="02020400000000000000" pitchFamily="18" charset="-128"/>
                <a:ea typeface="UD デジタル 教科書体 NK-R" panose="02020400000000000000" pitchFamily="18" charset="-128"/>
              </a:rPr>
              <a:t>　 </a:t>
            </a:r>
            <a:r>
              <a:rPr kumimoji="0" lang="ja-JP" altLang="ja-JP" sz="2000" dirty="0">
                <a:solidFill>
                  <a:prstClr val="black"/>
                </a:solidFill>
                <a:latin typeface="UD デジタル 教科書体 NK-R" panose="02020400000000000000" pitchFamily="18" charset="-128"/>
                <a:ea typeface="UD デジタル 教科書体 NK-R" panose="02020400000000000000" pitchFamily="18" charset="-128"/>
              </a:rPr>
              <a:t>（消費者安全確保地域協議会）</a:t>
            </a:r>
          </a:p>
          <a:p>
            <a:pPr marL="252000" indent="-457200" defTabSz="457200"/>
            <a:r>
              <a:rPr kumimoji="0" lang="ja-JP" altLang="ja-JP" sz="2000" dirty="0">
                <a:solidFill>
                  <a:prstClr val="black"/>
                </a:solidFill>
                <a:latin typeface="UD デジタル 教科書体 NK-R" panose="02020400000000000000" pitchFamily="18" charset="-128"/>
                <a:ea typeface="UD デジタル 教科書体 NK-R" panose="02020400000000000000" pitchFamily="18" charset="-128"/>
              </a:rPr>
              <a:t>第８条　市長は、法第</a:t>
            </a:r>
            <a:r>
              <a:rPr kumimoji="0" lang="en-US" altLang="ja-JP" sz="2000" dirty="0">
                <a:solidFill>
                  <a:prstClr val="black"/>
                </a:solidFill>
                <a:latin typeface="UD デジタル 教科書体 NK-R" panose="02020400000000000000" pitchFamily="18" charset="-128"/>
                <a:ea typeface="UD デジタル 教科書体 NK-R" panose="02020400000000000000" pitchFamily="18" charset="-128"/>
              </a:rPr>
              <a:t>11</a:t>
            </a:r>
            <a:r>
              <a:rPr kumimoji="0" lang="ja-JP" altLang="ja-JP" sz="2000" dirty="0">
                <a:solidFill>
                  <a:prstClr val="black"/>
                </a:solidFill>
                <a:latin typeface="UD デジタル 教科書体 NK-R" panose="02020400000000000000" pitchFamily="18" charset="-128"/>
                <a:ea typeface="UD デジタル 教科書体 NK-R" panose="02020400000000000000" pitchFamily="18" charset="-128"/>
              </a:rPr>
              <a:t>条の３第１項の規定に基づき、野洲市消費者安全確保地域協議会を組織する。</a:t>
            </a:r>
          </a:p>
          <a:p>
            <a:pPr marL="252000" indent="-457200" defTabSz="457200"/>
            <a:endParaRPr kumimoji="0" lang="en-US" altLang="ja-JP" sz="2000" dirty="0">
              <a:solidFill>
                <a:prstClr val="black"/>
              </a:solidFill>
              <a:latin typeface="UD デジタル 教科書体 NK-R" panose="02020400000000000000" pitchFamily="18" charset="-128"/>
              <a:ea typeface="UD デジタル 教科書体 NK-R" panose="02020400000000000000" pitchFamily="18" charset="-128"/>
            </a:endParaRPr>
          </a:p>
          <a:p>
            <a:pPr marL="252000" indent="-457200" defTabSz="457200"/>
            <a:endParaRPr kumimoji="0" lang="en-US" altLang="ja-JP" sz="2000" dirty="0">
              <a:solidFill>
                <a:prstClr val="black"/>
              </a:solidFill>
              <a:latin typeface="UD デジタル 教科書体 NK-R" panose="02020400000000000000" pitchFamily="18" charset="-128"/>
              <a:ea typeface="UD デジタル 教科書体 NK-R" panose="02020400000000000000" pitchFamily="18" charset="-128"/>
            </a:endParaRPr>
          </a:p>
          <a:p>
            <a:pPr marL="252000" indent="-457200" defTabSz="457200"/>
            <a:r>
              <a:rPr kumimoji="0" lang="ja-JP" altLang="en-US" sz="2000" dirty="0">
                <a:solidFill>
                  <a:prstClr val="black"/>
                </a:solidFill>
                <a:latin typeface="UD デジタル 教科書体 NK-R" panose="02020400000000000000" pitchFamily="18" charset="-128"/>
                <a:ea typeface="UD デジタル 教科書体 NK-R" panose="02020400000000000000" pitchFamily="18" charset="-128"/>
              </a:rPr>
              <a:t> 　</a:t>
            </a:r>
            <a:r>
              <a:rPr kumimoji="0" lang="ja-JP" altLang="ja-JP" sz="2000" dirty="0">
                <a:solidFill>
                  <a:prstClr val="black"/>
                </a:solidFill>
                <a:latin typeface="UD デジタル 教科書体 NK-R" panose="02020400000000000000" pitchFamily="18" charset="-128"/>
                <a:ea typeface="UD デジタル 教科書体 NK-R" panose="02020400000000000000" pitchFamily="18" charset="-128"/>
              </a:rPr>
              <a:t>（見守りネットワーク）</a:t>
            </a:r>
          </a:p>
          <a:p>
            <a:pPr marL="252000" indent="-457200" defTabSz="457200"/>
            <a:r>
              <a:rPr kumimoji="0" lang="ja-JP" altLang="ja-JP" sz="2000" dirty="0">
                <a:solidFill>
                  <a:prstClr val="black"/>
                </a:solidFill>
                <a:latin typeface="UD デジタル 教科書体 NK-R" panose="02020400000000000000" pitchFamily="18" charset="-128"/>
                <a:ea typeface="UD デジタル 教科書体 NK-R" panose="02020400000000000000" pitchFamily="18" charset="-128"/>
              </a:rPr>
              <a:t>第</a:t>
            </a:r>
            <a:r>
              <a:rPr kumimoji="0" lang="en-US" altLang="ja-JP" sz="2000" dirty="0">
                <a:solidFill>
                  <a:prstClr val="black"/>
                </a:solidFill>
                <a:latin typeface="UD デジタル 教科書体 NK-R" panose="02020400000000000000" pitchFamily="18" charset="-128"/>
                <a:ea typeface="UD デジタル 教科書体 NK-R" panose="02020400000000000000" pitchFamily="18" charset="-128"/>
              </a:rPr>
              <a:t>27</a:t>
            </a:r>
            <a:r>
              <a:rPr kumimoji="0" lang="ja-JP" altLang="ja-JP" sz="2000" dirty="0">
                <a:solidFill>
                  <a:prstClr val="black"/>
                </a:solidFill>
                <a:latin typeface="UD デジタル 教科書体 NK-R" panose="02020400000000000000" pitchFamily="18" charset="-128"/>
                <a:ea typeface="UD デジタル 教科書体 NK-R" panose="02020400000000000000" pitchFamily="18" charset="-128"/>
              </a:rPr>
              <a:t>条　市、事業者及び自治組織は、要配慮市民等が安心して暮らすことができるよう見守るため、相互に連携を図りながら協力する組織（以下この条において「見守りネットワーク」という。）を構築するよう努めなければならない。</a:t>
            </a:r>
            <a:endParaRPr kumimoji="0" lang="en-US" altLang="ja-JP" sz="2000" dirty="0">
              <a:solidFill>
                <a:prstClr val="black"/>
              </a:solidFill>
              <a:latin typeface="UD デジタル 教科書体 NK-R" panose="02020400000000000000" pitchFamily="18" charset="-128"/>
              <a:ea typeface="UD デジタル 教科書体 NK-R" panose="02020400000000000000" pitchFamily="18" charset="-128"/>
            </a:endParaRPr>
          </a:p>
          <a:p>
            <a:pPr marL="252000" indent="-457200" defTabSz="457200"/>
            <a:endParaRPr kumimoji="0" lang="ja-JP" altLang="ja-JP" sz="2000" dirty="0">
              <a:solidFill>
                <a:prstClr val="black"/>
              </a:solidFill>
              <a:latin typeface="UD デジタル 教科書体 NK-R" panose="02020400000000000000" pitchFamily="18" charset="-128"/>
              <a:ea typeface="UD デジタル 教科書体 NK-R" panose="02020400000000000000" pitchFamily="18" charset="-128"/>
            </a:endParaRPr>
          </a:p>
          <a:p>
            <a:pPr marL="252000" indent="-457200" defTabSz="457200"/>
            <a:r>
              <a:rPr kumimoji="0" lang="ja-JP" altLang="ja-JP" sz="2000" dirty="0">
                <a:solidFill>
                  <a:prstClr val="black"/>
                </a:solidFill>
                <a:latin typeface="UD デジタル 教科書体 NK-R" panose="02020400000000000000" pitchFamily="18" charset="-128"/>
                <a:ea typeface="UD デジタル 教科書体 NK-R" panose="02020400000000000000" pitchFamily="18" charset="-128"/>
              </a:rPr>
              <a:t>２　市は、見守りネットワークを構築するときは、協力する事業者及び自治組織（当該見守りネットワークに協力する特定非営利活動促進法（平成</a:t>
            </a:r>
            <a:r>
              <a:rPr kumimoji="0" lang="en-US" altLang="ja-JP" sz="2000" dirty="0">
                <a:solidFill>
                  <a:prstClr val="black"/>
                </a:solidFill>
                <a:latin typeface="UD デジタル 教科書体 NK-R" panose="02020400000000000000" pitchFamily="18" charset="-128"/>
                <a:ea typeface="UD デジタル 教科書体 NK-R" panose="02020400000000000000" pitchFamily="18" charset="-128"/>
              </a:rPr>
              <a:t>10</a:t>
            </a:r>
            <a:r>
              <a:rPr kumimoji="0" lang="ja-JP" altLang="ja-JP" sz="2000" dirty="0">
                <a:solidFill>
                  <a:prstClr val="black"/>
                </a:solidFill>
                <a:latin typeface="UD デジタル 教科書体 NK-R" panose="02020400000000000000" pitchFamily="18" charset="-128"/>
                <a:ea typeface="UD デジタル 教科書体 NK-R" panose="02020400000000000000" pitchFamily="18" charset="-128"/>
              </a:rPr>
              <a:t>年法律第７号）第２条第２項に規定する特定非営利活動法人その他の団体があるときは、当該団体を含む。）と協定を締結するものとする。</a:t>
            </a:r>
          </a:p>
          <a:p>
            <a:pPr defTabSz="457200"/>
            <a:endParaRPr lang="ja-JP" altLang="en-US"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7" name="スライド番号プレースホルダー 6"/>
          <p:cNvSpPr>
            <a:spLocks noGrp="1"/>
          </p:cNvSpPr>
          <p:nvPr>
            <p:ph type="sldNum" sz="quarter" idx="12"/>
          </p:nvPr>
        </p:nvSpPr>
        <p:spPr>
          <a:xfrm>
            <a:off x="7086600" y="6475372"/>
            <a:ext cx="1944356" cy="251999"/>
          </a:xfrm>
        </p:spPr>
        <p:txBody>
          <a:bodyPr/>
          <a:lstStyle/>
          <a:p>
            <a:fld id="{1DCABFC5-B5F2-44A6-809E-0B3F2C53734E}" type="slidenum">
              <a:rPr kumimoji="1" lang="ja-JP" altLang="en-US" sz="1600" b="1" smtClean="0">
                <a:solidFill>
                  <a:prstClr val="black">
                    <a:tint val="75000"/>
                  </a:prstClr>
                </a:solidFill>
                <a:latin typeface="游ゴシック" panose="020B0400000000000000" pitchFamily="50" charset="-128"/>
                <a:ea typeface="游ゴシック" panose="020B0400000000000000" pitchFamily="50" charset="-128"/>
              </a:rPr>
              <a:pPr/>
              <a:t>47</a:t>
            </a:fld>
            <a:endParaRPr kumimoji="1" lang="ja-JP" altLang="en-US" sz="1600" b="1" dirty="0">
              <a:solidFill>
                <a:prstClr val="black">
                  <a:tint val="75000"/>
                </a:prst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7339494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19B65A91-BE14-4837-BBD3-81111AC7E03E}"/>
              </a:ext>
            </a:extLst>
          </p:cNvPr>
          <p:cNvSpPr/>
          <p:nvPr/>
        </p:nvSpPr>
        <p:spPr>
          <a:xfrm>
            <a:off x="231008" y="1405286"/>
            <a:ext cx="8681984" cy="5074172"/>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UD デジタル 教科書体 NK-R" panose="02020400000000000000" pitchFamily="18" charset="-128"/>
              <a:ea typeface="UD デジタル 教科書体 NK-R" panose="02020400000000000000" pitchFamily="18" charset="-128"/>
            </a:endParaRPr>
          </a:p>
        </p:txBody>
      </p:sp>
      <p:sp>
        <p:nvSpPr>
          <p:cNvPr id="6" name="四角形: 角を丸くする 5">
            <a:extLst>
              <a:ext uri="{FF2B5EF4-FFF2-40B4-BE49-F238E27FC236}">
                <a16:creationId xmlns:a16="http://schemas.microsoft.com/office/drawing/2014/main" id="{17A7BD9B-9AF5-48D3-A370-DB54396ECD88}"/>
              </a:ext>
            </a:extLst>
          </p:cNvPr>
          <p:cNvSpPr/>
          <p:nvPr/>
        </p:nvSpPr>
        <p:spPr>
          <a:xfrm>
            <a:off x="214469" y="955953"/>
            <a:ext cx="1450308" cy="596766"/>
          </a:xfrm>
          <a:prstGeom prst="roundRect">
            <a:avLst/>
          </a:prstGeom>
          <a:solidFill>
            <a:schemeClr val="accent5">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特 徴</a:t>
            </a:r>
          </a:p>
        </p:txBody>
      </p:sp>
      <p:sp>
        <p:nvSpPr>
          <p:cNvPr id="9" name="テキスト ボックス 8">
            <a:extLst>
              <a:ext uri="{FF2B5EF4-FFF2-40B4-BE49-F238E27FC236}">
                <a16:creationId xmlns:a16="http://schemas.microsoft.com/office/drawing/2014/main" id="{0D5F6253-3616-47C5-B7FD-2ADBF083C760}"/>
              </a:ext>
            </a:extLst>
          </p:cNvPr>
          <p:cNvSpPr txBox="1"/>
          <p:nvPr/>
        </p:nvSpPr>
        <p:spPr>
          <a:xfrm>
            <a:off x="-90331" y="1681938"/>
            <a:ext cx="8929531" cy="3077766"/>
          </a:xfrm>
          <a:prstGeom prst="rect">
            <a:avLst/>
          </a:prstGeom>
          <a:noFill/>
        </p:spPr>
        <p:txBody>
          <a:bodyPr wrap="square" rtlCol="0">
            <a:spAutoFit/>
          </a:bodyPr>
          <a:lstStyle/>
          <a:p>
            <a:pPr defTabSz="457200">
              <a:defRPr/>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　　○個人情報の活用</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marL="541338" indent="-541338" algn="just" defTabSz="457200">
              <a:defRPr/>
            </a:pPr>
            <a:r>
              <a:rPr lang="ja-JP" altLang="en-US" sz="2000" dirty="0">
                <a:solidFill>
                  <a:prstClr val="black"/>
                </a:solidFill>
                <a:latin typeface="UD デジタル 教科書体 NK-R" panose="02020400000000000000" pitchFamily="18" charset="-128"/>
                <a:ea typeface="UD デジタル 教科書体 NK-R" panose="02020400000000000000" pitchFamily="18" charset="-128"/>
              </a:rPr>
              <a:t>　　　・</a:t>
            </a:r>
            <a:r>
              <a:rPr lang="ja-JP" altLang="en-US" sz="2200" dirty="0">
                <a:solidFill>
                  <a:srgbClr val="FF0000"/>
                </a:solidFill>
                <a:latin typeface="UD デジタル 教科書体 NK-R" panose="02020400000000000000" pitchFamily="18" charset="-128"/>
                <a:ea typeface="UD デジタル 教科書体 NK-R" panose="02020400000000000000" pitchFamily="18" charset="-128"/>
              </a:rPr>
              <a:t>消費者庁</a:t>
            </a:r>
            <a:r>
              <a:rPr lang="ja-JP" altLang="en-US" sz="2000" dirty="0">
                <a:solidFill>
                  <a:prstClr val="black"/>
                </a:solidFill>
                <a:latin typeface="UD デジタル 教科書体 NK-R" panose="02020400000000000000" pitchFamily="18" charset="-128"/>
                <a:ea typeface="UD デジタル 教科書体 NK-R" panose="02020400000000000000" pitchFamily="18" charset="-128"/>
              </a:rPr>
              <a:t>や</a:t>
            </a:r>
            <a:r>
              <a:rPr lang="ja-JP" altLang="en-US" sz="2200" dirty="0">
                <a:solidFill>
                  <a:srgbClr val="FF0000"/>
                </a:solidFill>
                <a:latin typeface="UD デジタル 教科書体 NK-R" panose="02020400000000000000" pitchFamily="18" charset="-128"/>
                <a:ea typeface="UD デジタル 教科書体 NK-R" panose="02020400000000000000" pitchFamily="18" charset="-128"/>
              </a:rPr>
              <a:t>警察</a:t>
            </a:r>
            <a:r>
              <a:rPr lang="ja-JP" altLang="en-US" sz="2000" dirty="0">
                <a:solidFill>
                  <a:prstClr val="black"/>
                </a:solidFill>
                <a:latin typeface="UD デジタル 教科書体 NK-R" panose="02020400000000000000" pitchFamily="18" charset="-128"/>
                <a:ea typeface="UD デジタル 教科書体 NK-R" panose="02020400000000000000" pitchFamily="18" charset="-128"/>
              </a:rPr>
              <a:t>から提供された個人情報をベースに</a:t>
            </a:r>
            <a:r>
              <a:rPr lang="ja-JP" altLang="en-US" sz="2200" dirty="0">
                <a:solidFill>
                  <a:srgbClr val="FF0000"/>
                </a:solidFill>
                <a:latin typeface="UD デジタル 教科書体 NK-R" panose="02020400000000000000" pitchFamily="18" charset="-128"/>
                <a:ea typeface="UD デジタル 教科書体 NK-R" panose="02020400000000000000" pitchFamily="18" charset="-128"/>
              </a:rPr>
              <a:t>見守りリスト</a:t>
            </a:r>
            <a:r>
              <a:rPr lang="ja-JP" altLang="en-US" sz="2200" dirty="0">
                <a:solidFill>
                  <a:prstClr val="black"/>
                </a:solidFill>
                <a:latin typeface="UD デジタル 教科書体 NK-R" panose="02020400000000000000" pitchFamily="18" charset="-128"/>
                <a:ea typeface="UD デジタル 教科書体 NK-R" panose="02020400000000000000" pitchFamily="18" charset="-128"/>
              </a:rPr>
              <a:t>を作成</a:t>
            </a:r>
            <a:r>
              <a:rPr lang="ja-JP" altLang="en-US" sz="2000" dirty="0">
                <a:solidFill>
                  <a:prstClr val="black"/>
                </a:solidFill>
                <a:latin typeface="UD デジタル 教科書体 NK-R" panose="02020400000000000000" pitchFamily="18" charset="-128"/>
                <a:ea typeface="UD デジタル 教科書体 NK-R" panose="02020400000000000000" pitchFamily="18" charset="-128"/>
              </a:rPr>
              <a:t>し、</a:t>
            </a:r>
            <a:r>
              <a:rPr lang="ja-JP" altLang="en-US" sz="2200" dirty="0">
                <a:solidFill>
                  <a:srgbClr val="FF0000"/>
                </a:solidFill>
                <a:latin typeface="UD デジタル 教科書体 NK-R" panose="02020400000000000000" pitchFamily="18" charset="-128"/>
                <a:ea typeface="UD デジタル 教科書体 NK-R" panose="02020400000000000000" pitchFamily="18" charset="-128"/>
              </a:rPr>
              <a:t>構成員に配布</a:t>
            </a:r>
            <a:r>
              <a:rPr lang="ja-JP" altLang="en-US" sz="2000" dirty="0">
                <a:solidFill>
                  <a:prstClr val="black"/>
                </a:solidFill>
                <a:latin typeface="UD デジタル 教科書体 NK-R" panose="02020400000000000000" pitchFamily="18" charset="-128"/>
                <a:ea typeface="UD デジタル 教科書体 NK-R" panose="02020400000000000000" pitchFamily="18" charset="-128"/>
              </a:rPr>
              <a:t>して見守り等の活動に活用しています。</a:t>
            </a:r>
            <a:endParaRPr lang="en-US" altLang="ja-JP" sz="2000" dirty="0">
              <a:solidFill>
                <a:prstClr val="black"/>
              </a:solidFill>
              <a:latin typeface="UD デジタル 教科書体 NK-R" panose="02020400000000000000" pitchFamily="18" charset="-128"/>
              <a:ea typeface="UD デジタル 教科書体 NK-R" panose="02020400000000000000" pitchFamily="18" charset="-128"/>
            </a:endParaRPr>
          </a:p>
          <a:p>
            <a:pPr marL="541338" indent="-541338" algn="just" defTabSz="457200">
              <a:defRPr/>
            </a:pPr>
            <a:r>
              <a:rPr lang="ja-JP" altLang="en-US" sz="2000" dirty="0">
                <a:solidFill>
                  <a:prstClr val="black"/>
                </a:solidFill>
                <a:latin typeface="UD デジタル 教科書体 NK-R" panose="02020400000000000000" pitchFamily="18" charset="-128"/>
                <a:ea typeface="UD デジタル 教科書体 NK-R" panose="02020400000000000000" pitchFamily="18" charset="-128"/>
              </a:rPr>
              <a:t>　　　・関係機関から提供を受けた</a:t>
            </a:r>
            <a:r>
              <a:rPr lang="ja-JP" altLang="en-US" sz="2200" dirty="0">
                <a:solidFill>
                  <a:srgbClr val="FF0000"/>
                </a:solidFill>
                <a:latin typeface="UD デジタル 教科書体 NK-R" panose="02020400000000000000" pitchFamily="18" charset="-128"/>
                <a:ea typeface="UD デジタル 教科書体 NK-R" panose="02020400000000000000" pitchFamily="18" charset="-128"/>
              </a:rPr>
              <a:t>情報を分析</a:t>
            </a:r>
            <a:r>
              <a:rPr lang="ja-JP" altLang="en-US" sz="2000" dirty="0">
                <a:solidFill>
                  <a:prstClr val="black"/>
                </a:solidFill>
                <a:latin typeface="UD デジタル 教科書体 NK-R" panose="02020400000000000000" pitchFamily="18" charset="-128"/>
                <a:ea typeface="UD デジタル 教科書体 NK-R" panose="02020400000000000000" pitchFamily="18" charset="-128"/>
              </a:rPr>
              <a:t>し、</a:t>
            </a:r>
            <a:r>
              <a:rPr lang="ja-JP" altLang="en-US" sz="2200" dirty="0">
                <a:solidFill>
                  <a:srgbClr val="FF0000"/>
                </a:solidFill>
                <a:latin typeface="UD デジタル 教科書体 NK-R" panose="02020400000000000000" pitchFamily="18" charset="-128"/>
                <a:ea typeface="UD デジタル 教科書体 NK-R" panose="02020400000000000000" pitchFamily="18" charset="-128"/>
              </a:rPr>
              <a:t>市の保有する情報を突合</a:t>
            </a:r>
            <a:r>
              <a:rPr lang="ja-JP" altLang="en-US" sz="2000" dirty="0">
                <a:solidFill>
                  <a:prstClr val="black"/>
                </a:solidFill>
                <a:latin typeface="UD デジタル 教科書体 NK-R" panose="02020400000000000000" pitchFamily="18" charset="-128"/>
                <a:ea typeface="UD デジタル 教科書体 NK-R" panose="02020400000000000000" pitchFamily="18" charset="-128"/>
              </a:rPr>
              <a:t>させることで、</a:t>
            </a:r>
            <a:r>
              <a:rPr lang="ja-JP" altLang="en-US" sz="2200" dirty="0">
                <a:solidFill>
                  <a:srgbClr val="FF0000"/>
                </a:solidFill>
                <a:latin typeface="UD デジタル 教科書体 NK-R" panose="02020400000000000000" pitchFamily="18" charset="-128"/>
                <a:ea typeface="UD デジタル 教科書体 NK-R" panose="02020400000000000000" pitchFamily="18" charset="-128"/>
              </a:rPr>
              <a:t>配慮が必要な市民（</a:t>
            </a:r>
            <a:r>
              <a:rPr lang="ja-JP" altLang="en-US" sz="2200" dirty="0">
                <a:solidFill>
                  <a:prstClr val="black"/>
                </a:solidFill>
                <a:latin typeface="UD デジタル 教科書体 NK-R" panose="02020400000000000000" pitchFamily="18" charset="-128"/>
                <a:ea typeface="UD デジタル 教科書体 NK-R" panose="02020400000000000000" pitchFamily="18" charset="-128"/>
              </a:rPr>
              <a:t>＝見守りが必要な市民）を抽出</a:t>
            </a:r>
            <a:r>
              <a:rPr lang="ja-JP" altLang="en-US" sz="2000" dirty="0">
                <a:solidFill>
                  <a:prstClr val="black"/>
                </a:solidFill>
                <a:latin typeface="UD デジタル 教科書体 NK-R" panose="02020400000000000000" pitchFamily="18" charset="-128"/>
                <a:ea typeface="UD デジタル 教科書体 NK-R" panose="02020400000000000000" pitchFamily="18" charset="-128"/>
              </a:rPr>
              <a:t>することができます。</a:t>
            </a:r>
            <a:r>
              <a:rPr lang="ja-JP" altLang="en-US" sz="2200" dirty="0">
                <a:solidFill>
                  <a:srgbClr val="FF0000"/>
                </a:solidFill>
                <a:latin typeface="UD デジタル 教科書体 NK-R" panose="02020400000000000000" pitchFamily="18" charset="-128"/>
                <a:ea typeface="UD デジタル 教科書体 NK-R" panose="02020400000000000000" pitchFamily="18" charset="-128"/>
              </a:rPr>
              <a:t>ピンポイントで見守る</a:t>
            </a:r>
            <a:r>
              <a:rPr lang="ja-JP" altLang="en-US" sz="2000" dirty="0">
                <a:solidFill>
                  <a:prstClr val="black"/>
                </a:solidFill>
                <a:latin typeface="UD デジタル 教科書体 NK-R" panose="02020400000000000000" pitchFamily="18" charset="-128"/>
                <a:ea typeface="UD デジタル 教科書体 NK-R" panose="02020400000000000000" pitchFamily="18" charset="-128"/>
              </a:rPr>
              <a:t>ことで、効果的な見守りを行うことができます。</a:t>
            </a:r>
            <a:endParaRPr lang="en-US" altLang="ja-JP" sz="2000" dirty="0">
              <a:solidFill>
                <a:prstClr val="black"/>
              </a:solidFill>
              <a:latin typeface="UD デジタル 教科書体 NK-R" panose="02020400000000000000" pitchFamily="18" charset="-128"/>
              <a:ea typeface="UD デジタル 教科書体 NK-R" panose="02020400000000000000" pitchFamily="18" charset="-128"/>
            </a:endParaRPr>
          </a:p>
          <a:p>
            <a:pPr marL="541338" indent="-541338" algn="just" defTabSz="457200">
              <a:defRPr/>
            </a:pPr>
            <a:r>
              <a:rPr lang="ja-JP" altLang="en-US" sz="2000" dirty="0">
                <a:solidFill>
                  <a:prstClr val="black"/>
                </a:solidFill>
                <a:latin typeface="UD デジタル 教科書体 NK-R" panose="02020400000000000000" pitchFamily="18" charset="-128"/>
                <a:ea typeface="UD デジタル 教科書体 NK-R" panose="02020400000000000000" pitchFamily="18" charset="-128"/>
              </a:rPr>
              <a:t>　　　＊市の保有する情報</a:t>
            </a:r>
            <a:endParaRPr lang="en-US" altLang="ja-JP" sz="2000" dirty="0">
              <a:solidFill>
                <a:prstClr val="black"/>
              </a:solidFill>
              <a:latin typeface="UD デジタル 教科書体 NK-R" panose="02020400000000000000" pitchFamily="18" charset="-128"/>
              <a:ea typeface="UD デジタル 教科書体 NK-R" panose="02020400000000000000" pitchFamily="18" charset="-128"/>
            </a:endParaRPr>
          </a:p>
          <a:p>
            <a:pPr marL="541338" indent="-541338" algn="just" defTabSz="457200">
              <a:defRPr/>
            </a:pPr>
            <a:r>
              <a:rPr lang="ja-JP" altLang="en-US" sz="2000" dirty="0">
                <a:solidFill>
                  <a:prstClr val="black"/>
                </a:solidFill>
                <a:latin typeface="UD デジタル 教科書体 NK-R" panose="02020400000000000000" pitchFamily="18" charset="-128"/>
                <a:ea typeface="UD デジタル 教科書体 NK-R" panose="02020400000000000000" pitchFamily="18" charset="-128"/>
              </a:rPr>
              <a:t>　　　　　　⇒介護認定、障がい者手帳、福祉サービス利用等</a:t>
            </a:r>
            <a:endParaRPr lang="en-US" altLang="ja-JP" sz="2000" dirty="0">
              <a:solidFill>
                <a:prstClr val="black"/>
              </a:solidFill>
              <a:latin typeface="UD デジタル 教科書体 NK-R" panose="02020400000000000000" pitchFamily="18" charset="-128"/>
              <a:ea typeface="UD デジタル 教科書体 NK-R" panose="02020400000000000000" pitchFamily="18" charset="-128"/>
            </a:endParaRPr>
          </a:p>
          <a:p>
            <a:pPr marL="541338" indent="-541338" algn="just" defTabSz="457200">
              <a:defRPr/>
            </a:pPr>
            <a:endParaRPr lang="en-US" altLang="ja-JP" sz="2000" dirty="0">
              <a:solidFill>
                <a:prstClr val="black"/>
              </a:solidFill>
              <a:latin typeface="UD デジタル 教科書体 NK-R" panose="02020400000000000000" pitchFamily="18" charset="-128"/>
              <a:ea typeface="UD デジタル 教科書体 NK-R" panose="02020400000000000000" pitchFamily="18" charset="-128"/>
            </a:endParaRPr>
          </a:p>
        </p:txBody>
      </p:sp>
      <p:grpSp>
        <p:nvGrpSpPr>
          <p:cNvPr id="10" name="グループ化 9">
            <a:extLst>
              <a:ext uri="{FF2B5EF4-FFF2-40B4-BE49-F238E27FC236}">
                <a16:creationId xmlns:a16="http://schemas.microsoft.com/office/drawing/2014/main" id="{012ED2BC-6B34-4968-BF7E-E35FE374C178}"/>
              </a:ext>
            </a:extLst>
          </p:cNvPr>
          <p:cNvGrpSpPr/>
          <p:nvPr/>
        </p:nvGrpSpPr>
        <p:grpSpPr>
          <a:xfrm>
            <a:off x="0" y="134757"/>
            <a:ext cx="9144000" cy="691977"/>
            <a:chOff x="0" y="134757"/>
            <a:chExt cx="9144000" cy="691977"/>
          </a:xfrm>
        </p:grpSpPr>
        <p:sp>
          <p:nvSpPr>
            <p:cNvPr id="11" name="正方形/長方形 10">
              <a:extLst>
                <a:ext uri="{FF2B5EF4-FFF2-40B4-BE49-F238E27FC236}">
                  <a16:creationId xmlns:a16="http://schemas.microsoft.com/office/drawing/2014/main" id="{2E73EE2F-1E78-4C86-8FD5-FCAF8049616F}"/>
                </a:ext>
              </a:extLst>
            </p:cNvPr>
            <p:cNvSpPr/>
            <p:nvPr/>
          </p:nvSpPr>
          <p:spPr>
            <a:xfrm>
              <a:off x="0" y="134757"/>
              <a:ext cx="9144000" cy="691977"/>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ln>
                  <a:solidFill>
                    <a:srgbClr val="4472C4">
                      <a:lumMod val="50000"/>
                    </a:srgbClr>
                  </a:solidFill>
                </a:ln>
                <a:solidFill>
                  <a:prstClr val="white"/>
                </a:solidFill>
                <a:latin typeface="UD デジタル 教科書体 NK-R" panose="02020400000000000000" pitchFamily="18" charset="-128"/>
                <a:ea typeface="UD デジタル 教科書体 NK-R" panose="02020400000000000000" pitchFamily="18" charset="-128"/>
              </a:endParaRPr>
            </a:p>
          </p:txBody>
        </p:sp>
        <p:sp>
          <p:nvSpPr>
            <p:cNvPr id="12" name="テキスト ボックス 11">
              <a:extLst>
                <a:ext uri="{FF2B5EF4-FFF2-40B4-BE49-F238E27FC236}">
                  <a16:creationId xmlns:a16="http://schemas.microsoft.com/office/drawing/2014/main" id="{E78BBF23-B610-492F-897D-B50B11A22121}"/>
                </a:ext>
              </a:extLst>
            </p:cNvPr>
            <p:cNvSpPr txBox="1"/>
            <p:nvPr/>
          </p:nvSpPr>
          <p:spPr>
            <a:xfrm>
              <a:off x="0" y="154951"/>
              <a:ext cx="9144000" cy="646331"/>
            </a:xfrm>
            <a:prstGeom prst="rect">
              <a:avLst/>
            </a:prstGeom>
            <a:noFill/>
            <a:ln>
              <a:noFill/>
            </a:ln>
          </p:spPr>
          <p:txBody>
            <a:bodyPr wrap="square" rtlCol="0">
              <a:spAutoFit/>
            </a:bodyPr>
            <a:lstStyle/>
            <a:p>
              <a:pPr algn="ctr">
                <a:defRPr/>
              </a:pPr>
              <a:r>
                <a:rPr lang="ja-JP" altLang="en-US" sz="3600" b="1" dirty="0">
                  <a:ln w="19050">
                    <a:solidFill>
                      <a:srgbClr val="002060"/>
                    </a:solidFill>
                    <a:prstDash val="solid"/>
                  </a:ln>
                  <a:solidFill>
                    <a:srgbClr val="FFFF00"/>
                  </a:solidFill>
                  <a:latin typeface="UD デジタル 教科書体 NK-R" panose="02020400000000000000" pitchFamily="18" charset="-128"/>
                  <a:ea typeface="UD デジタル 教科書体 NK-R" panose="02020400000000000000" pitchFamily="18" charset="-128"/>
                </a:rPr>
                <a:t>野洲市消費者安全確保地域協議会の特徴</a:t>
              </a:r>
              <a:endParaRPr lang="en-US" altLang="ja-JP" sz="3600" b="1" dirty="0">
                <a:ln w="19050">
                  <a:solidFill>
                    <a:srgbClr val="002060"/>
                  </a:solidFill>
                  <a:prstDash val="solid"/>
                </a:ln>
                <a:solidFill>
                  <a:srgbClr val="FFFF00"/>
                </a:solidFill>
                <a:latin typeface="UD デジタル 教科書体 NK-R" panose="02020400000000000000" pitchFamily="18" charset="-128"/>
                <a:ea typeface="UD デジタル 教科書体 NK-R" panose="02020400000000000000" pitchFamily="18" charset="-128"/>
              </a:endParaRPr>
            </a:p>
          </p:txBody>
        </p:sp>
      </p:grpSp>
      <p:pic>
        <p:nvPicPr>
          <p:cNvPr id="3" name="図 2" descr="おもちゃ, 人形 が含まれている画像&#10;&#10;高い精度で生成された説明">
            <a:extLst>
              <a:ext uri="{FF2B5EF4-FFF2-40B4-BE49-F238E27FC236}">
                <a16:creationId xmlns:a16="http://schemas.microsoft.com/office/drawing/2014/main" id="{014BDBA9-4161-4B8D-B406-27834E09FE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3844" y="5526498"/>
            <a:ext cx="1095356" cy="952960"/>
          </a:xfrm>
          <a:prstGeom prst="rect">
            <a:avLst/>
          </a:prstGeom>
        </p:spPr>
      </p:pic>
      <p:sp>
        <p:nvSpPr>
          <p:cNvPr id="2" name="テキスト ボックス 1">
            <a:extLst>
              <a:ext uri="{FF2B5EF4-FFF2-40B4-BE49-F238E27FC236}">
                <a16:creationId xmlns:a16="http://schemas.microsoft.com/office/drawing/2014/main" id="{8F9FB203-2BE2-4D70-A610-D5FD50E7609C}"/>
              </a:ext>
            </a:extLst>
          </p:cNvPr>
          <p:cNvSpPr txBox="1"/>
          <p:nvPr/>
        </p:nvSpPr>
        <p:spPr>
          <a:xfrm>
            <a:off x="250058" y="4772878"/>
            <a:ext cx="8679473" cy="1692771"/>
          </a:xfrm>
          <a:prstGeom prst="rect">
            <a:avLst/>
          </a:prstGeom>
          <a:noFill/>
        </p:spPr>
        <p:txBody>
          <a:bodyPr wrap="square" rtlCol="0">
            <a:spAutoFit/>
          </a:bodyPr>
          <a:lstStyle/>
          <a:p>
            <a:pPr algn="just" defTabSz="457200">
              <a:defRPr/>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○福祉部局や関係機関と連携した見守り等の活動の実施</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algn="just" defTabSz="457200">
              <a:defRPr/>
            </a:pPr>
            <a:r>
              <a:rPr lang="ja-JP" altLang="en-US" sz="2000" dirty="0">
                <a:solidFill>
                  <a:prstClr val="black"/>
                </a:solidFill>
                <a:latin typeface="UD デジタル 教科書体 NK-R" panose="02020400000000000000" pitchFamily="18" charset="-128"/>
                <a:ea typeface="UD デジタル 教科書体 NK-R" panose="02020400000000000000" pitchFamily="18" charset="-128"/>
              </a:rPr>
              <a:t>　・市の福祉部局と連携し、見守り等の活動を行います。</a:t>
            </a:r>
            <a:endParaRPr lang="en-US" altLang="ja-JP" sz="2000" dirty="0">
              <a:solidFill>
                <a:prstClr val="black"/>
              </a:solidFill>
              <a:latin typeface="UD デジタル 教科書体 NK-R" panose="02020400000000000000" pitchFamily="18" charset="-128"/>
              <a:ea typeface="UD デジタル 教科書体 NK-R" panose="02020400000000000000" pitchFamily="18" charset="-128"/>
            </a:endParaRPr>
          </a:p>
          <a:p>
            <a:pPr algn="just" defTabSz="457200">
              <a:defRPr/>
            </a:pPr>
            <a:r>
              <a:rPr lang="ja-JP" altLang="en-US" sz="2000" dirty="0">
                <a:solidFill>
                  <a:prstClr val="black"/>
                </a:solidFill>
                <a:latin typeface="UD デジタル 教科書体 NK-R" panose="02020400000000000000" pitchFamily="18" charset="-128"/>
                <a:ea typeface="UD デジタル 教科書体 NK-R" panose="02020400000000000000" pitchFamily="18" charset="-128"/>
              </a:rPr>
              <a:t>　・消費生活センターだけでは、見守り等を活動を行うことができない。</a:t>
            </a:r>
            <a:endParaRPr lang="en-US" altLang="ja-JP" sz="2000" dirty="0">
              <a:solidFill>
                <a:prstClr val="black"/>
              </a:solidFill>
              <a:latin typeface="UD デジタル 教科書体 NK-R" panose="02020400000000000000" pitchFamily="18" charset="-128"/>
              <a:ea typeface="UD デジタル 教科書体 NK-R" panose="02020400000000000000" pitchFamily="18" charset="-128"/>
            </a:endParaRPr>
          </a:p>
          <a:p>
            <a:pPr marL="538163" indent="-538163" algn="just" defTabSz="457200">
              <a:defRPr/>
            </a:pPr>
            <a:r>
              <a:rPr lang="ja-JP" altLang="en-US" sz="2000" dirty="0">
                <a:solidFill>
                  <a:prstClr val="black"/>
                </a:solidFill>
                <a:latin typeface="UD デジタル 教科書体 NK-R" panose="02020400000000000000" pitchFamily="18" charset="-128"/>
                <a:ea typeface="UD デジタル 教科書体 NK-R" panose="02020400000000000000" pitchFamily="18" charset="-128"/>
              </a:rPr>
              <a:t>　・一人の対象者に対し、さまざまな角度からの見守り等の活動を行</a:t>
            </a:r>
            <a:endParaRPr lang="en-US" altLang="ja-JP" sz="2000" dirty="0">
              <a:solidFill>
                <a:prstClr val="black"/>
              </a:solidFill>
              <a:latin typeface="UD デジタル 教科書体 NK-R" panose="02020400000000000000" pitchFamily="18" charset="-128"/>
              <a:ea typeface="UD デジタル 教科書体 NK-R" panose="02020400000000000000" pitchFamily="18" charset="-128"/>
            </a:endParaRPr>
          </a:p>
          <a:p>
            <a:pPr marL="538163" indent="-538163" algn="just" defTabSz="457200">
              <a:defRPr/>
            </a:pPr>
            <a:r>
              <a:rPr lang="ja-JP" altLang="en-US" sz="2000" dirty="0">
                <a:solidFill>
                  <a:prstClr val="black"/>
                </a:solidFill>
                <a:latin typeface="UD デジタル 教科書体 NK-R" panose="02020400000000000000" pitchFamily="18" charset="-128"/>
                <a:ea typeface="UD デジタル 教科書体 NK-R" panose="02020400000000000000" pitchFamily="18" charset="-128"/>
              </a:rPr>
              <a:t>　　います。</a:t>
            </a:r>
            <a:endParaRPr lang="en-US" altLang="ja-JP" sz="20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3" name="スライド番号プレースホルダー 2"/>
          <p:cNvSpPr>
            <a:spLocks noGrp="1"/>
          </p:cNvSpPr>
          <p:nvPr>
            <p:ph type="sldNum" sz="quarter" idx="12"/>
          </p:nvPr>
        </p:nvSpPr>
        <p:spPr>
          <a:xfrm>
            <a:off x="7010400" y="6478822"/>
            <a:ext cx="2133600" cy="365125"/>
          </a:xfrm>
        </p:spPr>
        <p:txBody>
          <a:bodyPr/>
          <a:lstStyle/>
          <a:p>
            <a:fld id="{C61BB9D8-F5EE-4377-9C97-9926A1D02FA3}" type="slidenum">
              <a:rPr lang="ja-JP" altLang="en-US" sz="1600" smtClean="0">
                <a:solidFill>
                  <a:prstClr val="white">
                    <a:lumMod val="50000"/>
                  </a:prstClr>
                </a:solidFill>
                <a:latin typeface="游ゴシック" panose="020B0400000000000000" pitchFamily="50" charset="-128"/>
                <a:ea typeface="游ゴシック" panose="020B0400000000000000" pitchFamily="50" charset="-128"/>
              </a:rPr>
              <a:pPr/>
              <a:t>48</a:t>
            </a:fld>
            <a:endParaRPr lang="ja-JP" altLang="en-US" sz="1600" dirty="0">
              <a:solidFill>
                <a:prstClr val="white">
                  <a:lumMod val="50000"/>
                </a:prst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543640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6F91E840-7BBC-4899-A1AD-6BAA31A450A6}"/>
              </a:ext>
            </a:extLst>
          </p:cNvPr>
          <p:cNvGrpSpPr/>
          <p:nvPr/>
        </p:nvGrpSpPr>
        <p:grpSpPr>
          <a:xfrm>
            <a:off x="90127" y="1411833"/>
            <a:ext cx="2061012" cy="1851259"/>
            <a:chOff x="141873" y="1107220"/>
            <a:chExt cx="2583240" cy="2310686"/>
          </a:xfrm>
        </p:grpSpPr>
        <p:sp>
          <p:nvSpPr>
            <p:cNvPr id="8" name="角丸四角形 33">
              <a:extLst>
                <a:ext uri="{FF2B5EF4-FFF2-40B4-BE49-F238E27FC236}">
                  <a16:creationId xmlns:a16="http://schemas.microsoft.com/office/drawing/2014/main" id="{7C0DB8A4-C706-46ED-8423-8F29B03A6F24}"/>
                </a:ext>
              </a:extLst>
            </p:cNvPr>
            <p:cNvSpPr/>
            <p:nvPr/>
          </p:nvSpPr>
          <p:spPr>
            <a:xfrm>
              <a:off x="322450" y="1561330"/>
              <a:ext cx="2192023" cy="1856576"/>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defTabSz="457200">
                <a:defRPr/>
              </a:pPr>
              <a:endParaRPr kumimoji="0" lang="ja-JP" altLang="en-US" sz="1013" kern="0" dirty="0">
                <a:solidFill>
                  <a:prstClr val="black"/>
                </a:solidFill>
                <a:latin typeface="游ゴシック" panose="020F0502020204030204"/>
                <a:ea typeface="ＭＳ Ｐゴシック" panose="020B0600070205080204" pitchFamily="50" charset="-128"/>
              </a:endParaRPr>
            </a:p>
          </p:txBody>
        </p:sp>
        <p:pic>
          <p:nvPicPr>
            <p:cNvPr id="9" name="Picture 2" descr="C:\Users\M.Utsu\Desktop\いらすとや\sagi_reform.png">
              <a:extLst>
                <a:ext uri="{FF2B5EF4-FFF2-40B4-BE49-F238E27FC236}">
                  <a16:creationId xmlns:a16="http://schemas.microsoft.com/office/drawing/2014/main" id="{1BAC52CB-DAC0-49CD-B34A-6164BE5C67F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04217" y="1645497"/>
              <a:ext cx="881742" cy="8817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M.Utsu\Desktop\いらすとや\akutoku_shouhou_denwa_kanyu.png">
              <a:extLst>
                <a:ext uri="{FF2B5EF4-FFF2-40B4-BE49-F238E27FC236}">
                  <a16:creationId xmlns:a16="http://schemas.microsoft.com/office/drawing/2014/main" id="{DA000EAA-9B8B-4FF3-B0C3-72ED2057757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3549" y="1655414"/>
              <a:ext cx="778224" cy="8805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M.Utsu\Desktop\いらすとや\akutoku_shouhou_furikome_sagi.png">
              <a:extLst>
                <a:ext uri="{FF2B5EF4-FFF2-40B4-BE49-F238E27FC236}">
                  <a16:creationId xmlns:a16="http://schemas.microsoft.com/office/drawing/2014/main" id="{4C221B95-53BD-47C9-9EB6-C1D14C6D0CD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99396" y="2508823"/>
              <a:ext cx="934184" cy="81858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C:\Users\M.Utsu\Desktop\いらすとや\akutoku_shouhou_houmon.png">
              <a:extLst>
                <a:ext uri="{FF2B5EF4-FFF2-40B4-BE49-F238E27FC236}">
                  <a16:creationId xmlns:a16="http://schemas.microsoft.com/office/drawing/2014/main" id="{F4AE3210-C5F9-4274-891A-DA4907A692D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3389" y="2442861"/>
              <a:ext cx="970122" cy="914346"/>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AFCEA5CA-53D0-4535-83B5-0C8C89A76876}"/>
                </a:ext>
              </a:extLst>
            </p:cNvPr>
            <p:cNvSpPr txBox="1"/>
            <p:nvPr/>
          </p:nvSpPr>
          <p:spPr>
            <a:xfrm>
              <a:off x="141873" y="1107220"/>
              <a:ext cx="2583240" cy="492443"/>
            </a:xfrm>
            <a:prstGeom prst="rect">
              <a:avLst/>
            </a:prstGeom>
            <a:noFill/>
          </p:spPr>
          <p:txBody>
            <a:bodyPr wrap="square" rtlCol="0">
              <a:spAutoFit/>
            </a:bodyPr>
            <a:lstStyle/>
            <a:p>
              <a:pPr algn="ctr" defTabSz="457200">
                <a:defRPr/>
              </a:pPr>
              <a:r>
                <a:rPr kumimoji="0" lang="ja-JP" altLang="en-US" dirty="0">
                  <a:solidFill>
                    <a:prstClr val="black"/>
                  </a:solidFill>
                  <a:latin typeface="UD デジタル 教科書体 NK-B" panose="02020700000000000000" pitchFamily="18" charset="-128"/>
                  <a:ea typeface="UD デジタル 教科書体 NK-B" panose="02020700000000000000" pitchFamily="18" charset="-128"/>
                </a:rPr>
                <a:t>詐欺犯・悪質業者</a:t>
              </a:r>
            </a:p>
          </p:txBody>
        </p:sp>
      </p:grpSp>
      <p:grpSp>
        <p:nvGrpSpPr>
          <p:cNvPr id="14" name="グループ化 13">
            <a:extLst>
              <a:ext uri="{FF2B5EF4-FFF2-40B4-BE49-F238E27FC236}">
                <a16:creationId xmlns:a16="http://schemas.microsoft.com/office/drawing/2014/main" id="{C53BAD83-38AB-47FD-B6C9-94EA1D1364EA}"/>
              </a:ext>
            </a:extLst>
          </p:cNvPr>
          <p:cNvGrpSpPr/>
          <p:nvPr/>
        </p:nvGrpSpPr>
        <p:grpSpPr>
          <a:xfrm>
            <a:off x="6255882" y="1538034"/>
            <a:ext cx="1623288" cy="1205911"/>
            <a:chOff x="6817175" y="1378011"/>
            <a:chExt cx="2164384" cy="1607881"/>
          </a:xfrm>
        </p:grpSpPr>
        <p:pic>
          <p:nvPicPr>
            <p:cNvPr id="15" name="Picture 7" descr="C:\Users\M.Utsu\Desktop\いらすとや\bg_hospital.jpg">
              <a:extLst>
                <a:ext uri="{FF2B5EF4-FFF2-40B4-BE49-F238E27FC236}">
                  <a16:creationId xmlns:a16="http://schemas.microsoft.com/office/drawing/2014/main" id="{5D541EB3-3BDB-470E-9A9F-A11A11B8BB9A}"/>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17175" y="1768424"/>
              <a:ext cx="2164384" cy="1217468"/>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a:extLst>
                <a:ext uri="{FF2B5EF4-FFF2-40B4-BE49-F238E27FC236}">
                  <a16:creationId xmlns:a16="http://schemas.microsoft.com/office/drawing/2014/main" id="{B288AAC5-8714-48B4-A568-ABE195D2BE85}"/>
                </a:ext>
              </a:extLst>
            </p:cNvPr>
            <p:cNvSpPr txBox="1"/>
            <p:nvPr/>
          </p:nvSpPr>
          <p:spPr>
            <a:xfrm>
              <a:off x="7036462" y="1378011"/>
              <a:ext cx="1725809" cy="492443"/>
            </a:xfrm>
            <a:prstGeom prst="rect">
              <a:avLst/>
            </a:prstGeom>
            <a:noFill/>
          </p:spPr>
          <p:txBody>
            <a:bodyPr wrap="square" rtlCol="0">
              <a:spAutoFit/>
            </a:bodyPr>
            <a:lstStyle/>
            <a:p>
              <a:pPr algn="ctr" defTabSz="457200">
                <a:defRPr/>
              </a:pPr>
              <a:r>
                <a:rPr kumimoji="0" lang="ja-JP" altLang="en-US" dirty="0">
                  <a:solidFill>
                    <a:prstClr val="black"/>
                  </a:solidFill>
                  <a:latin typeface="UD デジタル 教科書体 NK-B" panose="02020700000000000000" pitchFamily="18" charset="-128"/>
                  <a:ea typeface="UD デジタル 教科書体 NK-B" panose="02020700000000000000" pitchFamily="18" charset="-128"/>
                </a:rPr>
                <a:t>消費者庁</a:t>
              </a:r>
            </a:p>
          </p:txBody>
        </p:sp>
      </p:grpSp>
      <p:sp>
        <p:nvSpPr>
          <p:cNvPr id="18" name="右矢印 34">
            <a:extLst>
              <a:ext uri="{FF2B5EF4-FFF2-40B4-BE49-F238E27FC236}">
                <a16:creationId xmlns:a16="http://schemas.microsoft.com/office/drawing/2014/main" id="{B757B918-E228-4596-B40C-3E0F7CA9E885}"/>
              </a:ext>
            </a:extLst>
          </p:cNvPr>
          <p:cNvSpPr/>
          <p:nvPr/>
        </p:nvSpPr>
        <p:spPr>
          <a:xfrm>
            <a:off x="2065400" y="2038252"/>
            <a:ext cx="4045205" cy="339900"/>
          </a:xfrm>
          <a:prstGeom prst="rightArrow">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defTabSz="457200">
              <a:defRPr/>
            </a:pPr>
            <a:endParaRPr kumimoji="0" lang="ja-JP" altLang="en-US" sz="1013" kern="0">
              <a:solidFill>
                <a:prstClr val="black"/>
              </a:solidFill>
              <a:latin typeface="游ゴシック" panose="020F0502020204030204"/>
              <a:ea typeface="ＭＳ Ｐゴシック" panose="020B0600070205080204" pitchFamily="50" charset="-128"/>
            </a:endParaRPr>
          </a:p>
        </p:txBody>
      </p:sp>
      <p:grpSp>
        <p:nvGrpSpPr>
          <p:cNvPr id="23" name="グループ化 22">
            <a:extLst>
              <a:ext uri="{FF2B5EF4-FFF2-40B4-BE49-F238E27FC236}">
                <a16:creationId xmlns:a16="http://schemas.microsoft.com/office/drawing/2014/main" id="{4AE2A813-C9F3-47BB-BE3F-2C4D8A21AEE1}"/>
              </a:ext>
            </a:extLst>
          </p:cNvPr>
          <p:cNvGrpSpPr/>
          <p:nvPr/>
        </p:nvGrpSpPr>
        <p:grpSpPr>
          <a:xfrm>
            <a:off x="2095236" y="1719143"/>
            <a:ext cx="996509" cy="981605"/>
            <a:chOff x="2405646" y="1680541"/>
            <a:chExt cx="1371468" cy="1469584"/>
          </a:xfrm>
        </p:grpSpPr>
        <p:sp>
          <p:nvSpPr>
            <p:cNvPr id="24" name="十字形 23">
              <a:extLst>
                <a:ext uri="{FF2B5EF4-FFF2-40B4-BE49-F238E27FC236}">
                  <a16:creationId xmlns:a16="http://schemas.microsoft.com/office/drawing/2014/main" id="{D18DB5AC-DDC1-440A-AD64-0F955E3C6532}"/>
                </a:ext>
              </a:extLst>
            </p:cNvPr>
            <p:cNvSpPr/>
            <p:nvPr/>
          </p:nvSpPr>
          <p:spPr>
            <a:xfrm rot="2700000">
              <a:off x="2356588" y="1729599"/>
              <a:ext cx="1469584" cy="1371468"/>
            </a:xfrm>
            <a:prstGeom prst="plus">
              <a:avLst>
                <a:gd name="adj" fmla="val 37831"/>
              </a:avLst>
            </a:prstGeom>
            <a:solidFill>
              <a:srgbClr val="FF0000"/>
            </a:solidFill>
            <a:ln w="25400" cap="flat" cmpd="sng" algn="ctr">
              <a:noFill/>
              <a:prstDash val="solid"/>
            </a:ln>
            <a:effectLst/>
          </p:spPr>
          <p:txBody>
            <a:bodyPr rtlCol="0" anchor="ctr"/>
            <a:lstStyle/>
            <a:p>
              <a:pPr algn="ctr" defTabSz="457200">
                <a:defRPr/>
              </a:pPr>
              <a:endParaRPr kumimoji="0" lang="ja-JP" altLang="en-US" sz="1013" kern="0">
                <a:solidFill>
                  <a:prstClr val="white"/>
                </a:solidFill>
                <a:latin typeface="游ゴシック" panose="020F0502020204030204"/>
                <a:ea typeface="ＭＳ Ｐゴシック" panose="020B0600070205080204" pitchFamily="50" charset="-128"/>
              </a:endParaRPr>
            </a:p>
          </p:txBody>
        </p:sp>
        <p:sp>
          <p:nvSpPr>
            <p:cNvPr id="25" name="テキスト ボックス 24">
              <a:extLst>
                <a:ext uri="{FF2B5EF4-FFF2-40B4-BE49-F238E27FC236}">
                  <a16:creationId xmlns:a16="http://schemas.microsoft.com/office/drawing/2014/main" id="{E0D22834-1F81-49D4-B0B7-6A3B37CF4130}"/>
                </a:ext>
              </a:extLst>
            </p:cNvPr>
            <p:cNvSpPr txBox="1"/>
            <p:nvPr/>
          </p:nvSpPr>
          <p:spPr>
            <a:xfrm>
              <a:off x="2560964" y="2068143"/>
              <a:ext cx="1066665" cy="760286"/>
            </a:xfrm>
            <a:prstGeom prst="rect">
              <a:avLst/>
            </a:prstGeom>
            <a:noFill/>
          </p:spPr>
          <p:txBody>
            <a:bodyPr wrap="square" rtlCol="0">
              <a:spAutoFit/>
            </a:bodyPr>
            <a:lstStyle/>
            <a:p>
              <a:pPr algn="ctr" defTabSz="457200">
                <a:defRPr/>
              </a:pPr>
              <a:r>
                <a:rPr kumimoji="0" lang="ja-JP" altLang="en-US" sz="1350" b="1" dirty="0">
                  <a:solidFill>
                    <a:prstClr val="black"/>
                  </a:solidFill>
                  <a:latin typeface="UD デジタル 教科書体 NK-B" panose="02020700000000000000" pitchFamily="18" charset="-128"/>
                  <a:ea typeface="UD デジタル 教科書体 NK-B" panose="02020700000000000000" pitchFamily="18" charset="-128"/>
                </a:rPr>
                <a:t>行政</a:t>
              </a:r>
              <a:endParaRPr kumimoji="0" lang="en-US" altLang="ja-JP" sz="1350" b="1" dirty="0">
                <a:solidFill>
                  <a:prstClr val="black"/>
                </a:solidFill>
                <a:latin typeface="UD デジタル 教科書体 NK-B" panose="02020700000000000000" pitchFamily="18" charset="-128"/>
                <a:ea typeface="UD デジタル 教科書体 NK-B" panose="02020700000000000000" pitchFamily="18" charset="-128"/>
              </a:endParaRPr>
            </a:p>
            <a:p>
              <a:pPr algn="ctr" defTabSz="457200">
                <a:defRPr/>
              </a:pPr>
              <a:r>
                <a:rPr kumimoji="0" lang="ja-JP" altLang="en-US" sz="1350" b="1" dirty="0">
                  <a:solidFill>
                    <a:prstClr val="black"/>
                  </a:solidFill>
                  <a:latin typeface="UD デジタル 教科書体 NK-B" panose="02020700000000000000" pitchFamily="18" charset="-128"/>
                  <a:ea typeface="UD デジタル 教科書体 NK-B" panose="02020700000000000000" pitchFamily="18" charset="-128"/>
                </a:rPr>
                <a:t>処分等</a:t>
              </a:r>
            </a:p>
          </p:txBody>
        </p:sp>
      </p:grpSp>
      <p:sp>
        <p:nvSpPr>
          <p:cNvPr id="66" name="四角形: 角を丸くする 20">
            <a:extLst>
              <a:ext uri="{FF2B5EF4-FFF2-40B4-BE49-F238E27FC236}">
                <a16:creationId xmlns:a16="http://schemas.microsoft.com/office/drawing/2014/main" id="{C361AE9C-FADC-4CB4-BF8B-45C3F09521A8}"/>
              </a:ext>
            </a:extLst>
          </p:cNvPr>
          <p:cNvSpPr/>
          <p:nvPr/>
        </p:nvSpPr>
        <p:spPr>
          <a:xfrm>
            <a:off x="4232358" y="3024495"/>
            <a:ext cx="4708298" cy="3559117"/>
          </a:xfrm>
          <a:prstGeom prst="roundRect">
            <a:avLst>
              <a:gd name="adj" fmla="val 348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kumimoji="0" lang="ja-JP" altLang="en-US" sz="1350">
              <a:solidFill>
                <a:prstClr val="white"/>
              </a:solidFill>
              <a:latin typeface="UD デジタル 教科書体 NK-B" panose="02020700000000000000" pitchFamily="18" charset="-128"/>
              <a:ea typeface="UD デジタル 教科書体 NK-B" panose="02020700000000000000" pitchFamily="18" charset="-128"/>
            </a:endParaRPr>
          </a:p>
        </p:txBody>
      </p:sp>
      <p:grpSp>
        <p:nvGrpSpPr>
          <p:cNvPr id="52" name="グループ化 51">
            <a:extLst>
              <a:ext uri="{FF2B5EF4-FFF2-40B4-BE49-F238E27FC236}">
                <a16:creationId xmlns:a16="http://schemas.microsoft.com/office/drawing/2014/main" id="{EEAE51A9-A3B3-478C-9FC9-904E5E753D92}"/>
              </a:ext>
            </a:extLst>
          </p:cNvPr>
          <p:cNvGrpSpPr/>
          <p:nvPr/>
        </p:nvGrpSpPr>
        <p:grpSpPr>
          <a:xfrm>
            <a:off x="4535234" y="3544855"/>
            <a:ext cx="1597502" cy="1949576"/>
            <a:chOff x="4136489" y="2425232"/>
            <a:chExt cx="2130003" cy="2599436"/>
          </a:xfrm>
        </p:grpSpPr>
        <p:pic>
          <p:nvPicPr>
            <p:cNvPr id="53" name="図 52">
              <a:extLst>
                <a:ext uri="{FF2B5EF4-FFF2-40B4-BE49-F238E27FC236}">
                  <a16:creationId xmlns:a16="http://schemas.microsoft.com/office/drawing/2014/main" id="{72E7EC09-2B9A-49A9-84FE-6CADA0ED932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36489" y="2425232"/>
              <a:ext cx="2130003" cy="2106993"/>
            </a:xfrm>
            <a:prstGeom prst="rect">
              <a:avLst/>
            </a:prstGeom>
            <a:solidFill>
              <a:schemeClr val="accent4">
                <a:lumMod val="20000"/>
                <a:lumOff val="80000"/>
              </a:schemeClr>
            </a:solidFill>
          </p:spPr>
        </p:pic>
        <p:sp>
          <p:nvSpPr>
            <p:cNvPr id="54" name="テキスト ボックス 53">
              <a:extLst>
                <a:ext uri="{FF2B5EF4-FFF2-40B4-BE49-F238E27FC236}">
                  <a16:creationId xmlns:a16="http://schemas.microsoft.com/office/drawing/2014/main" id="{B288AAC5-8714-48B4-A568-ABE195D2BE85}"/>
                </a:ext>
              </a:extLst>
            </p:cNvPr>
            <p:cNvSpPr txBox="1"/>
            <p:nvPr/>
          </p:nvSpPr>
          <p:spPr>
            <a:xfrm>
              <a:off x="4419212" y="4532225"/>
              <a:ext cx="1725809" cy="492443"/>
            </a:xfrm>
            <a:prstGeom prst="rect">
              <a:avLst/>
            </a:prstGeom>
            <a:noFill/>
          </p:spPr>
          <p:txBody>
            <a:bodyPr wrap="square" rtlCol="0">
              <a:spAutoFit/>
            </a:bodyPr>
            <a:lstStyle/>
            <a:p>
              <a:pPr algn="ctr" defTabSz="457200">
                <a:defRPr/>
              </a:pPr>
              <a:r>
                <a:rPr kumimoji="0" lang="ja-JP" altLang="en-US" dirty="0">
                  <a:solidFill>
                    <a:prstClr val="black"/>
                  </a:solidFill>
                  <a:latin typeface="UD デジタル 教科書体 NK-B" panose="02020700000000000000" pitchFamily="18" charset="-128"/>
                  <a:ea typeface="UD デジタル 教科書体 NK-B" panose="02020700000000000000" pitchFamily="18" charset="-128"/>
                </a:rPr>
                <a:t>警察</a:t>
              </a:r>
            </a:p>
          </p:txBody>
        </p:sp>
        <p:pic>
          <p:nvPicPr>
            <p:cNvPr id="55" name="図 54" descr="おもちゃ が含まれている画像&#10;&#10;高い精度で生成された説明">
              <a:extLst>
                <a:ext uri="{FF2B5EF4-FFF2-40B4-BE49-F238E27FC236}">
                  <a16:creationId xmlns:a16="http://schemas.microsoft.com/office/drawing/2014/main" id="{2630ACA3-42EC-4CAD-852C-3ADE00A1E69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589039" y="3559999"/>
              <a:ext cx="518122" cy="803290"/>
            </a:xfrm>
            <a:prstGeom prst="rect">
              <a:avLst/>
            </a:prstGeom>
          </p:spPr>
        </p:pic>
      </p:grpSp>
      <p:sp>
        <p:nvSpPr>
          <p:cNvPr id="41" name="右矢印 34">
            <a:extLst>
              <a:ext uri="{FF2B5EF4-FFF2-40B4-BE49-F238E27FC236}">
                <a16:creationId xmlns:a16="http://schemas.microsoft.com/office/drawing/2014/main" id="{B757B918-E228-4596-B40C-3E0F7CA9E885}"/>
              </a:ext>
            </a:extLst>
          </p:cNvPr>
          <p:cNvSpPr/>
          <p:nvPr/>
        </p:nvSpPr>
        <p:spPr>
          <a:xfrm rot="1070789">
            <a:off x="1961279" y="2832877"/>
            <a:ext cx="2732398" cy="344129"/>
          </a:xfrm>
          <a:prstGeom prst="rightArrow">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defTabSz="457200">
              <a:defRPr/>
            </a:pPr>
            <a:endParaRPr kumimoji="0" lang="ja-JP" altLang="en-US" sz="1013" kern="0">
              <a:solidFill>
                <a:prstClr val="black"/>
              </a:solidFill>
              <a:latin typeface="UD デジタル 教科書体 NK-B" panose="02020700000000000000" pitchFamily="18" charset="-128"/>
              <a:ea typeface="UD デジタル 教科書体 NK-B" panose="02020700000000000000" pitchFamily="18" charset="-128"/>
            </a:endParaRPr>
          </a:p>
        </p:txBody>
      </p:sp>
      <p:grpSp>
        <p:nvGrpSpPr>
          <p:cNvPr id="46" name="グループ化 45">
            <a:extLst>
              <a:ext uri="{FF2B5EF4-FFF2-40B4-BE49-F238E27FC236}">
                <a16:creationId xmlns:a16="http://schemas.microsoft.com/office/drawing/2014/main" id="{4AE2A813-C9F3-47BB-BE3F-2C4D8A21AEE1}"/>
              </a:ext>
            </a:extLst>
          </p:cNvPr>
          <p:cNvGrpSpPr/>
          <p:nvPr/>
        </p:nvGrpSpPr>
        <p:grpSpPr>
          <a:xfrm>
            <a:off x="2386816" y="2500836"/>
            <a:ext cx="938678" cy="948372"/>
            <a:chOff x="2405646" y="1680541"/>
            <a:chExt cx="1371468" cy="1469584"/>
          </a:xfrm>
        </p:grpSpPr>
        <p:sp>
          <p:nvSpPr>
            <p:cNvPr id="47" name="十字形 46">
              <a:extLst>
                <a:ext uri="{FF2B5EF4-FFF2-40B4-BE49-F238E27FC236}">
                  <a16:creationId xmlns:a16="http://schemas.microsoft.com/office/drawing/2014/main" id="{D18DB5AC-DDC1-440A-AD64-0F955E3C6532}"/>
                </a:ext>
              </a:extLst>
            </p:cNvPr>
            <p:cNvSpPr/>
            <p:nvPr/>
          </p:nvSpPr>
          <p:spPr>
            <a:xfrm rot="2700000">
              <a:off x="2356588" y="1729599"/>
              <a:ext cx="1469584" cy="1371468"/>
            </a:xfrm>
            <a:prstGeom prst="plus">
              <a:avLst>
                <a:gd name="adj" fmla="val 37202"/>
              </a:avLst>
            </a:prstGeom>
            <a:solidFill>
              <a:srgbClr val="FF0000"/>
            </a:solidFill>
            <a:ln w="25400" cap="flat" cmpd="sng" algn="ctr">
              <a:noFill/>
              <a:prstDash val="solid"/>
            </a:ln>
            <a:effectLst/>
          </p:spPr>
          <p:txBody>
            <a:bodyPr rtlCol="0" anchor="ctr"/>
            <a:lstStyle/>
            <a:p>
              <a:pPr algn="ctr" defTabSz="457200">
                <a:defRPr/>
              </a:pPr>
              <a:endParaRPr kumimoji="0" lang="ja-JP" altLang="en-US" sz="1013" kern="0">
                <a:solidFill>
                  <a:prstClr val="white"/>
                </a:solidFill>
                <a:latin typeface="UD デジタル 教科書体 NK-B" panose="02020700000000000000" pitchFamily="18" charset="-128"/>
                <a:ea typeface="UD デジタル 教科書体 NK-B" panose="02020700000000000000" pitchFamily="18" charset="-128"/>
              </a:endParaRPr>
            </a:p>
          </p:txBody>
        </p:sp>
        <p:sp>
          <p:nvSpPr>
            <p:cNvPr id="48" name="テキスト ボックス 47">
              <a:extLst>
                <a:ext uri="{FF2B5EF4-FFF2-40B4-BE49-F238E27FC236}">
                  <a16:creationId xmlns:a16="http://schemas.microsoft.com/office/drawing/2014/main" id="{E0D22834-1F81-49D4-B0B7-6A3B37CF4130}"/>
                </a:ext>
              </a:extLst>
            </p:cNvPr>
            <p:cNvSpPr txBox="1"/>
            <p:nvPr/>
          </p:nvSpPr>
          <p:spPr>
            <a:xfrm>
              <a:off x="2634022" y="2098604"/>
              <a:ext cx="909779" cy="786928"/>
            </a:xfrm>
            <a:prstGeom prst="rect">
              <a:avLst/>
            </a:prstGeom>
            <a:noFill/>
          </p:spPr>
          <p:txBody>
            <a:bodyPr wrap="square" rtlCol="0">
              <a:spAutoFit/>
            </a:bodyPr>
            <a:lstStyle/>
            <a:p>
              <a:pPr algn="ctr" defTabSz="457200">
                <a:defRPr/>
              </a:pPr>
              <a:r>
                <a:rPr kumimoji="0" lang="ja-JP" altLang="en-US" sz="1350" b="1" dirty="0">
                  <a:solidFill>
                    <a:prstClr val="black"/>
                  </a:solidFill>
                  <a:latin typeface="UD デジタル 教科書体 NK-B" panose="02020700000000000000" pitchFamily="18" charset="-128"/>
                  <a:ea typeface="UD デジタル 教科書体 NK-B" panose="02020700000000000000" pitchFamily="18" charset="-128"/>
                </a:rPr>
                <a:t>捜査</a:t>
              </a:r>
              <a:endParaRPr kumimoji="0" lang="en-US" altLang="ja-JP" sz="1350" b="1" dirty="0">
                <a:solidFill>
                  <a:prstClr val="black"/>
                </a:solidFill>
                <a:latin typeface="UD デジタル 教科書体 NK-B" panose="02020700000000000000" pitchFamily="18" charset="-128"/>
                <a:ea typeface="UD デジタル 教科書体 NK-B" panose="02020700000000000000" pitchFamily="18" charset="-128"/>
              </a:endParaRPr>
            </a:p>
            <a:p>
              <a:pPr algn="ctr" defTabSz="457200">
                <a:defRPr/>
              </a:pPr>
              <a:r>
                <a:rPr kumimoji="0" lang="ja-JP" altLang="en-US" sz="1350" b="1" dirty="0">
                  <a:solidFill>
                    <a:prstClr val="black"/>
                  </a:solidFill>
                  <a:latin typeface="UD デジタル 教科書体 NK-B" panose="02020700000000000000" pitchFamily="18" charset="-128"/>
                  <a:ea typeface="UD デジタル 教科書体 NK-B" panose="02020700000000000000" pitchFamily="18" charset="-128"/>
                </a:rPr>
                <a:t>逮捕</a:t>
              </a:r>
              <a:endParaRPr kumimoji="0" lang="en-US" altLang="ja-JP" sz="1350" b="1" dirty="0">
                <a:solidFill>
                  <a:prstClr val="black"/>
                </a:solidFill>
                <a:latin typeface="UD デジタル 教科書体 NK-B" panose="02020700000000000000" pitchFamily="18" charset="-128"/>
                <a:ea typeface="UD デジタル 教科書体 NK-B" panose="02020700000000000000" pitchFamily="18" charset="-128"/>
              </a:endParaRPr>
            </a:p>
          </p:txBody>
        </p:sp>
      </p:grpSp>
      <p:sp>
        <p:nvSpPr>
          <p:cNvPr id="72" name="角丸四角形 71"/>
          <p:cNvSpPr/>
          <p:nvPr/>
        </p:nvSpPr>
        <p:spPr>
          <a:xfrm>
            <a:off x="4341691" y="5625886"/>
            <a:ext cx="4523207" cy="814964"/>
          </a:xfrm>
          <a:prstGeom prst="roundRect">
            <a:avLst/>
          </a:prstGeom>
          <a:solidFill>
            <a:schemeClr val="accent2">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kumimoji="0" lang="ja-JP" altLang="en-US" sz="1350">
              <a:solidFill>
                <a:prstClr val="white"/>
              </a:solidFill>
            </a:endParaRPr>
          </a:p>
        </p:txBody>
      </p:sp>
      <p:grpSp>
        <p:nvGrpSpPr>
          <p:cNvPr id="29" name="グループ化 28"/>
          <p:cNvGrpSpPr/>
          <p:nvPr/>
        </p:nvGrpSpPr>
        <p:grpSpPr>
          <a:xfrm>
            <a:off x="6132735" y="3338342"/>
            <a:ext cx="1402539" cy="603923"/>
            <a:chOff x="8176980" y="3308119"/>
            <a:chExt cx="1870052" cy="805230"/>
          </a:xfrm>
        </p:grpSpPr>
        <p:sp>
          <p:nvSpPr>
            <p:cNvPr id="78" name="テキスト ボックス 77">
              <a:extLst>
                <a:ext uri="{FF2B5EF4-FFF2-40B4-BE49-F238E27FC236}">
                  <a16:creationId xmlns:a16="http://schemas.microsoft.com/office/drawing/2014/main" id="{018274B0-86A9-4461-A20F-734B21D0A5DF}"/>
                </a:ext>
              </a:extLst>
            </p:cNvPr>
            <p:cNvSpPr txBox="1"/>
            <p:nvPr/>
          </p:nvSpPr>
          <p:spPr>
            <a:xfrm>
              <a:off x="8322803" y="3308119"/>
              <a:ext cx="1670384" cy="615556"/>
            </a:xfrm>
            <a:prstGeom prst="rect">
              <a:avLst/>
            </a:prstGeom>
            <a:noFill/>
          </p:spPr>
          <p:txBody>
            <a:bodyPr wrap="square" rtlCol="0">
              <a:spAutoFit/>
            </a:bodyPr>
            <a:lstStyle/>
            <a:p>
              <a:pPr defTabSz="457200">
                <a:defRPr/>
              </a:pPr>
              <a:r>
                <a:rPr kumimoji="0" lang="ja-JP" altLang="en-US" sz="1200" dirty="0">
                  <a:solidFill>
                    <a:prstClr val="black"/>
                  </a:solidFill>
                  <a:latin typeface="UD デジタル 教科書体 NK-B" panose="02020700000000000000" pitchFamily="18" charset="-128"/>
                  <a:ea typeface="UD デジタル 教科書体 NK-B" panose="02020700000000000000" pitchFamily="18" charset="-128"/>
                </a:rPr>
                <a:t>②</a:t>
              </a:r>
              <a:r>
                <a:rPr kumimoji="0" lang="en-US" altLang="ja-JP" sz="1200" dirty="0">
                  <a:solidFill>
                    <a:prstClr val="black"/>
                  </a:solidFill>
                  <a:latin typeface="UD デジタル 教科書体 NK-B" panose="02020700000000000000" pitchFamily="18" charset="-128"/>
                  <a:ea typeface="UD デジタル 教科書体 NK-B" panose="02020700000000000000" pitchFamily="18" charset="-128"/>
                </a:rPr>
                <a:t>´</a:t>
              </a:r>
              <a:r>
                <a:rPr kumimoji="0" lang="ja-JP" altLang="en-US" sz="1200" dirty="0">
                  <a:solidFill>
                    <a:prstClr val="black"/>
                  </a:solidFill>
                  <a:latin typeface="UD デジタル 教科書体 NK-B" panose="02020700000000000000" pitchFamily="18" charset="-128"/>
                  <a:ea typeface="UD デジタル 教科書体 NK-B" panose="02020700000000000000" pitchFamily="18" charset="-128"/>
                </a:rPr>
                <a:t>名簿情報</a:t>
              </a:r>
              <a:endParaRPr kumimoji="0" lang="en-US" altLang="ja-JP" sz="1200" dirty="0">
                <a:solidFill>
                  <a:prstClr val="black"/>
                </a:solidFill>
                <a:latin typeface="UD デジタル 教科書体 NK-B" panose="02020700000000000000" pitchFamily="18" charset="-128"/>
                <a:ea typeface="UD デジタル 教科書体 NK-B" panose="02020700000000000000" pitchFamily="18" charset="-128"/>
              </a:endParaRPr>
            </a:p>
            <a:p>
              <a:pPr defTabSz="457200">
                <a:defRPr/>
              </a:pPr>
              <a:r>
                <a:rPr kumimoji="0" lang="ja-JP" altLang="en-US" sz="1200" dirty="0">
                  <a:solidFill>
                    <a:prstClr val="black"/>
                  </a:solidFill>
                  <a:latin typeface="UD デジタル 教科書体 NK-B" panose="02020700000000000000" pitchFamily="18" charset="-128"/>
                  <a:ea typeface="UD デジタル 教科書体 NK-B" panose="02020700000000000000" pitchFamily="18" charset="-128"/>
                </a:rPr>
                <a:t>　　提供の要請</a:t>
              </a:r>
            </a:p>
          </p:txBody>
        </p:sp>
        <p:sp>
          <p:nvSpPr>
            <p:cNvPr id="64" name="右矢印 54">
              <a:extLst>
                <a:ext uri="{FF2B5EF4-FFF2-40B4-BE49-F238E27FC236}">
                  <a16:creationId xmlns:a16="http://schemas.microsoft.com/office/drawing/2014/main" id="{5DB83D70-3EF4-4F1B-BE29-27AFC5D537AA}"/>
                </a:ext>
              </a:extLst>
            </p:cNvPr>
            <p:cNvSpPr/>
            <p:nvPr/>
          </p:nvSpPr>
          <p:spPr>
            <a:xfrm rot="10800000">
              <a:off x="8176980" y="3762769"/>
              <a:ext cx="1870052" cy="350580"/>
            </a:xfrm>
            <a:prstGeom prst="rightArrow">
              <a:avLst/>
            </a:prstGeom>
            <a:gradFill rotWithShape="1">
              <a:gsLst>
                <a:gs pos="0">
                  <a:srgbClr val="F79646">
                    <a:tint val="50000"/>
                    <a:satMod val="300000"/>
                  </a:srgbClr>
                </a:gs>
                <a:gs pos="22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defTabSz="457200">
                <a:defRPr/>
              </a:pPr>
              <a:endParaRPr kumimoji="0" lang="ja-JP" altLang="en-US" sz="1013" kern="0">
                <a:solidFill>
                  <a:prstClr val="black"/>
                </a:solidFill>
                <a:latin typeface="UD デジタル 教科書体 NK-B" panose="02020700000000000000" pitchFamily="18" charset="-128"/>
                <a:ea typeface="UD デジタル 教科書体 NK-B" panose="02020700000000000000" pitchFamily="18" charset="-128"/>
              </a:endParaRPr>
            </a:p>
          </p:txBody>
        </p:sp>
      </p:grpSp>
      <p:grpSp>
        <p:nvGrpSpPr>
          <p:cNvPr id="31" name="グループ化 30"/>
          <p:cNvGrpSpPr/>
          <p:nvPr/>
        </p:nvGrpSpPr>
        <p:grpSpPr>
          <a:xfrm>
            <a:off x="6172370" y="4047959"/>
            <a:ext cx="1412009" cy="625924"/>
            <a:chOff x="8229827" y="4254277"/>
            <a:chExt cx="1882678" cy="834566"/>
          </a:xfrm>
        </p:grpSpPr>
        <p:sp>
          <p:nvSpPr>
            <p:cNvPr id="62" name="右矢印 45">
              <a:extLst>
                <a:ext uri="{FF2B5EF4-FFF2-40B4-BE49-F238E27FC236}">
                  <a16:creationId xmlns:a16="http://schemas.microsoft.com/office/drawing/2014/main" id="{7CE39937-DBA5-45E7-A0F2-8CDF8CB510CE}"/>
                </a:ext>
              </a:extLst>
            </p:cNvPr>
            <p:cNvSpPr/>
            <p:nvPr/>
          </p:nvSpPr>
          <p:spPr>
            <a:xfrm>
              <a:off x="8229827" y="4254277"/>
              <a:ext cx="1882678" cy="336625"/>
            </a:xfrm>
            <a:prstGeom prst="rightArrow">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defTabSz="457200">
                <a:defRPr/>
              </a:pPr>
              <a:endParaRPr kumimoji="0" lang="ja-JP" altLang="en-US" sz="1013" kern="0">
                <a:solidFill>
                  <a:prstClr val="black"/>
                </a:solidFill>
                <a:latin typeface="UD デジタル 教科書体 NK-B" panose="02020700000000000000" pitchFamily="18" charset="-128"/>
                <a:ea typeface="UD デジタル 教科書体 NK-B" panose="02020700000000000000" pitchFamily="18" charset="-128"/>
              </a:endParaRPr>
            </a:p>
          </p:txBody>
        </p:sp>
        <p:sp>
          <p:nvSpPr>
            <p:cNvPr id="79" name="テキスト ボックス 78">
              <a:extLst>
                <a:ext uri="{FF2B5EF4-FFF2-40B4-BE49-F238E27FC236}">
                  <a16:creationId xmlns:a16="http://schemas.microsoft.com/office/drawing/2014/main" id="{119C1B67-77D8-4116-AA8B-25C79FDBC490}"/>
                </a:ext>
              </a:extLst>
            </p:cNvPr>
            <p:cNvSpPr txBox="1"/>
            <p:nvPr/>
          </p:nvSpPr>
          <p:spPr>
            <a:xfrm>
              <a:off x="8266599" y="4473289"/>
              <a:ext cx="1677605" cy="615554"/>
            </a:xfrm>
            <a:prstGeom prst="rect">
              <a:avLst/>
            </a:prstGeom>
            <a:noFill/>
          </p:spPr>
          <p:txBody>
            <a:bodyPr wrap="square" rtlCol="0">
              <a:spAutoFit/>
            </a:bodyPr>
            <a:lstStyle/>
            <a:p>
              <a:pPr algn="ctr" defTabSz="457200">
                <a:defRPr/>
              </a:pPr>
              <a:r>
                <a:rPr kumimoji="0" lang="ja-JP" altLang="en-US" sz="1200" dirty="0">
                  <a:solidFill>
                    <a:prstClr val="black"/>
                  </a:solidFill>
                  <a:latin typeface="UD デジタル 教科書体 NK-B" panose="02020700000000000000" pitchFamily="18" charset="-128"/>
                  <a:ea typeface="UD デジタル 教科書体 NK-B" panose="02020700000000000000" pitchFamily="18" charset="-128"/>
                </a:rPr>
                <a:t>③</a:t>
              </a:r>
              <a:r>
                <a:rPr kumimoji="0" lang="en-US" altLang="ja-JP" sz="1200" dirty="0">
                  <a:solidFill>
                    <a:prstClr val="black"/>
                  </a:solidFill>
                  <a:latin typeface="UD デジタル 教科書体 NK-B" panose="02020700000000000000" pitchFamily="18" charset="-128"/>
                  <a:ea typeface="UD デジタル 教科書体 NK-B" panose="02020700000000000000" pitchFamily="18" charset="-128"/>
                </a:rPr>
                <a:t>´</a:t>
              </a:r>
              <a:r>
                <a:rPr kumimoji="0" lang="ja-JP" altLang="en-US" sz="1200" dirty="0">
                  <a:solidFill>
                    <a:prstClr val="black"/>
                  </a:solidFill>
                  <a:latin typeface="UD デジタル 教科書体 NK-B" panose="02020700000000000000" pitchFamily="18" charset="-128"/>
                  <a:ea typeface="UD デジタル 教科書体 NK-B" panose="02020700000000000000" pitchFamily="18" charset="-128"/>
                </a:rPr>
                <a:t>顧客名簿</a:t>
              </a:r>
              <a:endParaRPr kumimoji="0" lang="en-US" altLang="ja-JP" sz="1200" dirty="0">
                <a:solidFill>
                  <a:prstClr val="black"/>
                </a:solidFill>
                <a:latin typeface="UD デジタル 教科書体 NK-B" panose="02020700000000000000" pitchFamily="18" charset="-128"/>
                <a:ea typeface="UD デジタル 教科書体 NK-B" panose="02020700000000000000" pitchFamily="18" charset="-128"/>
              </a:endParaRPr>
            </a:p>
            <a:p>
              <a:pPr defTabSz="457200">
                <a:defRPr/>
              </a:pPr>
              <a:r>
                <a:rPr kumimoji="0" lang="ja-JP" altLang="en-US" sz="1200" dirty="0">
                  <a:solidFill>
                    <a:prstClr val="black"/>
                  </a:solidFill>
                  <a:latin typeface="UD デジタル 教科書体 NK-B" panose="02020700000000000000" pitchFamily="18" charset="-128"/>
                  <a:ea typeface="UD デジタル 教科書体 NK-B" panose="02020700000000000000" pitchFamily="18" charset="-128"/>
                </a:rPr>
                <a:t>　　情報の提供</a:t>
              </a:r>
            </a:p>
          </p:txBody>
        </p:sp>
      </p:grpSp>
      <p:pic>
        <p:nvPicPr>
          <p:cNvPr id="60" name="図 59">
            <a:extLst>
              <a:ext uri="{FF2B5EF4-FFF2-40B4-BE49-F238E27FC236}">
                <a16:creationId xmlns:a16="http://schemas.microsoft.com/office/drawing/2014/main" id="{55E4DB19-F261-4F94-B7B5-6E7B30BB59C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497915" y="3358522"/>
            <a:ext cx="1366560" cy="1366561"/>
          </a:xfrm>
          <a:prstGeom prst="rect">
            <a:avLst/>
          </a:prstGeom>
        </p:spPr>
      </p:pic>
      <p:sp>
        <p:nvSpPr>
          <p:cNvPr id="70" name="テキスト ボックス 69"/>
          <p:cNvSpPr txBox="1"/>
          <p:nvPr/>
        </p:nvSpPr>
        <p:spPr>
          <a:xfrm>
            <a:off x="4423252" y="5817602"/>
            <a:ext cx="3610880" cy="611706"/>
          </a:xfrm>
          <a:prstGeom prst="rect">
            <a:avLst/>
          </a:prstGeom>
          <a:noFill/>
        </p:spPr>
        <p:txBody>
          <a:bodyPr wrap="square" rtlCol="0">
            <a:spAutoFit/>
          </a:bodyPr>
          <a:lstStyle/>
          <a:p>
            <a:pPr defTabSz="457200">
              <a:defRPr/>
            </a:pPr>
            <a:r>
              <a:rPr kumimoji="0" lang="ja-JP" altLang="en-US" sz="1125" kern="0" dirty="0">
                <a:solidFill>
                  <a:prstClr val="black"/>
                </a:solidFill>
                <a:latin typeface="UD デジタル 教科書体 NK-B" panose="02020700000000000000" pitchFamily="18" charset="-128"/>
                <a:ea typeface="UD デジタル 教科書体 NK-B" panose="02020700000000000000" pitchFamily="18" charset="-128"/>
              </a:rPr>
              <a:t>野洲市社会福祉協議会、守山警察署、民生委員児童委員、介護サービス事業所、</a:t>
            </a:r>
            <a:r>
              <a:rPr kumimoji="0" lang="ja-JP" altLang="en-US" sz="1125" kern="0" dirty="0" err="1">
                <a:solidFill>
                  <a:prstClr val="black"/>
                </a:solidFill>
                <a:latin typeface="UD デジタル 教科書体 NK-B" panose="02020700000000000000" pitchFamily="18" charset="-128"/>
                <a:ea typeface="UD デジタル 教科書体 NK-B" panose="02020700000000000000" pitchFamily="18" charset="-128"/>
              </a:rPr>
              <a:t>障がい</a:t>
            </a:r>
            <a:r>
              <a:rPr kumimoji="0" lang="ja-JP" altLang="en-US" sz="1125" kern="0" dirty="0">
                <a:solidFill>
                  <a:prstClr val="black"/>
                </a:solidFill>
                <a:latin typeface="UD デジタル 教科書体 NK-B" panose="02020700000000000000" pitchFamily="18" charset="-128"/>
                <a:ea typeface="UD デジタル 教科書体 NK-B" panose="02020700000000000000" pitchFamily="18" charset="-128"/>
              </a:rPr>
              <a:t>福祉サービス事業所、医療機関、弁護士、その他会長が必要と認めるもの</a:t>
            </a:r>
          </a:p>
        </p:txBody>
      </p:sp>
      <p:grpSp>
        <p:nvGrpSpPr>
          <p:cNvPr id="33" name="グループ化 32"/>
          <p:cNvGrpSpPr/>
          <p:nvPr/>
        </p:nvGrpSpPr>
        <p:grpSpPr>
          <a:xfrm>
            <a:off x="8014450" y="4711580"/>
            <a:ext cx="769933" cy="1717535"/>
            <a:chOff x="10685933" y="4320493"/>
            <a:chExt cx="1026577" cy="2290047"/>
          </a:xfrm>
        </p:grpSpPr>
        <p:grpSp>
          <p:nvGrpSpPr>
            <p:cNvPr id="32" name="グループ化 31"/>
            <p:cNvGrpSpPr/>
            <p:nvPr/>
          </p:nvGrpSpPr>
          <p:grpSpPr>
            <a:xfrm>
              <a:off x="10685933" y="5674607"/>
              <a:ext cx="1026577" cy="935933"/>
              <a:chOff x="10685933" y="5674607"/>
              <a:chExt cx="1026577" cy="935933"/>
            </a:xfrm>
          </p:grpSpPr>
          <p:sp>
            <p:nvSpPr>
              <p:cNvPr id="85" name="楕円 84"/>
              <p:cNvSpPr/>
              <p:nvPr/>
            </p:nvSpPr>
            <p:spPr>
              <a:xfrm>
                <a:off x="10689825" y="5674607"/>
                <a:ext cx="1008125" cy="935933"/>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kumimoji="0" lang="ja-JP" altLang="en-US" sz="1350">
                  <a:solidFill>
                    <a:prstClr val="white"/>
                  </a:solidFill>
                </a:endParaRPr>
              </a:p>
            </p:txBody>
          </p:sp>
          <p:sp>
            <p:nvSpPr>
              <p:cNvPr id="84" name="テキスト ボックス 83"/>
              <p:cNvSpPr txBox="1"/>
              <p:nvPr/>
            </p:nvSpPr>
            <p:spPr>
              <a:xfrm>
                <a:off x="10685933" y="5758195"/>
                <a:ext cx="1026577" cy="769441"/>
              </a:xfrm>
              <a:prstGeom prst="rect">
                <a:avLst/>
              </a:prstGeom>
              <a:noFill/>
            </p:spPr>
            <p:txBody>
              <a:bodyPr wrap="square" rtlCol="0">
                <a:spAutoFit/>
              </a:bodyPr>
              <a:lstStyle/>
              <a:p>
                <a:pPr algn="ctr" defTabSz="457200"/>
                <a:r>
                  <a:rPr kumimoji="0" lang="ja-JP" altLang="en-US" sz="1050" b="1" dirty="0">
                    <a:solidFill>
                      <a:prstClr val="black"/>
                    </a:solidFill>
                  </a:rPr>
                  <a:t>必要な</a:t>
                </a:r>
                <a:endParaRPr kumimoji="0" lang="en-US" altLang="ja-JP" sz="1050" b="1" dirty="0">
                  <a:solidFill>
                    <a:prstClr val="black"/>
                  </a:solidFill>
                </a:endParaRPr>
              </a:p>
              <a:p>
                <a:pPr algn="ctr" defTabSz="457200"/>
                <a:r>
                  <a:rPr kumimoji="0" lang="ja-JP" altLang="en-US" sz="1050" b="1" dirty="0">
                    <a:solidFill>
                      <a:prstClr val="black"/>
                    </a:solidFill>
                  </a:rPr>
                  <a:t>範囲で</a:t>
                </a:r>
                <a:endParaRPr kumimoji="0" lang="en-US" altLang="ja-JP" sz="1050" b="1" dirty="0">
                  <a:solidFill>
                    <a:prstClr val="black"/>
                  </a:solidFill>
                </a:endParaRPr>
              </a:p>
              <a:p>
                <a:pPr algn="ctr" defTabSz="457200"/>
                <a:r>
                  <a:rPr kumimoji="0" lang="ja-JP" altLang="en-US" sz="1050" b="1" dirty="0">
                    <a:solidFill>
                      <a:prstClr val="black"/>
                    </a:solidFill>
                  </a:rPr>
                  <a:t>情報共有</a:t>
                </a:r>
              </a:p>
            </p:txBody>
          </p:sp>
        </p:grpSp>
        <p:sp>
          <p:nvSpPr>
            <p:cNvPr id="81" name="下矢印 80"/>
            <p:cNvSpPr/>
            <p:nvPr/>
          </p:nvSpPr>
          <p:spPr>
            <a:xfrm>
              <a:off x="11106207" y="4320493"/>
              <a:ext cx="341361" cy="1498811"/>
            </a:xfrm>
            <a:prstGeom prst="downArrow">
              <a:avLst/>
            </a:prstGeom>
            <a:gradFill flip="none" rotWithShape="1">
              <a:gsLst>
                <a:gs pos="0">
                  <a:srgbClr val="FFC000"/>
                </a:gs>
                <a:gs pos="61000">
                  <a:schemeClr val="accent4">
                    <a:lumMod val="20000"/>
                    <a:lumOff val="80000"/>
                  </a:schemeClr>
                </a:gs>
                <a:gs pos="100000">
                  <a:schemeClr val="accent4">
                    <a:lumMod val="20000"/>
                    <a:lumOff val="80000"/>
                  </a:schemeClr>
                </a:gs>
                <a:gs pos="100000">
                  <a:schemeClr val="bg1"/>
                </a:gs>
              </a:gsLst>
              <a:lin ang="27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kumimoji="0" lang="ja-JP" altLang="en-US" sz="1350">
                <a:solidFill>
                  <a:prstClr val="white"/>
                </a:solidFill>
              </a:endParaRPr>
            </a:p>
          </p:txBody>
        </p:sp>
      </p:grpSp>
      <p:sp>
        <p:nvSpPr>
          <p:cNvPr id="80" name="テキスト ボックス 79"/>
          <p:cNvSpPr txBox="1"/>
          <p:nvPr/>
        </p:nvSpPr>
        <p:spPr>
          <a:xfrm>
            <a:off x="137780" y="3561849"/>
            <a:ext cx="4002923" cy="1107996"/>
          </a:xfrm>
          <a:prstGeom prst="rect">
            <a:avLst/>
          </a:prstGeom>
          <a:noFill/>
          <a:ln>
            <a:solidFill>
              <a:schemeClr val="accent1"/>
            </a:solidFill>
          </a:ln>
        </p:spPr>
        <p:txBody>
          <a:bodyPr wrap="square" rtlCol="0">
            <a:spAutoFit/>
          </a:bodyPr>
          <a:lstStyle/>
          <a:p>
            <a:pPr defTabSz="457200"/>
            <a:r>
              <a:rPr kumimoji="0" lang="ja-JP" altLang="en-US" sz="2100" u="sng" dirty="0">
                <a:solidFill>
                  <a:prstClr val="black"/>
                </a:solidFill>
                <a:latin typeface="UD デジタル 教科書体 NK-B" panose="02020700000000000000" pitchFamily="18" charset="-128"/>
                <a:ea typeface="UD デジタル 教科書体 NK-B" panose="02020700000000000000" pitchFamily="18" charset="-128"/>
              </a:rPr>
              <a:t>消費者安全法</a:t>
            </a:r>
            <a:endParaRPr kumimoji="0" lang="en-US" altLang="ja-JP" sz="2100" u="sng" dirty="0">
              <a:solidFill>
                <a:prstClr val="black"/>
              </a:solidFill>
              <a:latin typeface="UD デジタル 教科書体 NK-B" panose="02020700000000000000" pitchFamily="18" charset="-128"/>
              <a:ea typeface="UD デジタル 教科書体 NK-B" panose="02020700000000000000" pitchFamily="18" charset="-128"/>
            </a:endParaRPr>
          </a:p>
          <a:p>
            <a:pPr defTabSz="457200"/>
            <a:r>
              <a:rPr kumimoji="0" lang="ja-JP" altLang="en-US" sz="1500" dirty="0">
                <a:solidFill>
                  <a:prstClr val="black"/>
                </a:solidFill>
                <a:latin typeface="UD デジタル 教科書体 NK-B" panose="02020700000000000000" pitchFamily="18" charset="-128"/>
                <a:ea typeface="UD デジタル 教科書体 NK-B" panose="02020700000000000000" pitchFamily="18" charset="-128"/>
              </a:rPr>
              <a:t>・消費者庁へ情報の求め・提供</a:t>
            </a:r>
            <a:endParaRPr kumimoji="0" lang="en-US" altLang="ja-JP" sz="1500" dirty="0">
              <a:solidFill>
                <a:prstClr val="black"/>
              </a:solidFill>
              <a:latin typeface="UD デジタル 教科書体 NK-B" panose="02020700000000000000" pitchFamily="18" charset="-128"/>
              <a:ea typeface="UD デジタル 教科書体 NK-B" panose="02020700000000000000" pitchFamily="18" charset="-128"/>
            </a:endParaRPr>
          </a:p>
          <a:p>
            <a:pPr defTabSz="457200"/>
            <a:r>
              <a:rPr kumimoji="0" lang="ja-JP" altLang="en-US" sz="1500" dirty="0">
                <a:solidFill>
                  <a:prstClr val="black"/>
                </a:solidFill>
                <a:latin typeface="UD デジタル 教科書体 NK-B" panose="02020700000000000000" pitchFamily="18" charset="-128"/>
                <a:ea typeface="UD デジタル 教科書体 NK-B" panose="02020700000000000000" pitchFamily="18" charset="-128"/>
              </a:rPr>
              <a:t>・警察署へ情報の求め・提供</a:t>
            </a:r>
            <a:endParaRPr kumimoji="0" lang="en-US" altLang="ja-JP" sz="1500" dirty="0">
              <a:solidFill>
                <a:prstClr val="black"/>
              </a:solidFill>
              <a:latin typeface="UD デジタル 教科書体 NK-B" panose="02020700000000000000" pitchFamily="18" charset="-128"/>
              <a:ea typeface="UD デジタル 教科書体 NK-B" panose="02020700000000000000" pitchFamily="18" charset="-128"/>
            </a:endParaRPr>
          </a:p>
          <a:p>
            <a:pPr defTabSz="457200"/>
            <a:r>
              <a:rPr kumimoji="0" lang="ja-JP" altLang="en-US" sz="1500" dirty="0">
                <a:solidFill>
                  <a:prstClr val="black"/>
                </a:solidFill>
                <a:latin typeface="UD デジタル 教科書体 NK-B" panose="02020700000000000000" pitchFamily="18" charset="-128"/>
                <a:ea typeface="UD デジタル 教科書体 NK-B" panose="02020700000000000000" pitchFamily="18" charset="-128"/>
              </a:rPr>
              <a:t>・構成員へ「見守りリスト」の提供</a:t>
            </a:r>
            <a:endParaRPr kumimoji="0" lang="en-US" altLang="ja-JP" sz="1500" dirty="0">
              <a:solidFill>
                <a:prstClr val="black"/>
              </a:solidFill>
              <a:latin typeface="UD デジタル 教科書体 NK-B" panose="02020700000000000000" pitchFamily="18" charset="-128"/>
              <a:ea typeface="UD デジタル 教科書体 NK-B" panose="02020700000000000000" pitchFamily="18" charset="-128"/>
            </a:endParaRPr>
          </a:p>
        </p:txBody>
      </p:sp>
      <p:grpSp>
        <p:nvGrpSpPr>
          <p:cNvPr id="35" name="グループ化 34"/>
          <p:cNvGrpSpPr/>
          <p:nvPr/>
        </p:nvGrpSpPr>
        <p:grpSpPr>
          <a:xfrm>
            <a:off x="163641" y="4841312"/>
            <a:ext cx="4062667" cy="1742301"/>
            <a:chOff x="100113" y="4803117"/>
            <a:chExt cx="5920145" cy="2148318"/>
          </a:xfrm>
        </p:grpSpPr>
        <p:sp>
          <p:nvSpPr>
            <p:cNvPr id="93" name="テキスト ボックス 92"/>
            <p:cNvSpPr txBox="1"/>
            <p:nvPr/>
          </p:nvSpPr>
          <p:spPr>
            <a:xfrm>
              <a:off x="2107900" y="5623348"/>
              <a:ext cx="1666385" cy="566086"/>
            </a:xfrm>
            <a:prstGeom prst="rect">
              <a:avLst/>
            </a:prstGeom>
            <a:gradFill flip="none" rotWithShape="1">
              <a:gsLst>
                <a:gs pos="0">
                  <a:schemeClr val="accent1">
                    <a:tint val="66000"/>
                    <a:satMod val="160000"/>
                  </a:schemeClr>
                </a:gs>
                <a:gs pos="13000">
                  <a:schemeClr val="accent1">
                    <a:tint val="44500"/>
                    <a:satMod val="160000"/>
                  </a:schemeClr>
                </a:gs>
                <a:gs pos="36000">
                  <a:schemeClr val="bg1"/>
                </a:gs>
              </a:gsLst>
              <a:path path="circle">
                <a:fillToRect l="50000" t="50000" r="50000" b="50000"/>
              </a:path>
              <a:tileRect/>
            </a:gradFill>
          </p:spPr>
          <p:txBody>
            <a:bodyPr wrap="square" rtlCol="0">
              <a:spAutoFit/>
            </a:bodyPr>
            <a:lstStyle/>
            <a:p>
              <a:pPr algn="ctr" defTabSz="457200">
                <a:lnSpc>
                  <a:spcPts val="750"/>
                </a:lnSpc>
              </a:pPr>
              <a:endParaRPr kumimoji="0" lang="en-US" altLang="ja-JP" sz="1050" dirty="0">
                <a:solidFill>
                  <a:prstClr val="black"/>
                </a:solidFill>
                <a:latin typeface="UD デジタル 教科書体 NK-B" panose="02020700000000000000" pitchFamily="18" charset="-128"/>
                <a:ea typeface="UD デジタル 教科書体 NK-B" panose="02020700000000000000" pitchFamily="18" charset="-128"/>
              </a:endParaRPr>
            </a:p>
            <a:p>
              <a:pPr algn="ctr" defTabSz="457200">
                <a:lnSpc>
                  <a:spcPts val="750"/>
                </a:lnSpc>
              </a:pPr>
              <a:endParaRPr kumimoji="0" lang="en-US" altLang="ja-JP" sz="1050" dirty="0">
                <a:solidFill>
                  <a:prstClr val="black"/>
                </a:solidFill>
                <a:latin typeface="UD デジタル 教科書体 NK-B" panose="02020700000000000000" pitchFamily="18" charset="-128"/>
                <a:ea typeface="UD デジタル 教科書体 NK-B" panose="02020700000000000000" pitchFamily="18" charset="-128"/>
              </a:endParaRPr>
            </a:p>
            <a:p>
              <a:pPr algn="ctr" defTabSz="457200"/>
              <a:endParaRPr kumimoji="0" lang="en-US" altLang="ja-JP" sz="1050" dirty="0">
                <a:solidFill>
                  <a:prstClr val="black"/>
                </a:solidFill>
                <a:latin typeface="UD デジタル 教科書体 NK-B" panose="02020700000000000000" pitchFamily="18" charset="-128"/>
                <a:ea typeface="UD デジタル 教科書体 NK-B" panose="02020700000000000000" pitchFamily="18" charset="-128"/>
              </a:endParaRPr>
            </a:p>
          </p:txBody>
        </p:sp>
        <p:grpSp>
          <p:nvGrpSpPr>
            <p:cNvPr id="97" name="グループ化 96"/>
            <p:cNvGrpSpPr/>
            <p:nvPr/>
          </p:nvGrpSpPr>
          <p:grpSpPr>
            <a:xfrm>
              <a:off x="100113" y="4803117"/>
              <a:ext cx="5920145" cy="2148318"/>
              <a:chOff x="100113" y="4732777"/>
              <a:chExt cx="5920145" cy="2148318"/>
            </a:xfrm>
          </p:grpSpPr>
          <p:grpSp>
            <p:nvGrpSpPr>
              <p:cNvPr id="87" name="グループ化 86"/>
              <p:cNvGrpSpPr/>
              <p:nvPr/>
            </p:nvGrpSpPr>
            <p:grpSpPr>
              <a:xfrm>
                <a:off x="100113" y="4732777"/>
                <a:ext cx="5920145" cy="2148318"/>
                <a:chOff x="-2671226" y="1113532"/>
                <a:chExt cx="16303401" cy="5916221"/>
              </a:xfrm>
            </p:grpSpPr>
            <p:sp>
              <p:nvSpPr>
                <p:cNvPr id="88" name="二等辺三角形 87">
                  <a:extLst>
                    <a:ext uri="{FF2B5EF4-FFF2-40B4-BE49-F238E27FC236}">
                      <a16:creationId xmlns:a16="http://schemas.microsoft.com/office/drawing/2014/main" id="{A75C6E18-A568-453C-8F8B-945CB583126A}"/>
                    </a:ext>
                  </a:extLst>
                </p:cNvPr>
                <p:cNvSpPr/>
                <p:nvPr/>
              </p:nvSpPr>
              <p:spPr>
                <a:xfrm>
                  <a:off x="-328100" y="2116794"/>
                  <a:ext cx="10961216" cy="3696632"/>
                </a:xfrm>
                <a:prstGeom prst="triangle">
                  <a:avLst/>
                </a:prstGeom>
                <a:noFill/>
                <a:ln w="269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kumimoji="0" lang="ja-JP" altLang="en-US" sz="1350" dirty="0">
                    <a:solidFill>
                      <a:prstClr val="white"/>
                    </a:solidFill>
                    <a:latin typeface="UD デジタル 教科書体 NK-B" panose="02020700000000000000" pitchFamily="18" charset="-128"/>
                    <a:ea typeface="UD デジタル 教科書体 NK-B" panose="02020700000000000000" pitchFamily="18" charset="-128"/>
                  </a:endParaRPr>
                </a:p>
              </p:txBody>
            </p:sp>
            <p:sp>
              <p:nvSpPr>
                <p:cNvPr id="89" name="楕円 88">
                  <a:extLst>
                    <a:ext uri="{FF2B5EF4-FFF2-40B4-BE49-F238E27FC236}">
                      <a16:creationId xmlns:a16="http://schemas.microsoft.com/office/drawing/2014/main" id="{FE3275EF-5B3F-4325-A9F8-CE0E1DBABDF9}"/>
                    </a:ext>
                  </a:extLst>
                </p:cNvPr>
                <p:cNvSpPr/>
                <p:nvPr/>
              </p:nvSpPr>
              <p:spPr>
                <a:xfrm>
                  <a:off x="8952105" y="5056450"/>
                  <a:ext cx="4680070" cy="1973303"/>
                </a:xfrm>
                <a:prstGeom prst="ellipse">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r>
                    <a:rPr kumimoji="0" lang="ja-JP" altLang="en-US" sz="1200" dirty="0">
                      <a:solidFill>
                        <a:prstClr val="black"/>
                      </a:solidFill>
                      <a:latin typeface="UD デジタル 教科書体 NK-B" panose="02020700000000000000" pitchFamily="18" charset="-128"/>
                      <a:ea typeface="UD デジタル 教科書体 NK-B" panose="02020700000000000000" pitchFamily="18" charset="-128"/>
                    </a:rPr>
                    <a:t>市の</a:t>
                  </a:r>
                  <a:endParaRPr kumimoji="0" lang="en-US" altLang="ja-JP" sz="1200" dirty="0">
                    <a:solidFill>
                      <a:prstClr val="black"/>
                    </a:solidFill>
                    <a:latin typeface="UD デジタル 教科書体 NK-B" panose="02020700000000000000" pitchFamily="18" charset="-128"/>
                    <a:ea typeface="UD デジタル 教科書体 NK-B" panose="02020700000000000000" pitchFamily="18" charset="-128"/>
                  </a:endParaRPr>
                </a:p>
                <a:p>
                  <a:pPr algn="ctr" defTabSz="342900">
                    <a:defRPr/>
                  </a:pPr>
                  <a:r>
                    <a:rPr kumimoji="0" lang="ja-JP" altLang="en-US" sz="1200" dirty="0">
                      <a:solidFill>
                        <a:prstClr val="black"/>
                      </a:solidFill>
                      <a:latin typeface="UD デジタル 教科書体 NK-B" panose="02020700000000000000" pitchFamily="18" charset="-128"/>
                      <a:ea typeface="UD デジタル 教科書体 NK-B" panose="02020700000000000000" pitchFamily="18" charset="-128"/>
                    </a:rPr>
                    <a:t>福祉部局</a:t>
                  </a:r>
                  <a:endParaRPr kumimoji="0" lang="en-US" altLang="ja-JP" sz="1200" dirty="0">
                    <a:solidFill>
                      <a:prstClr val="black"/>
                    </a:solidFill>
                    <a:latin typeface="UD デジタル 教科書体 NK-B" panose="02020700000000000000" pitchFamily="18" charset="-128"/>
                    <a:ea typeface="UD デジタル 教科書体 NK-B" panose="02020700000000000000" pitchFamily="18" charset="-128"/>
                  </a:endParaRPr>
                </a:p>
              </p:txBody>
            </p:sp>
            <p:sp>
              <p:nvSpPr>
                <p:cNvPr id="90" name="楕円 89">
                  <a:extLst>
                    <a:ext uri="{FF2B5EF4-FFF2-40B4-BE49-F238E27FC236}">
                      <a16:creationId xmlns:a16="http://schemas.microsoft.com/office/drawing/2014/main" id="{FC0C1C70-E168-46B7-9BF9-77DC3CC9E0FB}"/>
                    </a:ext>
                  </a:extLst>
                </p:cNvPr>
                <p:cNvSpPr/>
                <p:nvPr/>
              </p:nvSpPr>
              <p:spPr>
                <a:xfrm>
                  <a:off x="2688229" y="1113532"/>
                  <a:ext cx="4928557" cy="1658473"/>
                </a:xfrm>
                <a:prstGeom prst="ellipse">
                  <a:avLst/>
                </a:prstGeom>
                <a:solidFill>
                  <a:schemeClr val="accent6">
                    <a:lumMod val="20000"/>
                    <a:lumOff val="8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r>
                    <a:rPr kumimoji="0" lang="ja-JP" altLang="en-US" sz="1200" dirty="0">
                      <a:solidFill>
                        <a:prstClr val="black"/>
                      </a:solidFill>
                      <a:latin typeface="UD デジタル 教科書体 NK-B" panose="02020700000000000000" pitchFamily="18" charset="-128"/>
                      <a:ea typeface="UD デジタル 教科書体 NK-B" panose="02020700000000000000" pitchFamily="18" charset="-128"/>
                    </a:rPr>
                    <a:t>民生委員</a:t>
                  </a:r>
                  <a:endParaRPr kumimoji="0" lang="en-US" altLang="ja-JP" sz="1200" dirty="0">
                    <a:solidFill>
                      <a:prstClr val="black"/>
                    </a:solidFill>
                    <a:latin typeface="UD デジタル 教科書体 NK-B" panose="02020700000000000000" pitchFamily="18" charset="-128"/>
                    <a:ea typeface="UD デジタル 教科書体 NK-B" panose="02020700000000000000" pitchFamily="18" charset="-128"/>
                  </a:endParaRPr>
                </a:p>
                <a:p>
                  <a:pPr algn="ctr" defTabSz="342900">
                    <a:defRPr/>
                  </a:pPr>
                  <a:r>
                    <a:rPr kumimoji="0" lang="ja-JP" altLang="en-US" sz="1200" dirty="0">
                      <a:solidFill>
                        <a:prstClr val="black"/>
                      </a:solidFill>
                      <a:latin typeface="UD デジタル 教科書体 NK-B" panose="02020700000000000000" pitchFamily="18" charset="-128"/>
                      <a:ea typeface="UD デジタル 教科書体 NK-B" panose="02020700000000000000" pitchFamily="18" charset="-128"/>
                    </a:rPr>
                    <a:t>児童委員</a:t>
                  </a:r>
                </a:p>
              </p:txBody>
            </p:sp>
            <p:sp>
              <p:nvSpPr>
                <p:cNvPr id="91" name="楕円 90">
                  <a:extLst>
                    <a:ext uri="{FF2B5EF4-FFF2-40B4-BE49-F238E27FC236}">
                      <a16:creationId xmlns:a16="http://schemas.microsoft.com/office/drawing/2014/main" id="{F04807BE-E32F-41D9-BBAF-5D58A8028700}"/>
                    </a:ext>
                  </a:extLst>
                </p:cNvPr>
                <p:cNvSpPr/>
                <p:nvPr/>
              </p:nvSpPr>
              <p:spPr>
                <a:xfrm>
                  <a:off x="-2671226" y="5032860"/>
                  <a:ext cx="4059057" cy="1658106"/>
                </a:xfrm>
                <a:prstGeom prst="ellipse">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r>
                    <a:rPr kumimoji="0" lang="ja-JP" altLang="en-US" sz="1200" dirty="0">
                      <a:solidFill>
                        <a:prstClr val="black"/>
                      </a:solidFill>
                      <a:latin typeface="UD デジタル 教科書体 NK-B" panose="02020700000000000000" pitchFamily="18" charset="-128"/>
                      <a:ea typeface="UD デジタル 教科書体 NK-B" panose="02020700000000000000" pitchFamily="18" charset="-128"/>
                    </a:rPr>
                    <a:t>守山</a:t>
                  </a:r>
                  <a:endParaRPr kumimoji="0" lang="en-US" altLang="ja-JP" sz="1200" dirty="0">
                    <a:solidFill>
                      <a:prstClr val="black"/>
                    </a:solidFill>
                    <a:latin typeface="UD デジタル 教科書体 NK-B" panose="02020700000000000000" pitchFamily="18" charset="-128"/>
                    <a:ea typeface="UD デジタル 教科書体 NK-B" panose="02020700000000000000" pitchFamily="18" charset="-128"/>
                  </a:endParaRPr>
                </a:p>
                <a:p>
                  <a:pPr algn="ctr" defTabSz="342900">
                    <a:defRPr/>
                  </a:pPr>
                  <a:r>
                    <a:rPr kumimoji="0" lang="ja-JP" altLang="en-US" sz="1200" dirty="0">
                      <a:solidFill>
                        <a:prstClr val="black"/>
                      </a:solidFill>
                      <a:latin typeface="UD デジタル 教科書体 NK-B" panose="02020700000000000000" pitchFamily="18" charset="-128"/>
                      <a:ea typeface="UD デジタル 教科書体 NK-B" panose="02020700000000000000" pitchFamily="18" charset="-128"/>
                    </a:rPr>
                    <a:t>警察署</a:t>
                  </a:r>
                </a:p>
              </p:txBody>
            </p:sp>
          </p:grpSp>
          <p:sp>
            <p:nvSpPr>
              <p:cNvPr id="94" name="テキスト ボックス 93"/>
              <p:cNvSpPr txBox="1"/>
              <p:nvPr/>
            </p:nvSpPr>
            <p:spPr>
              <a:xfrm>
                <a:off x="1468367" y="5446966"/>
                <a:ext cx="3027392" cy="910799"/>
              </a:xfrm>
              <a:prstGeom prst="rect">
                <a:avLst/>
              </a:prstGeom>
              <a:noFill/>
            </p:spPr>
            <p:txBody>
              <a:bodyPr wrap="square" rtlCol="0">
                <a:spAutoFit/>
              </a:bodyPr>
              <a:lstStyle/>
              <a:p>
                <a:pPr algn="ctr" defTabSz="457200"/>
                <a:r>
                  <a:rPr kumimoji="0" lang="ja-JP" altLang="en-US" sz="1400" dirty="0">
                    <a:solidFill>
                      <a:prstClr val="black"/>
                    </a:solidFill>
                    <a:latin typeface="UD デジタル 教科書体 NK-B" panose="02020700000000000000" pitchFamily="18" charset="-128"/>
                    <a:ea typeface="UD デジタル 教科書体 NK-B" panose="02020700000000000000" pitchFamily="18" charset="-128"/>
                  </a:rPr>
                  <a:t>地域協議会の構成員が</a:t>
                </a:r>
                <a:endParaRPr kumimoji="0" lang="en-US" altLang="ja-JP" sz="1400" dirty="0">
                  <a:solidFill>
                    <a:prstClr val="black"/>
                  </a:solidFill>
                  <a:latin typeface="UD デジタル 教科書体 NK-B" panose="02020700000000000000" pitchFamily="18" charset="-128"/>
                  <a:ea typeface="UD デジタル 教科書体 NK-B" panose="02020700000000000000" pitchFamily="18" charset="-128"/>
                </a:endParaRPr>
              </a:p>
              <a:p>
                <a:pPr algn="ctr" defTabSz="457200"/>
                <a:r>
                  <a:rPr kumimoji="0" lang="ja-JP" altLang="en-US" sz="1400" dirty="0">
                    <a:solidFill>
                      <a:prstClr val="black"/>
                    </a:solidFill>
                    <a:latin typeface="UD デジタル 教科書体 NK-B" panose="02020700000000000000" pitchFamily="18" charset="-128"/>
                    <a:ea typeface="UD デジタル 教科書体 NK-B" panose="02020700000000000000" pitchFamily="18" charset="-128"/>
                  </a:rPr>
                  <a:t>見守り活動等を行う範囲</a:t>
                </a:r>
                <a:endParaRPr kumimoji="0" lang="en-US" altLang="ja-JP" sz="1400" dirty="0">
                  <a:solidFill>
                    <a:prstClr val="black"/>
                  </a:solidFill>
                  <a:latin typeface="UD デジタル 教科書体 NK-B" panose="02020700000000000000" pitchFamily="18" charset="-128"/>
                  <a:ea typeface="UD デジタル 教科書体 NK-B" panose="02020700000000000000" pitchFamily="18" charset="-128"/>
                </a:endParaRPr>
              </a:p>
              <a:p>
                <a:pPr algn="ctr" defTabSz="457200"/>
                <a:r>
                  <a:rPr kumimoji="0" lang="ja-JP" altLang="en-US" sz="1400" dirty="0">
                    <a:solidFill>
                      <a:prstClr val="black"/>
                    </a:solidFill>
                    <a:latin typeface="UD デジタル 教科書体 NK-B" panose="02020700000000000000" pitchFamily="18" charset="-128"/>
                    <a:ea typeface="UD デジタル 教科書体 NK-B" panose="02020700000000000000" pitchFamily="18" charset="-128"/>
                  </a:rPr>
                  <a:t>において情報を共有</a:t>
                </a:r>
                <a:endParaRPr kumimoji="0" lang="en-US" altLang="ja-JP" sz="1400" dirty="0">
                  <a:solidFill>
                    <a:prstClr val="black"/>
                  </a:solidFill>
                  <a:latin typeface="UD デジタル 教科書体 NK-B" panose="02020700000000000000" pitchFamily="18" charset="-128"/>
                  <a:ea typeface="UD デジタル 教科書体 NK-B" panose="02020700000000000000" pitchFamily="18" charset="-128"/>
                </a:endParaRPr>
              </a:p>
            </p:txBody>
          </p:sp>
        </p:grpSp>
      </p:grpSp>
      <p:grpSp>
        <p:nvGrpSpPr>
          <p:cNvPr id="30" name="グループ化 29"/>
          <p:cNvGrpSpPr/>
          <p:nvPr/>
        </p:nvGrpSpPr>
        <p:grpSpPr>
          <a:xfrm>
            <a:off x="7142763" y="2180467"/>
            <a:ext cx="1224147" cy="1079732"/>
            <a:chOff x="9523690" y="1764289"/>
            <a:chExt cx="1632197" cy="1439642"/>
          </a:xfrm>
        </p:grpSpPr>
        <p:sp>
          <p:nvSpPr>
            <p:cNvPr id="75" name="屈折矢印 74"/>
            <p:cNvSpPr/>
            <p:nvPr/>
          </p:nvSpPr>
          <p:spPr>
            <a:xfrm flipV="1">
              <a:off x="10248517" y="1764289"/>
              <a:ext cx="857690" cy="1439642"/>
            </a:xfrm>
            <a:prstGeom prst="bentUpArrow">
              <a:avLst>
                <a:gd name="adj1" fmla="val 17079"/>
                <a:gd name="adj2" fmla="val 17341"/>
                <a:gd name="adj3" fmla="val 26539"/>
              </a:avLst>
            </a:prstGeom>
            <a:gradFill>
              <a:gsLst>
                <a:gs pos="30000">
                  <a:schemeClr val="accent1">
                    <a:lumMod val="8000"/>
                    <a:lumOff val="92000"/>
                  </a:schemeClr>
                </a:gs>
                <a:gs pos="74000">
                  <a:schemeClr val="accent1">
                    <a:lumMod val="20000"/>
                    <a:lumOff val="80000"/>
                  </a:schemeClr>
                </a:gs>
                <a:gs pos="83000">
                  <a:schemeClr val="accent1">
                    <a:lumMod val="20000"/>
                    <a:lumOff val="80000"/>
                  </a:schemeClr>
                </a:gs>
                <a:gs pos="100000">
                  <a:schemeClr val="accent1">
                    <a:lumMod val="20000"/>
                    <a:lumOff val="80000"/>
                  </a:schemeClr>
                </a:gs>
              </a:gsLst>
              <a:lin ang="5400000" scaled="1"/>
            </a:gradFill>
            <a:ln>
              <a:solidFill>
                <a:schemeClr val="accent1">
                  <a:lumMod val="75000"/>
                  <a:alpha val="91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kumimoji="0" lang="ja-JP" altLang="en-US" sz="1350">
                <a:solidFill>
                  <a:prstClr val="white"/>
                </a:solidFill>
              </a:endParaRPr>
            </a:p>
          </p:txBody>
        </p:sp>
        <p:sp>
          <p:nvSpPr>
            <p:cNvPr id="68" name="テキスト ボックス 67">
              <a:extLst>
                <a:ext uri="{FF2B5EF4-FFF2-40B4-BE49-F238E27FC236}">
                  <a16:creationId xmlns:a16="http://schemas.microsoft.com/office/drawing/2014/main" id="{119C1B67-77D8-4116-AA8B-25C79FDBC490}"/>
                </a:ext>
              </a:extLst>
            </p:cNvPr>
            <p:cNvSpPr txBox="1"/>
            <p:nvPr/>
          </p:nvSpPr>
          <p:spPr>
            <a:xfrm>
              <a:off x="9523690" y="2501759"/>
              <a:ext cx="1632197" cy="615553"/>
            </a:xfrm>
            <a:prstGeom prst="rect">
              <a:avLst/>
            </a:prstGeom>
            <a:noFill/>
          </p:spPr>
          <p:txBody>
            <a:bodyPr wrap="square" rtlCol="0">
              <a:spAutoFit/>
            </a:bodyPr>
            <a:lstStyle/>
            <a:p>
              <a:pPr defTabSz="457200">
                <a:defRPr/>
              </a:pPr>
              <a:r>
                <a:rPr kumimoji="0" lang="ja-JP" altLang="en-US" sz="1200" dirty="0">
                  <a:solidFill>
                    <a:prstClr val="black"/>
                  </a:solidFill>
                  <a:latin typeface="UD デジタル 教科書体 NK-B" panose="02020700000000000000" pitchFamily="18" charset="-128"/>
                  <a:ea typeface="UD デジタル 教科書体 NK-B" panose="02020700000000000000" pitchFamily="18" charset="-128"/>
                </a:rPr>
                <a:t>③顧客名簿</a:t>
              </a:r>
              <a:endParaRPr kumimoji="0" lang="en-US" altLang="ja-JP" sz="1200" dirty="0">
                <a:solidFill>
                  <a:prstClr val="black"/>
                </a:solidFill>
                <a:latin typeface="UD デジタル 教科書体 NK-B" panose="02020700000000000000" pitchFamily="18" charset="-128"/>
                <a:ea typeface="UD デジタル 教科書体 NK-B" panose="02020700000000000000" pitchFamily="18" charset="-128"/>
              </a:endParaRPr>
            </a:p>
            <a:p>
              <a:pPr defTabSz="457200">
                <a:defRPr/>
              </a:pPr>
              <a:r>
                <a:rPr kumimoji="0" lang="ja-JP" altLang="en-US" sz="1200" dirty="0">
                  <a:solidFill>
                    <a:prstClr val="black"/>
                  </a:solidFill>
                  <a:latin typeface="UD デジタル 教科書体 NK-B" panose="02020700000000000000" pitchFamily="18" charset="-128"/>
                  <a:ea typeface="UD デジタル 教科書体 NK-B" panose="02020700000000000000" pitchFamily="18" charset="-128"/>
                </a:rPr>
                <a:t>　　情報の提供</a:t>
              </a:r>
            </a:p>
          </p:txBody>
        </p:sp>
      </p:grpSp>
      <p:grpSp>
        <p:nvGrpSpPr>
          <p:cNvPr id="28" name="グループ化 27"/>
          <p:cNvGrpSpPr/>
          <p:nvPr/>
        </p:nvGrpSpPr>
        <p:grpSpPr>
          <a:xfrm>
            <a:off x="7607106" y="1687465"/>
            <a:ext cx="1491109" cy="1530102"/>
            <a:chOff x="10142806" y="1106953"/>
            <a:chExt cx="1988145" cy="2040136"/>
          </a:xfrm>
        </p:grpSpPr>
        <p:sp>
          <p:nvSpPr>
            <p:cNvPr id="73" name="屈折矢印 72"/>
            <p:cNvSpPr/>
            <p:nvPr/>
          </p:nvSpPr>
          <p:spPr>
            <a:xfrm rot="16200000">
              <a:off x="9825845" y="1629213"/>
              <a:ext cx="1834837" cy="1200916"/>
            </a:xfrm>
            <a:prstGeom prst="bentUpArrow">
              <a:avLst>
                <a:gd name="adj1" fmla="val 10618"/>
                <a:gd name="adj2" fmla="val 13494"/>
                <a:gd name="adj3" fmla="val 25000"/>
              </a:avLst>
            </a:prstGeom>
            <a:gradFill>
              <a:gsLst>
                <a:gs pos="0">
                  <a:schemeClr val="accent1">
                    <a:lumMod val="5000"/>
                    <a:lumOff val="95000"/>
                  </a:schemeClr>
                </a:gs>
                <a:gs pos="74000">
                  <a:schemeClr val="accent2">
                    <a:lumMod val="20000"/>
                    <a:lumOff val="80000"/>
                  </a:schemeClr>
                </a:gs>
                <a:gs pos="83000">
                  <a:schemeClr val="accent2">
                    <a:lumMod val="20000"/>
                    <a:lumOff val="80000"/>
                  </a:schemeClr>
                </a:gs>
                <a:gs pos="100000">
                  <a:schemeClr val="accent2">
                    <a:lumMod val="20000"/>
                    <a:lumOff val="80000"/>
                  </a:schemeClr>
                </a:gs>
              </a:gsLst>
              <a:lin ang="5400000" scaled="1"/>
            </a:gra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kumimoji="0" lang="ja-JP" altLang="en-US" sz="1350">
                <a:solidFill>
                  <a:prstClr val="white"/>
                </a:solidFill>
              </a:endParaRPr>
            </a:p>
          </p:txBody>
        </p:sp>
        <p:sp>
          <p:nvSpPr>
            <p:cNvPr id="74" name="テキスト ボックス 73">
              <a:extLst>
                <a:ext uri="{FF2B5EF4-FFF2-40B4-BE49-F238E27FC236}">
                  <a16:creationId xmlns:a16="http://schemas.microsoft.com/office/drawing/2014/main" id="{018274B0-86A9-4461-A20F-734B21D0A5DF}"/>
                </a:ext>
              </a:extLst>
            </p:cNvPr>
            <p:cNvSpPr txBox="1"/>
            <p:nvPr/>
          </p:nvSpPr>
          <p:spPr>
            <a:xfrm>
              <a:off x="10556015" y="1106953"/>
              <a:ext cx="1574936" cy="615553"/>
            </a:xfrm>
            <a:prstGeom prst="rect">
              <a:avLst/>
            </a:prstGeom>
            <a:noFill/>
          </p:spPr>
          <p:txBody>
            <a:bodyPr wrap="square" rtlCol="0">
              <a:spAutoFit/>
            </a:bodyPr>
            <a:lstStyle/>
            <a:p>
              <a:pPr defTabSz="457200">
                <a:defRPr/>
              </a:pPr>
              <a:r>
                <a:rPr kumimoji="0" lang="ja-JP" altLang="en-US" sz="1200" dirty="0">
                  <a:solidFill>
                    <a:prstClr val="black"/>
                  </a:solidFill>
                  <a:latin typeface="UD デジタル 教科書体 NK-B" panose="02020700000000000000" pitchFamily="18" charset="-128"/>
                  <a:ea typeface="UD デジタル 教科書体 NK-B" panose="02020700000000000000" pitchFamily="18" charset="-128"/>
                </a:rPr>
                <a:t>②名簿情報</a:t>
              </a:r>
              <a:endParaRPr kumimoji="0" lang="en-US" altLang="ja-JP" sz="1200" dirty="0">
                <a:solidFill>
                  <a:prstClr val="black"/>
                </a:solidFill>
                <a:latin typeface="UD デジタル 教科書体 NK-B" panose="02020700000000000000" pitchFamily="18" charset="-128"/>
                <a:ea typeface="UD デジタル 教科書体 NK-B" panose="02020700000000000000" pitchFamily="18" charset="-128"/>
              </a:endParaRPr>
            </a:p>
            <a:p>
              <a:pPr defTabSz="457200">
                <a:defRPr/>
              </a:pPr>
              <a:r>
                <a:rPr kumimoji="0" lang="ja-JP" altLang="en-US" sz="1200" dirty="0">
                  <a:solidFill>
                    <a:prstClr val="black"/>
                  </a:solidFill>
                  <a:latin typeface="UD デジタル 教科書体 NK-B" panose="02020700000000000000" pitchFamily="18" charset="-128"/>
                  <a:ea typeface="UD デジタル 教科書体 NK-B" panose="02020700000000000000" pitchFamily="18" charset="-128"/>
                </a:rPr>
                <a:t>　　提供の要請</a:t>
              </a:r>
            </a:p>
          </p:txBody>
        </p:sp>
      </p:grpSp>
      <p:grpSp>
        <p:nvGrpSpPr>
          <p:cNvPr id="2" name="グループ化 1"/>
          <p:cNvGrpSpPr/>
          <p:nvPr/>
        </p:nvGrpSpPr>
        <p:grpSpPr>
          <a:xfrm>
            <a:off x="2797763" y="1748663"/>
            <a:ext cx="2425647" cy="1562020"/>
            <a:chOff x="3757629" y="1188291"/>
            <a:chExt cx="3234196" cy="2082693"/>
          </a:xfrm>
        </p:grpSpPr>
        <p:sp>
          <p:nvSpPr>
            <p:cNvPr id="22" name="テキスト ボックス 21">
              <a:extLst>
                <a:ext uri="{FF2B5EF4-FFF2-40B4-BE49-F238E27FC236}">
                  <a16:creationId xmlns:a16="http://schemas.microsoft.com/office/drawing/2014/main" id="{0F98BA10-4116-4717-AA8D-1ECC4E105F8F}"/>
                </a:ext>
              </a:extLst>
            </p:cNvPr>
            <p:cNvSpPr txBox="1"/>
            <p:nvPr/>
          </p:nvSpPr>
          <p:spPr>
            <a:xfrm>
              <a:off x="3757629" y="1188291"/>
              <a:ext cx="3234196" cy="400109"/>
            </a:xfrm>
            <a:prstGeom prst="rect">
              <a:avLst/>
            </a:prstGeom>
            <a:noFill/>
          </p:spPr>
          <p:txBody>
            <a:bodyPr wrap="square" rtlCol="0">
              <a:spAutoFit/>
            </a:bodyPr>
            <a:lstStyle/>
            <a:p>
              <a:pPr algn="ctr" defTabSz="457200">
                <a:defRPr/>
              </a:pPr>
              <a:r>
                <a:rPr kumimoji="0" lang="ja-JP" altLang="en-US" sz="1350" dirty="0">
                  <a:solidFill>
                    <a:prstClr val="black"/>
                  </a:solidFill>
                  <a:latin typeface="UD デジタル 教科書体 NK-B" panose="02020700000000000000" pitchFamily="18" charset="-128"/>
                  <a:ea typeface="UD デジタル 教科書体 NK-B" panose="02020700000000000000" pitchFamily="18" charset="-128"/>
                </a:rPr>
                <a:t>①押収した顧客名簿</a:t>
              </a:r>
            </a:p>
          </p:txBody>
        </p:sp>
        <p:grpSp>
          <p:nvGrpSpPr>
            <p:cNvPr id="17" name="グループ化 16"/>
            <p:cNvGrpSpPr/>
            <p:nvPr/>
          </p:nvGrpSpPr>
          <p:grpSpPr>
            <a:xfrm>
              <a:off x="4206609" y="1470939"/>
              <a:ext cx="2529798" cy="1800045"/>
              <a:chOff x="4206609" y="1470939"/>
              <a:chExt cx="2529798" cy="1800045"/>
            </a:xfrm>
          </p:grpSpPr>
          <p:grpSp>
            <p:nvGrpSpPr>
              <p:cNvPr id="49" name="グループ化 48"/>
              <p:cNvGrpSpPr/>
              <p:nvPr/>
            </p:nvGrpSpPr>
            <p:grpSpPr>
              <a:xfrm>
                <a:off x="4206609" y="1470939"/>
                <a:ext cx="2529798" cy="1800045"/>
                <a:chOff x="4616336" y="1137691"/>
                <a:chExt cx="1834038" cy="1304986"/>
              </a:xfrm>
            </p:grpSpPr>
            <p:pic>
              <p:nvPicPr>
                <p:cNvPr id="19" name="Picture 9" descr="C:\Users\M.Utsu\Desktop\いらすとや\black_list.png">
                  <a:extLst>
                    <a:ext uri="{FF2B5EF4-FFF2-40B4-BE49-F238E27FC236}">
                      <a16:creationId xmlns:a16="http://schemas.microsoft.com/office/drawing/2014/main" id="{EAECBDE6-73C3-4F58-B190-BDEB104297B0}"/>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616336" y="1137691"/>
                  <a:ext cx="1834038" cy="130498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Users\M.Utsu\Desktop\いらすとや\bird_hato.png">
                  <a:extLst>
                    <a:ext uri="{FF2B5EF4-FFF2-40B4-BE49-F238E27FC236}">
                      <a16:creationId xmlns:a16="http://schemas.microsoft.com/office/drawing/2014/main" id="{4F83CC0B-01D2-437A-808D-1F9F75316935}"/>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rot="20225670">
                  <a:off x="4835636" y="1212487"/>
                  <a:ext cx="719483" cy="539108"/>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正方形/長方形 2"/>
              <p:cNvSpPr/>
              <p:nvPr/>
            </p:nvSpPr>
            <p:spPr>
              <a:xfrm rot="20715648">
                <a:off x="4648782" y="2346594"/>
                <a:ext cx="948513" cy="2598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kumimoji="0" lang="ja-JP" altLang="en-US" sz="1350">
                  <a:solidFill>
                    <a:prstClr val="white"/>
                  </a:solidFill>
                </a:endParaRPr>
              </a:p>
            </p:txBody>
          </p:sp>
          <p:sp>
            <p:nvSpPr>
              <p:cNvPr id="21" name="正方形/長方形 20">
                <a:extLst>
                  <a:ext uri="{FF2B5EF4-FFF2-40B4-BE49-F238E27FC236}">
                    <a16:creationId xmlns:a16="http://schemas.microsoft.com/office/drawing/2014/main" id="{493BE923-9708-4B54-816F-757C61A0FE6F}"/>
                  </a:ext>
                </a:extLst>
              </p:cNvPr>
              <p:cNvSpPr/>
              <p:nvPr/>
            </p:nvSpPr>
            <p:spPr>
              <a:xfrm rot="20430833">
                <a:off x="4645740" y="2332500"/>
                <a:ext cx="1021041" cy="315472"/>
              </a:xfrm>
              <a:prstGeom prst="rect">
                <a:avLst/>
              </a:prstGeom>
              <a:noFill/>
            </p:spPr>
            <p:txBody>
              <a:bodyPr wrap="square" lIns="51435" tIns="25718" rIns="51435" bIns="25718">
                <a:spAutoFit/>
              </a:bodyPr>
              <a:lstStyle/>
              <a:p>
                <a:pPr algn="ctr" defTabSz="457200">
                  <a:defRPr/>
                </a:pPr>
                <a:r>
                  <a:rPr kumimoji="0" lang="en-US" altLang="ja-JP" sz="1200" b="1" dirty="0">
                    <a:ln w="19050">
                      <a:noFill/>
                      <a:prstDash val="solid"/>
                    </a:ln>
                    <a:solidFill>
                      <a:srgbClr val="D20000"/>
                    </a:solidFill>
                    <a:effectLst>
                      <a:outerShdw blurRad="50000" dist="50800" dir="7500000" algn="tl">
                        <a:srgbClr val="000000">
                          <a:shade val="5000"/>
                          <a:alpha val="35000"/>
                        </a:srgbClr>
                      </a:outerShdw>
                    </a:effectLst>
                    <a:latin typeface="HGP創英角ﾎﾟｯﾌﾟ体" panose="040B0A00000000000000" pitchFamily="50" charset="-128"/>
                    <a:ea typeface="HGP創英角ﾎﾟｯﾌﾟ体" panose="040B0A00000000000000" pitchFamily="50" charset="-128"/>
                  </a:rPr>
                  <a:t>KAMO</a:t>
                </a:r>
                <a:endParaRPr kumimoji="0" lang="ja-JP" altLang="en-US" sz="1200" b="1" dirty="0">
                  <a:ln w="19050">
                    <a:noFill/>
                    <a:prstDash val="solid"/>
                  </a:ln>
                  <a:solidFill>
                    <a:srgbClr val="D20000"/>
                  </a:solidFill>
                  <a:effectLst>
                    <a:outerShdw blurRad="50000" dist="50800" dir="7500000" algn="tl">
                      <a:srgbClr val="000000">
                        <a:shade val="5000"/>
                        <a:alpha val="35000"/>
                      </a:srgbClr>
                    </a:outerShdw>
                  </a:effectLst>
                  <a:latin typeface="HGP創英角ﾎﾟｯﾌﾟ体" panose="040B0A00000000000000" pitchFamily="50" charset="-128"/>
                  <a:ea typeface="HGP創英角ﾎﾟｯﾌﾟ体" panose="040B0A00000000000000" pitchFamily="50" charset="-128"/>
                </a:endParaRPr>
              </a:p>
            </p:txBody>
          </p:sp>
        </p:grpSp>
      </p:grpSp>
      <p:sp>
        <p:nvSpPr>
          <p:cNvPr id="26" name="正方形/長方形 25"/>
          <p:cNvSpPr/>
          <p:nvPr/>
        </p:nvSpPr>
        <p:spPr>
          <a:xfrm>
            <a:off x="4680670" y="1073129"/>
            <a:ext cx="4230971" cy="500137"/>
          </a:xfrm>
          <a:prstGeom prst="rect">
            <a:avLst/>
          </a:prstGeom>
          <a:noFill/>
        </p:spPr>
        <p:txBody>
          <a:bodyPr wrap="square" lIns="68580" tIns="34290" rIns="68580" bIns="34290">
            <a:spAutoFit/>
          </a:bodyPr>
          <a:lstStyle/>
          <a:p>
            <a:pPr algn="ctr" defTabSz="457200"/>
            <a:r>
              <a:rPr kumimoji="0" lang="ja-JP" altLang="en-US" sz="2800" b="1" dirty="0">
                <a:ln w="22225">
                  <a:solidFill>
                    <a:srgbClr val="ED7D31"/>
                  </a:solidFill>
                  <a:prstDash val="solid"/>
                </a:ln>
                <a:solidFill>
                  <a:srgbClr val="ED7D31">
                    <a:lumMod val="40000"/>
                    <a:lumOff val="60000"/>
                  </a:srgbClr>
                </a:solidFill>
              </a:rPr>
              <a:t>「見守りリスト」</a:t>
            </a:r>
            <a:r>
              <a:rPr kumimoji="0" lang="ja-JP" altLang="en-US" sz="2000" b="1" dirty="0">
                <a:ln w="22225">
                  <a:solidFill>
                    <a:srgbClr val="ED7D31"/>
                  </a:solidFill>
                  <a:prstDash val="solid"/>
                </a:ln>
                <a:solidFill>
                  <a:srgbClr val="ED7D31">
                    <a:lumMod val="40000"/>
                    <a:lumOff val="60000"/>
                  </a:srgbClr>
                </a:solidFill>
              </a:rPr>
              <a:t>の作成</a:t>
            </a:r>
          </a:p>
        </p:txBody>
      </p:sp>
      <p:sp>
        <p:nvSpPr>
          <p:cNvPr id="61" name="テキスト ボックス 60">
            <a:extLst>
              <a:ext uri="{FF2B5EF4-FFF2-40B4-BE49-F238E27FC236}">
                <a16:creationId xmlns:a16="http://schemas.microsoft.com/office/drawing/2014/main" id="{CD818DC3-680A-4B11-A332-939A9C945809}"/>
              </a:ext>
            </a:extLst>
          </p:cNvPr>
          <p:cNvSpPr txBox="1"/>
          <p:nvPr/>
        </p:nvSpPr>
        <p:spPr>
          <a:xfrm>
            <a:off x="6586507" y="4911499"/>
            <a:ext cx="2336664" cy="530915"/>
          </a:xfrm>
          <a:prstGeom prst="rect">
            <a:avLst/>
          </a:prstGeom>
          <a:solidFill>
            <a:schemeClr val="accent1">
              <a:lumMod val="20000"/>
              <a:lumOff val="80000"/>
            </a:schemeClr>
          </a:solidFill>
        </p:spPr>
        <p:txBody>
          <a:bodyPr wrap="square" rtlCol="0">
            <a:spAutoFit/>
          </a:bodyPr>
          <a:lstStyle/>
          <a:p>
            <a:pPr algn="ctr" defTabSz="342900">
              <a:defRPr/>
            </a:pPr>
            <a:r>
              <a:rPr kumimoji="0" lang="ja-JP" altLang="en-US" sz="1500" dirty="0">
                <a:solidFill>
                  <a:prstClr val="black"/>
                </a:solidFill>
                <a:latin typeface="UD デジタル 教科書体 NK-B" panose="02020700000000000000" pitchFamily="18" charset="-128"/>
                <a:ea typeface="UD デジタル 教科書体 NK-B" panose="02020700000000000000" pitchFamily="18" charset="-128"/>
              </a:rPr>
              <a:t>野洲市消費生活センター</a:t>
            </a:r>
            <a:endParaRPr kumimoji="0" lang="en-US" altLang="ja-JP" sz="1500" dirty="0">
              <a:solidFill>
                <a:prstClr val="black"/>
              </a:solidFill>
              <a:latin typeface="UD デジタル 教科書体 NK-B" panose="02020700000000000000" pitchFamily="18" charset="-128"/>
              <a:ea typeface="UD デジタル 教科書体 NK-B" panose="02020700000000000000" pitchFamily="18" charset="-128"/>
            </a:endParaRPr>
          </a:p>
          <a:p>
            <a:pPr algn="ctr" defTabSz="342900">
              <a:defRPr/>
            </a:pPr>
            <a:r>
              <a:rPr kumimoji="0" lang="ja-JP" altLang="en-US" sz="1350" dirty="0">
                <a:solidFill>
                  <a:prstClr val="black"/>
                </a:solidFill>
                <a:latin typeface="UD デジタル 教科書体 NK-B" panose="02020700000000000000" pitchFamily="18" charset="-128"/>
                <a:ea typeface="UD デジタル 教科書体 NK-B" panose="02020700000000000000" pitchFamily="18" charset="-128"/>
              </a:rPr>
              <a:t>（地域協議会事務局）</a:t>
            </a:r>
          </a:p>
        </p:txBody>
      </p:sp>
      <p:sp>
        <p:nvSpPr>
          <p:cNvPr id="69" name="テキスト ボックス 68">
            <a:extLst>
              <a:ext uri="{FF2B5EF4-FFF2-40B4-BE49-F238E27FC236}">
                <a16:creationId xmlns:a16="http://schemas.microsoft.com/office/drawing/2014/main" id="{3A60F9E8-A86C-4706-8C08-4411AFE365BE}"/>
              </a:ext>
            </a:extLst>
          </p:cNvPr>
          <p:cNvSpPr txBox="1"/>
          <p:nvPr/>
        </p:nvSpPr>
        <p:spPr>
          <a:xfrm>
            <a:off x="4521590" y="5480871"/>
            <a:ext cx="3164800" cy="323165"/>
          </a:xfrm>
          <a:prstGeom prst="rect">
            <a:avLst/>
          </a:prstGeom>
          <a:solidFill>
            <a:schemeClr val="bg1"/>
          </a:solidFill>
          <a:ln>
            <a:solidFill>
              <a:schemeClr val="accent1">
                <a:lumMod val="50000"/>
              </a:schemeClr>
            </a:solidFill>
          </a:ln>
        </p:spPr>
        <p:txBody>
          <a:bodyPr wrap="square" rtlCol="0" anchor="b" anchorCtr="1">
            <a:spAutoFit/>
          </a:bodyPr>
          <a:lstStyle/>
          <a:p>
            <a:pPr algn="ctr" defTabSz="457200">
              <a:defRPr/>
            </a:pPr>
            <a:r>
              <a:rPr kumimoji="0" lang="ja-JP" altLang="en-US" sz="1500" dirty="0">
                <a:solidFill>
                  <a:prstClr val="black"/>
                </a:solidFill>
                <a:latin typeface="UD デジタル 教科書体 NK-B" panose="02020700000000000000" pitchFamily="18" charset="-128"/>
                <a:ea typeface="UD デジタル 教科書体 NK-B" panose="02020700000000000000" pitchFamily="18" charset="-128"/>
              </a:rPr>
              <a:t>野洲市消費者安全確保地域協議会</a:t>
            </a:r>
          </a:p>
        </p:txBody>
      </p:sp>
      <p:grpSp>
        <p:nvGrpSpPr>
          <p:cNvPr id="82" name="グループ化 81"/>
          <p:cNvGrpSpPr/>
          <p:nvPr/>
        </p:nvGrpSpPr>
        <p:grpSpPr>
          <a:xfrm>
            <a:off x="7469614" y="2074300"/>
            <a:ext cx="647397" cy="511298"/>
            <a:chOff x="4206609" y="1470939"/>
            <a:chExt cx="2529798" cy="1800045"/>
          </a:xfrm>
        </p:grpSpPr>
        <p:grpSp>
          <p:nvGrpSpPr>
            <p:cNvPr id="83" name="グループ化 82"/>
            <p:cNvGrpSpPr/>
            <p:nvPr/>
          </p:nvGrpSpPr>
          <p:grpSpPr>
            <a:xfrm>
              <a:off x="4206609" y="1470939"/>
              <a:ext cx="2529798" cy="1800045"/>
              <a:chOff x="4616336" y="1137691"/>
              <a:chExt cx="1834038" cy="1304986"/>
            </a:xfrm>
          </p:grpSpPr>
          <p:pic>
            <p:nvPicPr>
              <p:cNvPr id="98" name="Picture 9" descr="C:\Users\M.Utsu\Desktop\いらすとや\black_list.png">
                <a:extLst>
                  <a:ext uri="{FF2B5EF4-FFF2-40B4-BE49-F238E27FC236}">
                    <a16:creationId xmlns:a16="http://schemas.microsoft.com/office/drawing/2014/main" id="{EAECBDE6-73C3-4F58-B190-BDEB104297B0}"/>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616336" y="1137691"/>
                <a:ext cx="1834038" cy="1304986"/>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10" descr="C:\Users\M.Utsu\Desktop\いらすとや\bird_hato.png">
                <a:extLst>
                  <a:ext uri="{FF2B5EF4-FFF2-40B4-BE49-F238E27FC236}">
                    <a16:creationId xmlns:a16="http://schemas.microsoft.com/office/drawing/2014/main" id="{4F83CC0B-01D2-437A-808D-1F9F75316935}"/>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rot="20225670">
                <a:off x="4835636" y="1212487"/>
                <a:ext cx="719483" cy="539108"/>
              </a:xfrm>
              <a:prstGeom prst="rect">
                <a:avLst/>
              </a:prstGeom>
              <a:noFill/>
              <a:extLst>
                <a:ext uri="{909E8E84-426E-40DD-AFC4-6F175D3DCCD1}">
                  <a14:hiddenFill xmlns:a14="http://schemas.microsoft.com/office/drawing/2010/main">
                    <a:solidFill>
                      <a:srgbClr val="FFFFFF"/>
                    </a:solidFill>
                  </a14:hiddenFill>
                </a:ext>
              </a:extLst>
            </p:spPr>
          </p:pic>
        </p:grpSp>
        <p:sp>
          <p:nvSpPr>
            <p:cNvPr id="86" name="正方形/長方形 85"/>
            <p:cNvSpPr/>
            <p:nvPr/>
          </p:nvSpPr>
          <p:spPr>
            <a:xfrm rot="20715648">
              <a:off x="4648782" y="2346594"/>
              <a:ext cx="948513" cy="2598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kumimoji="0" lang="ja-JP" altLang="en-US" sz="1350">
                <a:solidFill>
                  <a:prstClr val="white"/>
                </a:solidFill>
              </a:endParaRPr>
            </a:p>
          </p:txBody>
        </p:sp>
        <p:sp>
          <p:nvSpPr>
            <p:cNvPr id="95" name="正方形/長方形 94">
              <a:extLst>
                <a:ext uri="{FF2B5EF4-FFF2-40B4-BE49-F238E27FC236}">
                  <a16:creationId xmlns:a16="http://schemas.microsoft.com/office/drawing/2014/main" id="{493BE923-9708-4B54-816F-757C61A0FE6F}"/>
                </a:ext>
              </a:extLst>
            </p:cNvPr>
            <p:cNvSpPr/>
            <p:nvPr/>
          </p:nvSpPr>
          <p:spPr>
            <a:xfrm rot="20430833">
              <a:off x="4645742" y="2276914"/>
              <a:ext cx="1021040" cy="426647"/>
            </a:xfrm>
            <a:prstGeom prst="rect">
              <a:avLst/>
            </a:prstGeom>
            <a:noFill/>
          </p:spPr>
          <p:txBody>
            <a:bodyPr wrap="square" lIns="51435" tIns="25718" rIns="51435" bIns="25718">
              <a:spAutoFit/>
            </a:bodyPr>
            <a:lstStyle/>
            <a:p>
              <a:pPr algn="ctr" defTabSz="457200">
                <a:defRPr/>
              </a:pPr>
              <a:r>
                <a:rPr kumimoji="0" lang="en-US" altLang="ja-JP" sz="450" b="1" dirty="0">
                  <a:ln w="19050">
                    <a:noFill/>
                    <a:prstDash val="solid"/>
                  </a:ln>
                  <a:solidFill>
                    <a:srgbClr val="D20000"/>
                  </a:solidFill>
                  <a:effectLst>
                    <a:outerShdw blurRad="50000" dist="50800" dir="7500000" algn="tl">
                      <a:srgbClr val="000000">
                        <a:shade val="5000"/>
                        <a:alpha val="35000"/>
                      </a:srgbClr>
                    </a:outerShdw>
                  </a:effectLst>
                  <a:latin typeface="HGP創英角ﾎﾟｯﾌﾟ体" panose="040B0A00000000000000" pitchFamily="50" charset="-128"/>
                  <a:ea typeface="HGP創英角ﾎﾟｯﾌﾟ体" panose="040B0A00000000000000" pitchFamily="50" charset="-128"/>
                </a:rPr>
                <a:t>KAMO</a:t>
              </a:r>
              <a:endParaRPr kumimoji="0" lang="ja-JP" altLang="en-US" sz="675" b="1" dirty="0">
                <a:ln w="19050">
                  <a:noFill/>
                  <a:prstDash val="solid"/>
                </a:ln>
                <a:solidFill>
                  <a:srgbClr val="D20000"/>
                </a:solidFill>
                <a:effectLst>
                  <a:outerShdw blurRad="50000" dist="50800" dir="7500000" algn="tl">
                    <a:srgbClr val="000000">
                      <a:shade val="5000"/>
                      <a:alpha val="35000"/>
                    </a:srgbClr>
                  </a:outerShdw>
                </a:effectLst>
                <a:latin typeface="HGP創英角ﾎﾟｯﾌﾟ体" panose="040B0A00000000000000" pitchFamily="50" charset="-128"/>
                <a:ea typeface="HGP創英角ﾎﾟｯﾌﾟ体" panose="040B0A00000000000000" pitchFamily="50" charset="-128"/>
              </a:endParaRPr>
            </a:p>
          </p:txBody>
        </p:sp>
      </p:grpSp>
      <p:grpSp>
        <p:nvGrpSpPr>
          <p:cNvPr id="100" name="グループ化 99"/>
          <p:cNvGrpSpPr/>
          <p:nvPr/>
        </p:nvGrpSpPr>
        <p:grpSpPr>
          <a:xfrm>
            <a:off x="5707828" y="3804086"/>
            <a:ext cx="647397" cy="511298"/>
            <a:chOff x="4206609" y="1470939"/>
            <a:chExt cx="2529798" cy="1800045"/>
          </a:xfrm>
        </p:grpSpPr>
        <p:grpSp>
          <p:nvGrpSpPr>
            <p:cNvPr id="101" name="グループ化 100"/>
            <p:cNvGrpSpPr/>
            <p:nvPr/>
          </p:nvGrpSpPr>
          <p:grpSpPr>
            <a:xfrm>
              <a:off x="4206609" y="1470939"/>
              <a:ext cx="2529798" cy="1800045"/>
              <a:chOff x="4616336" y="1137691"/>
              <a:chExt cx="1834038" cy="1304986"/>
            </a:xfrm>
          </p:grpSpPr>
          <p:pic>
            <p:nvPicPr>
              <p:cNvPr id="104" name="Picture 9" descr="C:\Users\M.Utsu\Desktop\いらすとや\black_list.png">
                <a:extLst>
                  <a:ext uri="{FF2B5EF4-FFF2-40B4-BE49-F238E27FC236}">
                    <a16:creationId xmlns:a16="http://schemas.microsoft.com/office/drawing/2014/main" id="{EAECBDE6-73C3-4F58-B190-BDEB104297B0}"/>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616336" y="1137691"/>
                <a:ext cx="1834038" cy="1304986"/>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10" descr="C:\Users\M.Utsu\Desktop\いらすとや\bird_hato.png">
                <a:extLst>
                  <a:ext uri="{FF2B5EF4-FFF2-40B4-BE49-F238E27FC236}">
                    <a16:creationId xmlns:a16="http://schemas.microsoft.com/office/drawing/2014/main" id="{4F83CC0B-01D2-437A-808D-1F9F75316935}"/>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rot="20225670">
                <a:off x="4835636" y="1212487"/>
                <a:ext cx="719483" cy="539108"/>
              </a:xfrm>
              <a:prstGeom prst="rect">
                <a:avLst/>
              </a:prstGeom>
              <a:noFill/>
              <a:extLst>
                <a:ext uri="{909E8E84-426E-40DD-AFC4-6F175D3DCCD1}">
                  <a14:hiddenFill xmlns:a14="http://schemas.microsoft.com/office/drawing/2010/main">
                    <a:solidFill>
                      <a:srgbClr val="FFFFFF"/>
                    </a:solidFill>
                  </a14:hiddenFill>
                </a:ext>
              </a:extLst>
            </p:spPr>
          </p:pic>
        </p:grpSp>
        <p:sp>
          <p:nvSpPr>
            <p:cNvPr id="102" name="正方形/長方形 101"/>
            <p:cNvSpPr/>
            <p:nvPr/>
          </p:nvSpPr>
          <p:spPr>
            <a:xfrm rot="20715648">
              <a:off x="4648782" y="2346594"/>
              <a:ext cx="948513" cy="2598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kumimoji="0" lang="ja-JP" altLang="en-US" sz="1350">
                <a:solidFill>
                  <a:prstClr val="white"/>
                </a:solidFill>
              </a:endParaRPr>
            </a:p>
          </p:txBody>
        </p:sp>
        <p:sp>
          <p:nvSpPr>
            <p:cNvPr id="103" name="正方形/長方形 102">
              <a:extLst>
                <a:ext uri="{FF2B5EF4-FFF2-40B4-BE49-F238E27FC236}">
                  <a16:creationId xmlns:a16="http://schemas.microsoft.com/office/drawing/2014/main" id="{493BE923-9708-4B54-816F-757C61A0FE6F}"/>
                </a:ext>
              </a:extLst>
            </p:cNvPr>
            <p:cNvSpPr/>
            <p:nvPr/>
          </p:nvSpPr>
          <p:spPr>
            <a:xfrm rot="20430833">
              <a:off x="4645742" y="2276914"/>
              <a:ext cx="1021040" cy="426647"/>
            </a:xfrm>
            <a:prstGeom prst="rect">
              <a:avLst/>
            </a:prstGeom>
            <a:noFill/>
          </p:spPr>
          <p:txBody>
            <a:bodyPr wrap="square" lIns="51435" tIns="25718" rIns="51435" bIns="25718">
              <a:spAutoFit/>
            </a:bodyPr>
            <a:lstStyle/>
            <a:p>
              <a:pPr algn="ctr" defTabSz="457200">
                <a:defRPr/>
              </a:pPr>
              <a:r>
                <a:rPr kumimoji="0" lang="en-US" altLang="ja-JP" sz="450" b="1" dirty="0">
                  <a:ln w="19050">
                    <a:noFill/>
                    <a:prstDash val="solid"/>
                  </a:ln>
                  <a:solidFill>
                    <a:srgbClr val="D20000"/>
                  </a:solidFill>
                  <a:effectLst>
                    <a:outerShdw blurRad="50000" dist="50800" dir="7500000" algn="tl">
                      <a:srgbClr val="000000">
                        <a:shade val="5000"/>
                        <a:alpha val="35000"/>
                      </a:srgbClr>
                    </a:outerShdw>
                  </a:effectLst>
                  <a:latin typeface="HGP創英角ﾎﾟｯﾌﾟ体" panose="040B0A00000000000000" pitchFamily="50" charset="-128"/>
                  <a:ea typeface="HGP創英角ﾎﾟｯﾌﾟ体" panose="040B0A00000000000000" pitchFamily="50" charset="-128"/>
                </a:rPr>
                <a:t>KAMO</a:t>
              </a:r>
              <a:endParaRPr kumimoji="0" lang="ja-JP" altLang="en-US" sz="675" b="1" dirty="0">
                <a:ln w="19050">
                  <a:noFill/>
                  <a:prstDash val="solid"/>
                </a:ln>
                <a:solidFill>
                  <a:srgbClr val="D20000"/>
                </a:solidFill>
                <a:effectLst>
                  <a:outerShdw blurRad="50000" dist="50800" dir="7500000" algn="tl">
                    <a:srgbClr val="000000">
                      <a:shade val="5000"/>
                      <a:alpha val="35000"/>
                    </a:srgbClr>
                  </a:outerShdw>
                </a:effectLst>
                <a:latin typeface="HGP創英角ﾎﾟｯﾌﾟ体" panose="040B0A00000000000000" pitchFamily="50" charset="-128"/>
                <a:ea typeface="HGP創英角ﾎﾟｯﾌﾟ体" panose="040B0A00000000000000" pitchFamily="50" charset="-128"/>
              </a:endParaRPr>
            </a:p>
          </p:txBody>
        </p:sp>
      </p:grpSp>
      <p:sp>
        <p:nvSpPr>
          <p:cNvPr id="96" name="正方形/長方形 95">
            <a:extLst>
              <a:ext uri="{FF2B5EF4-FFF2-40B4-BE49-F238E27FC236}">
                <a16:creationId xmlns:a16="http://schemas.microsoft.com/office/drawing/2014/main" id="{1DFC1C81-DEF3-45CB-B865-58A5E20C61C1}"/>
              </a:ext>
            </a:extLst>
          </p:cNvPr>
          <p:cNvSpPr/>
          <p:nvPr/>
        </p:nvSpPr>
        <p:spPr>
          <a:xfrm>
            <a:off x="221065" y="317928"/>
            <a:ext cx="8809892" cy="72829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kumimoji="0" lang="ja-JP" altLang="en-US" sz="1350">
              <a:ln>
                <a:solidFill>
                  <a:srgbClr val="4472C4">
                    <a:lumMod val="50000"/>
                  </a:srgbClr>
                </a:solidFill>
              </a:ln>
              <a:solidFill>
                <a:prstClr val="white"/>
              </a:solidFill>
              <a:latin typeface="游ゴシック" panose="020F0502020204030204"/>
            </a:endParaRPr>
          </a:p>
        </p:txBody>
      </p:sp>
      <p:sp>
        <p:nvSpPr>
          <p:cNvPr id="107" name="テキスト ボックス 106">
            <a:extLst>
              <a:ext uri="{FF2B5EF4-FFF2-40B4-BE49-F238E27FC236}">
                <a16:creationId xmlns:a16="http://schemas.microsoft.com/office/drawing/2014/main" id="{7A6D6A2A-EAE1-481C-B28C-99BFE7BD0702}"/>
              </a:ext>
            </a:extLst>
          </p:cNvPr>
          <p:cNvSpPr txBox="1"/>
          <p:nvPr/>
        </p:nvSpPr>
        <p:spPr>
          <a:xfrm>
            <a:off x="416327" y="180304"/>
            <a:ext cx="8579261" cy="861774"/>
          </a:xfrm>
          <a:prstGeom prst="rect">
            <a:avLst/>
          </a:prstGeom>
          <a:noFill/>
        </p:spPr>
        <p:txBody>
          <a:bodyPr wrap="square" rtlCol="0">
            <a:spAutoFit/>
          </a:bodyPr>
          <a:lstStyle/>
          <a:p>
            <a:pPr defTabSz="457200">
              <a:defRPr/>
            </a:pPr>
            <a:r>
              <a:rPr kumimoji="0" lang="ja-JP" altLang="en-US" dirty="0">
                <a:solidFill>
                  <a:prstClr val="black"/>
                </a:solidFill>
                <a:latin typeface="UD デジタル 教科書体 NK-B" panose="02020700000000000000" pitchFamily="18" charset="-128"/>
                <a:ea typeface="UD デジタル 教科書体 NK-B" panose="02020700000000000000" pitchFamily="18" charset="-128"/>
              </a:rPr>
              <a:t>野洲市消費者安全確保地域協議会</a:t>
            </a:r>
            <a:endParaRPr kumimoji="0" lang="en-US" altLang="ja-JP" b="1" dirty="0">
              <a:ln w="19050">
                <a:solidFill>
                  <a:srgbClr val="002060"/>
                </a:solidFill>
                <a:prstDash val="solid"/>
              </a:ln>
              <a:solidFill>
                <a:prstClr val="white"/>
              </a:solidFill>
              <a:latin typeface="UD デジタル 教科書体 NK-B" panose="02020700000000000000" pitchFamily="18" charset="-128"/>
              <a:ea typeface="UD デジタル 教科書体 NK-B" panose="02020700000000000000" pitchFamily="18" charset="-128"/>
            </a:endParaRPr>
          </a:p>
          <a:p>
            <a:pPr defTabSz="457200">
              <a:defRPr/>
            </a:pPr>
            <a:r>
              <a:rPr kumimoji="0" lang="ja-JP" altLang="en-US" sz="3200" b="1" dirty="0">
                <a:ln w="19050">
                  <a:solidFill>
                    <a:srgbClr val="002060"/>
                  </a:solidFill>
                  <a:prstDash val="solid"/>
                </a:ln>
                <a:solidFill>
                  <a:srgbClr val="FFFF00"/>
                </a:solidFill>
                <a:latin typeface="UD デジタル 教科書体 NK-B" panose="02020700000000000000" pitchFamily="18" charset="-128"/>
                <a:ea typeface="UD デジタル 教科書体 NK-B" panose="02020700000000000000" pitchFamily="18" charset="-128"/>
              </a:rPr>
              <a:t>消費者庁・警察から提供された情報の活用</a:t>
            </a:r>
          </a:p>
        </p:txBody>
      </p:sp>
      <p:sp>
        <p:nvSpPr>
          <p:cNvPr id="27" name="右矢印 26"/>
          <p:cNvSpPr/>
          <p:nvPr/>
        </p:nvSpPr>
        <p:spPr>
          <a:xfrm>
            <a:off x="4144338" y="971831"/>
            <a:ext cx="1001378" cy="637056"/>
          </a:xfrm>
          <a:prstGeom prst="rightArrow">
            <a:avLst/>
          </a:prstGeom>
          <a:solidFill>
            <a:schemeClr val="accent4">
              <a:lumMod val="60000"/>
              <a:lumOff val="40000"/>
            </a:schemeClr>
          </a:solidFill>
        </p:spPr>
        <p:txBody>
          <a:bodyPr wrap="square" lIns="68580" tIns="34290" rIns="68580" bIns="34290" rtlCol="0" anchor="ctr">
            <a:spAutoFit/>
          </a:bodyPr>
          <a:lstStyle/>
          <a:p>
            <a:pPr algn="ctr" defTabSz="457200"/>
            <a:endParaRPr kumimoji="0" lang="ja-JP" altLang="en-US" sz="2700" dirty="0">
              <a:ln w="22225">
                <a:solidFill>
                  <a:srgbClr val="ED7D31"/>
                </a:solidFill>
                <a:prstDash val="solid"/>
              </a:ln>
              <a:solidFill>
                <a:srgbClr val="FF0000"/>
              </a:solidFill>
            </a:endParaRPr>
          </a:p>
        </p:txBody>
      </p:sp>
      <p:sp>
        <p:nvSpPr>
          <p:cNvPr id="92" name="スライド番号プレースホルダー 3">
            <a:extLst>
              <a:ext uri="{FF2B5EF4-FFF2-40B4-BE49-F238E27FC236}">
                <a16:creationId xmlns:a16="http://schemas.microsoft.com/office/drawing/2014/main" id="{06C6C736-FAC3-4293-8E6D-C1218827ED0B}"/>
              </a:ext>
            </a:extLst>
          </p:cNvPr>
          <p:cNvSpPr>
            <a:spLocks noGrp="1"/>
          </p:cNvSpPr>
          <p:nvPr>
            <p:ph type="sldNum" sz="quarter" idx="11"/>
          </p:nvPr>
        </p:nvSpPr>
        <p:spPr>
          <a:xfrm>
            <a:off x="6967332" y="6541204"/>
            <a:ext cx="2133600" cy="268288"/>
          </a:xfrm>
        </p:spPr>
        <p:txBody>
          <a:bodyPr/>
          <a:lstStyle/>
          <a:p>
            <a:pPr algn="r"/>
            <a:fld id="{7679E8B6-0350-4F5C-8359-0F555F5A035B}" type="slidenum">
              <a:rPr lang="en-US" altLang="ja-JP" sz="1600" b="1" smtClean="0">
                <a:solidFill>
                  <a:srgbClr val="808080"/>
                </a:solidFill>
                <a:latin typeface="游ゴシック" panose="020B0400000000000000" pitchFamily="50" charset="-128"/>
                <a:ea typeface="游ゴシック" panose="020B0400000000000000" pitchFamily="50" charset="-128"/>
              </a:rPr>
              <a:pPr algn="r"/>
              <a:t>49</a:t>
            </a:fld>
            <a:endParaRPr lang="en-US" altLang="ja-JP" sz="1600" b="1" dirty="0">
              <a:solidFill>
                <a:srgbClr val="808080"/>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99414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barn(inVertical)">
                                      <p:cBhvr>
                                        <p:cTn id="10" dur="5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0-#ppt_w/2"/>
                                          </p:val>
                                        </p:tav>
                                        <p:tav tm="100000">
                                          <p:val>
                                            <p:strVal val="#ppt_x"/>
                                          </p:val>
                                        </p:tav>
                                      </p:tavLst>
                                    </p:anim>
                                    <p:anim calcmode="lin" valueType="num">
                                      <p:cBhvr additive="base">
                                        <p:cTn id="16" dur="500" fill="hold"/>
                                        <p:tgtEl>
                                          <p:spTgt spid="4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0"/>
                                        </p:tgtEl>
                                        <p:attrNameLst>
                                          <p:attrName>style.visibility</p:attrName>
                                        </p:attrNameLst>
                                      </p:cBhvr>
                                      <p:to>
                                        <p:strVal val="visible"/>
                                      </p:to>
                                    </p:set>
                                    <p:animEffect transition="in" filter="barn(inVertical)">
                                      <p:cBhvr>
                                        <p:cTn id="29" dur="500"/>
                                        <p:tgtEl>
                                          <p:spTgt spid="100"/>
                                        </p:tgtEl>
                                      </p:cBhvr>
                                    </p:animEffect>
                                  </p:childTnLst>
                                </p:cTn>
                              </p:par>
                              <p:par>
                                <p:cTn id="30" presetID="16" presetClass="entr" presetSubtype="21" fill="hold" nodeType="withEffect">
                                  <p:stCondLst>
                                    <p:cond delay="0"/>
                                  </p:stCondLst>
                                  <p:childTnLst>
                                    <p:set>
                                      <p:cBhvr>
                                        <p:cTn id="31" dur="1" fill="hold">
                                          <p:stCondLst>
                                            <p:cond delay="0"/>
                                          </p:stCondLst>
                                        </p:cTn>
                                        <p:tgtEl>
                                          <p:spTgt spid="82"/>
                                        </p:tgtEl>
                                        <p:attrNameLst>
                                          <p:attrName>style.visibility</p:attrName>
                                        </p:attrNameLst>
                                      </p:cBhvr>
                                      <p:to>
                                        <p:strVal val="visible"/>
                                      </p:to>
                                    </p:set>
                                    <p:animEffect transition="in" filter="barn(inVertical)">
                                      <p:cBhvr>
                                        <p:cTn id="32" dur="500"/>
                                        <p:tgtEl>
                                          <p:spTgt spid="8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arn(inVertical)">
                                      <p:cBhvr>
                                        <p:cTn id="37" dur="500"/>
                                        <p:tgtEl>
                                          <p:spTgt spid="29"/>
                                        </p:tgtEl>
                                      </p:cBhvr>
                                    </p:animEffect>
                                  </p:childTnLst>
                                </p:cTn>
                              </p:par>
                              <p:par>
                                <p:cTn id="38" presetID="16" presetClass="entr" presetSubtype="21"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barn(inVertical)">
                                      <p:cBhvr>
                                        <p:cTn id="45" dur="500"/>
                                        <p:tgtEl>
                                          <p:spTgt spid="30"/>
                                        </p:tgtEl>
                                      </p:cBhvr>
                                    </p:animEffect>
                                  </p:childTnLst>
                                </p:cTn>
                              </p:par>
                              <p:par>
                                <p:cTn id="46" presetID="16" presetClass="entr" presetSubtype="21" fill="hold"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barn(inVertical)">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63" presetClass="path" presetSubtype="0" accel="50000" decel="50000" fill="hold" nodeType="clickEffect">
                                  <p:stCondLst>
                                    <p:cond delay="0"/>
                                  </p:stCondLst>
                                  <p:childTnLst>
                                    <p:animMotion origin="layout" path="M 4.58333E-6 -3.7037E-6 L 0.20208 -3.7037E-6 " pathEditMode="relative" rAng="0" ptsTypes="AA">
                                      <p:cBhvr>
                                        <p:cTn id="52" dur="1000" fill="hold"/>
                                        <p:tgtEl>
                                          <p:spTgt spid="100"/>
                                        </p:tgtEl>
                                        <p:attrNameLst>
                                          <p:attrName>ppt_x</p:attrName>
                                          <p:attrName>ppt_y</p:attrName>
                                        </p:attrNameLst>
                                      </p:cBhvr>
                                      <p:rCtr x="10104" y="0"/>
                                    </p:animMotion>
                                  </p:childTnLst>
                                </p:cTn>
                              </p:par>
                              <p:par>
                                <p:cTn id="53" presetID="50" presetClass="path" presetSubtype="0" accel="50000" decel="50000" fill="hold" nodeType="withEffect">
                                  <p:stCondLst>
                                    <p:cond delay="0"/>
                                  </p:stCondLst>
                                  <p:childTnLst>
                                    <p:animMotion origin="layout" path="M -4.16667E-7 -2.59259E-6 L 0.03242 -2.59259E-6 C 0.04662 -2.59259E-6 0.06497 0.06829 0.06497 0.12408 L 0.06497 0.24838 " pathEditMode="relative" rAng="0" ptsTypes="AAAA">
                                      <p:cBhvr>
                                        <p:cTn id="54" dur="1000" fill="hold"/>
                                        <p:tgtEl>
                                          <p:spTgt spid="82"/>
                                        </p:tgtEl>
                                        <p:attrNameLst>
                                          <p:attrName>ppt_x</p:attrName>
                                          <p:attrName>ppt_y</p:attrName>
                                        </p:attrNameLst>
                                      </p:cBhvr>
                                      <p:rCtr x="3242" y="12407"/>
                                    </p:animMotion>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left)">
                                      <p:cBhvr>
                                        <p:cTn id="59" dur="500"/>
                                        <p:tgtEl>
                                          <p:spTgt spid="27"/>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left)">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up)">
                                      <p:cBhvr>
                                        <p:cTn id="67" dur="500"/>
                                        <p:tgtEl>
                                          <p:spTgt spid="33"/>
                                        </p:tgtEl>
                                      </p:cBhvr>
                                    </p:animEffect>
                                  </p:childTnLst>
                                </p:cTn>
                              </p:par>
                              <p:par>
                                <p:cTn id="68" presetID="16" presetClass="entr" presetSubtype="21" fill="hold" nodeType="with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barn(inVertical)">
                                      <p:cBhvr>
                                        <p:cTn id="70" dur="500"/>
                                        <p:tgtEl>
                                          <p:spTgt spid="35"/>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80"/>
                                        </p:tgtEl>
                                        <p:attrNameLst>
                                          <p:attrName>style.visibility</p:attrName>
                                        </p:attrNameLst>
                                      </p:cBhvr>
                                      <p:to>
                                        <p:strVal val="visible"/>
                                      </p:to>
                                    </p:set>
                                    <p:animEffect transition="in" filter="fade">
                                      <p:cBhvr>
                                        <p:cTn id="75"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1" grpId="0" animBg="1"/>
      <p:bldP spid="80" grpId="0" animBg="1"/>
      <p:bldP spid="26" grpId="0"/>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グループ化 61">
            <a:extLst>
              <a:ext uri="{FF2B5EF4-FFF2-40B4-BE49-F238E27FC236}">
                <a16:creationId xmlns:a16="http://schemas.microsoft.com/office/drawing/2014/main" id="{5B477C7F-97B3-4FBF-B55B-E01AA2FA10CC}"/>
              </a:ext>
            </a:extLst>
          </p:cNvPr>
          <p:cNvGrpSpPr/>
          <p:nvPr/>
        </p:nvGrpSpPr>
        <p:grpSpPr>
          <a:xfrm>
            <a:off x="4780796" y="1586833"/>
            <a:ext cx="764931" cy="4397297"/>
            <a:chOff x="6092692" y="981075"/>
            <a:chExt cx="828675" cy="5675978"/>
          </a:xfrm>
        </p:grpSpPr>
        <p:sp>
          <p:nvSpPr>
            <p:cNvPr id="63" name="Line 5"/>
            <p:cNvSpPr>
              <a:spLocks noChangeShapeType="1"/>
            </p:cNvSpPr>
            <p:nvPr/>
          </p:nvSpPr>
          <p:spPr bwMode="auto">
            <a:xfrm flipH="1">
              <a:off x="6505858" y="1349376"/>
              <a:ext cx="6587" cy="5307677"/>
            </a:xfrm>
            <a:prstGeom prst="line">
              <a:avLst/>
            </a:prstGeom>
            <a:noFill/>
            <a:ln w="38100">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defTabSz="844083" eaLnBrk="0" fontAlgn="base" hangingPunct="0">
                <a:spcBef>
                  <a:spcPct val="0"/>
                </a:spcBef>
                <a:spcAft>
                  <a:spcPct val="0"/>
                </a:spcAft>
                <a:defRPr/>
              </a:pPr>
              <a:endParaRPr kumimoji="0" lang="ja-JP" altLang="en-US" sz="1662" b="1" kern="0">
                <a:solidFill>
                  <a:srgbClr val="000000"/>
                </a:solidFill>
                <a:latin typeface="UD デジタル 教科書体 NK-R" panose="02020400000000000000" pitchFamily="18" charset="-128"/>
                <a:ea typeface="UD デジタル 教科書体 NK-R" panose="02020400000000000000" pitchFamily="18" charset="-128"/>
              </a:endParaRPr>
            </a:p>
          </p:txBody>
        </p:sp>
        <p:sp>
          <p:nvSpPr>
            <p:cNvPr id="64" name="Text Box 14"/>
            <p:cNvSpPr txBox="1">
              <a:spLocks noChangeArrowheads="1"/>
            </p:cNvSpPr>
            <p:nvPr/>
          </p:nvSpPr>
          <p:spPr bwMode="auto">
            <a:xfrm>
              <a:off x="6092692" y="981075"/>
              <a:ext cx="828675" cy="36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398" tIns="42198" rIns="84398" bIns="42198">
              <a:spAutoFit/>
            </a:bodyP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algn="ctr" defTabSz="844083" fontAlgn="base">
                <a:spcBef>
                  <a:spcPct val="50000"/>
                </a:spcBef>
                <a:spcAft>
                  <a:spcPct val="0"/>
                </a:spcAft>
                <a:buNone/>
                <a:defRPr/>
              </a:pPr>
              <a:r>
                <a:rPr kumimoji="0" lang="en-US" altLang="ja-JP" sz="1662" kern="0" dirty="0">
                  <a:solidFill>
                    <a:srgbClr val="000000"/>
                  </a:solidFill>
                  <a:latin typeface="UD デジタル 教科書体 NK-R" panose="02020400000000000000" pitchFamily="18" charset="-128"/>
                  <a:ea typeface="UD デジタル 教科書体 NK-R" panose="02020400000000000000" pitchFamily="18" charset="-128"/>
                </a:rPr>
                <a:t>H28</a:t>
              </a:r>
            </a:p>
          </p:txBody>
        </p:sp>
      </p:grpSp>
      <p:grpSp>
        <p:nvGrpSpPr>
          <p:cNvPr id="49" name="グループ化 48">
            <a:extLst>
              <a:ext uri="{FF2B5EF4-FFF2-40B4-BE49-F238E27FC236}">
                <a16:creationId xmlns:a16="http://schemas.microsoft.com/office/drawing/2014/main" id="{B9B02B15-919B-4F36-BC85-AFD303FE93DD}"/>
              </a:ext>
            </a:extLst>
          </p:cNvPr>
          <p:cNvGrpSpPr/>
          <p:nvPr/>
        </p:nvGrpSpPr>
        <p:grpSpPr>
          <a:xfrm>
            <a:off x="7370577" y="1592248"/>
            <a:ext cx="764931" cy="4406621"/>
            <a:chOff x="7131569" y="981075"/>
            <a:chExt cx="828675" cy="5688013"/>
          </a:xfrm>
        </p:grpSpPr>
        <p:sp>
          <p:nvSpPr>
            <p:cNvPr id="50" name="Line 5">
              <a:extLst>
                <a:ext uri="{FF2B5EF4-FFF2-40B4-BE49-F238E27FC236}">
                  <a16:creationId xmlns:a16="http://schemas.microsoft.com/office/drawing/2014/main" id="{26056C58-327B-4495-9949-903B83FDC7A0}"/>
                </a:ext>
              </a:extLst>
            </p:cNvPr>
            <p:cNvSpPr>
              <a:spLocks noChangeShapeType="1"/>
            </p:cNvSpPr>
            <p:nvPr/>
          </p:nvSpPr>
          <p:spPr bwMode="auto">
            <a:xfrm>
              <a:off x="7551972" y="1349375"/>
              <a:ext cx="0" cy="5319713"/>
            </a:xfrm>
            <a:prstGeom prst="line">
              <a:avLst/>
            </a:prstGeom>
            <a:noFill/>
            <a:ln w="38100">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defTabSz="844083" eaLnBrk="0" fontAlgn="base" hangingPunct="0">
                <a:spcBef>
                  <a:spcPct val="0"/>
                </a:spcBef>
                <a:spcAft>
                  <a:spcPct val="0"/>
                </a:spcAft>
                <a:defRPr/>
              </a:pPr>
              <a:endParaRPr kumimoji="0" lang="ja-JP" altLang="en-US" sz="1662" b="1" kern="0">
                <a:solidFill>
                  <a:srgbClr val="000000"/>
                </a:solidFill>
                <a:latin typeface="UD デジタル 教科書体 NK-R" panose="02020400000000000000" pitchFamily="18" charset="-128"/>
                <a:ea typeface="UD デジタル 教科書体 NK-R" panose="02020400000000000000" pitchFamily="18" charset="-128"/>
              </a:endParaRPr>
            </a:p>
          </p:txBody>
        </p:sp>
        <p:sp>
          <p:nvSpPr>
            <p:cNvPr id="51" name="Text Box 14">
              <a:extLst>
                <a:ext uri="{FF2B5EF4-FFF2-40B4-BE49-F238E27FC236}">
                  <a16:creationId xmlns:a16="http://schemas.microsoft.com/office/drawing/2014/main" id="{65458536-50B2-4BEA-9953-94E6A88ABECB}"/>
                </a:ext>
              </a:extLst>
            </p:cNvPr>
            <p:cNvSpPr txBox="1">
              <a:spLocks noChangeArrowheads="1"/>
            </p:cNvSpPr>
            <p:nvPr/>
          </p:nvSpPr>
          <p:spPr bwMode="auto">
            <a:xfrm>
              <a:off x="7131569" y="981075"/>
              <a:ext cx="828675" cy="44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398" tIns="42198" rIns="84398" bIns="42198">
              <a:spAutoFit/>
            </a:bodyP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algn="ctr" defTabSz="844083" fontAlgn="base">
                <a:spcBef>
                  <a:spcPct val="50000"/>
                </a:spcBef>
                <a:spcAft>
                  <a:spcPct val="0"/>
                </a:spcAft>
                <a:buNone/>
                <a:defRPr/>
              </a:pPr>
              <a:r>
                <a:rPr kumimoji="0" lang="en-US" altLang="ja-JP" sz="1662" kern="0" dirty="0">
                  <a:solidFill>
                    <a:srgbClr val="000000"/>
                  </a:solidFill>
                  <a:latin typeface="UD デジタル 教科書体 NK-R" panose="02020400000000000000" pitchFamily="18" charset="-128"/>
                  <a:ea typeface="UD デジタル 教科書体 NK-R" panose="02020400000000000000" pitchFamily="18" charset="-128"/>
                </a:rPr>
                <a:t>R8</a:t>
              </a:r>
            </a:p>
          </p:txBody>
        </p:sp>
      </p:grpSp>
      <p:sp>
        <p:nvSpPr>
          <p:cNvPr id="35" name="Line 5">
            <a:extLst>
              <a:ext uri="{FF2B5EF4-FFF2-40B4-BE49-F238E27FC236}">
                <a16:creationId xmlns:a16="http://schemas.microsoft.com/office/drawing/2014/main" id="{26056C58-327B-4495-9949-903B83FDC7A0}"/>
              </a:ext>
            </a:extLst>
          </p:cNvPr>
          <p:cNvSpPr>
            <a:spLocks noChangeShapeType="1"/>
          </p:cNvSpPr>
          <p:nvPr/>
        </p:nvSpPr>
        <p:spPr bwMode="auto">
          <a:xfrm>
            <a:off x="8339560" y="1879204"/>
            <a:ext cx="0" cy="4121291"/>
          </a:xfrm>
          <a:prstGeom prst="line">
            <a:avLst/>
          </a:prstGeom>
          <a:noFill/>
          <a:ln w="38100">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defTabSz="844083" eaLnBrk="0" fontAlgn="base" hangingPunct="0">
              <a:spcBef>
                <a:spcPct val="0"/>
              </a:spcBef>
              <a:spcAft>
                <a:spcPct val="0"/>
              </a:spcAft>
              <a:defRPr/>
            </a:pPr>
            <a:endParaRPr kumimoji="0" lang="ja-JP" altLang="en-US" sz="1662" b="1" kern="0">
              <a:solidFill>
                <a:srgbClr val="000000"/>
              </a:solidFill>
              <a:latin typeface="UD デジタル 教科書体 NK-R" panose="02020400000000000000" pitchFamily="18" charset="-128"/>
              <a:ea typeface="UD デジタル 教科書体 NK-R" panose="02020400000000000000" pitchFamily="18" charset="-128"/>
            </a:endParaRPr>
          </a:p>
        </p:txBody>
      </p:sp>
      <p:grpSp>
        <p:nvGrpSpPr>
          <p:cNvPr id="29" name="グループ化 28">
            <a:extLst>
              <a:ext uri="{FF2B5EF4-FFF2-40B4-BE49-F238E27FC236}">
                <a16:creationId xmlns:a16="http://schemas.microsoft.com/office/drawing/2014/main" id="{B9B02B15-919B-4F36-BC85-AFD303FE93DD}"/>
              </a:ext>
            </a:extLst>
          </p:cNvPr>
          <p:cNvGrpSpPr/>
          <p:nvPr/>
        </p:nvGrpSpPr>
        <p:grpSpPr>
          <a:xfrm>
            <a:off x="6505994" y="1605053"/>
            <a:ext cx="764931" cy="4406621"/>
            <a:chOff x="7131569" y="981075"/>
            <a:chExt cx="828675" cy="5688013"/>
          </a:xfrm>
        </p:grpSpPr>
        <p:sp>
          <p:nvSpPr>
            <p:cNvPr id="32" name="Line 5">
              <a:extLst>
                <a:ext uri="{FF2B5EF4-FFF2-40B4-BE49-F238E27FC236}">
                  <a16:creationId xmlns:a16="http://schemas.microsoft.com/office/drawing/2014/main" id="{26056C58-327B-4495-9949-903B83FDC7A0}"/>
                </a:ext>
              </a:extLst>
            </p:cNvPr>
            <p:cNvSpPr>
              <a:spLocks noChangeShapeType="1"/>
            </p:cNvSpPr>
            <p:nvPr/>
          </p:nvSpPr>
          <p:spPr bwMode="auto">
            <a:xfrm>
              <a:off x="7551972" y="1349375"/>
              <a:ext cx="0" cy="5319713"/>
            </a:xfrm>
            <a:prstGeom prst="line">
              <a:avLst/>
            </a:prstGeom>
            <a:noFill/>
            <a:ln w="38100">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defTabSz="844083" eaLnBrk="0" fontAlgn="base" hangingPunct="0">
                <a:spcBef>
                  <a:spcPct val="0"/>
                </a:spcBef>
                <a:spcAft>
                  <a:spcPct val="0"/>
                </a:spcAft>
                <a:defRPr/>
              </a:pPr>
              <a:endParaRPr kumimoji="0" lang="ja-JP" altLang="en-US" sz="1662" b="1" kern="0">
                <a:solidFill>
                  <a:srgbClr val="000000"/>
                </a:solidFill>
                <a:latin typeface="UD デジタル 教科書体 NK-R" panose="02020400000000000000" pitchFamily="18" charset="-128"/>
                <a:ea typeface="UD デジタル 教科書体 NK-R" panose="02020400000000000000" pitchFamily="18" charset="-128"/>
              </a:endParaRPr>
            </a:p>
          </p:txBody>
        </p:sp>
        <p:sp>
          <p:nvSpPr>
            <p:cNvPr id="33" name="Text Box 14">
              <a:extLst>
                <a:ext uri="{FF2B5EF4-FFF2-40B4-BE49-F238E27FC236}">
                  <a16:creationId xmlns:a16="http://schemas.microsoft.com/office/drawing/2014/main" id="{65458536-50B2-4BEA-9953-94E6A88ABECB}"/>
                </a:ext>
              </a:extLst>
            </p:cNvPr>
            <p:cNvSpPr txBox="1">
              <a:spLocks noChangeArrowheads="1"/>
            </p:cNvSpPr>
            <p:nvPr/>
          </p:nvSpPr>
          <p:spPr bwMode="auto">
            <a:xfrm>
              <a:off x="7131569" y="981075"/>
              <a:ext cx="828675" cy="36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398" tIns="42198" rIns="84398" bIns="42198">
              <a:spAutoFit/>
            </a:bodyP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algn="ctr" defTabSz="844083" fontAlgn="base">
                <a:spcBef>
                  <a:spcPct val="50000"/>
                </a:spcBef>
                <a:spcAft>
                  <a:spcPct val="0"/>
                </a:spcAft>
                <a:buNone/>
                <a:defRPr/>
              </a:pPr>
              <a:r>
                <a:rPr kumimoji="0" lang="en-US" altLang="ja-JP" sz="1662" kern="0" dirty="0">
                  <a:solidFill>
                    <a:srgbClr val="000000"/>
                  </a:solidFill>
                  <a:latin typeface="UD デジタル 教科書体 NK-R" panose="02020400000000000000" pitchFamily="18" charset="-128"/>
                  <a:ea typeface="UD デジタル 教科書体 NK-R" panose="02020400000000000000" pitchFamily="18" charset="-128"/>
                </a:rPr>
                <a:t>R4</a:t>
              </a:r>
            </a:p>
          </p:txBody>
        </p:sp>
      </p:grpSp>
      <p:sp>
        <p:nvSpPr>
          <p:cNvPr id="3" name="Rectangle 2"/>
          <p:cNvSpPr txBox="1">
            <a:spLocks/>
          </p:cNvSpPr>
          <p:nvPr/>
        </p:nvSpPr>
        <p:spPr bwMode="auto">
          <a:xfrm>
            <a:off x="773723" y="333402"/>
            <a:ext cx="7596554" cy="861035"/>
          </a:xfrm>
          <a:prstGeom prst="rect">
            <a:avLst/>
          </a:prstGeom>
          <a:solidFill>
            <a:schemeClr val="accent1"/>
          </a:solidFill>
          <a:ln w="9525">
            <a:solidFill>
              <a:srgbClr val="000000"/>
            </a:solidFill>
            <a:miter lim="800000"/>
            <a:headEnd/>
            <a:tailEnd/>
          </a:ln>
        </p:spPr>
        <p:txBody>
          <a:bodyPr vert="horz" wrap="square" lIns="84398" tIns="42198" rIns="84398" bIns="42198"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2pPr>
            <a:lvl3pPr algn="ctr" rtl="0" eaLnBrk="0" fontAlgn="base" hangingPunct="0">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3pPr>
            <a:lvl4pPr algn="ctr" rtl="0" eaLnBrk="0" fontAlgn="base" hangingPunct="0">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4pPr>
            <a:lvl5pPr algn="ctr" rtl="0" eaLnBrk="0" fontAlgn="base" hangingPunct="0">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5pPr>
            <a:lvl6pPr marL="457200" algn="ctr" rtl="0" fontAlgn="base">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6pPr>
            <a:lvl7pPr marL="914400" algn="ctr" rtl="0" fontAlgn="base">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7pPr>
            <a:lvl8pPr marL="1371600" algn="ctr" rtl="0" fontAlgn="base">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8pPr>
            <a:lvl9pPr marL="1828800" algn="ctr" rtl="0" fontAlgn="base">
              <a:spcBef>
                <a:spcPct val="0"/>
              </a:spcBef>
              <a:spcAft>
                <a:spcPct val="0"/>
              </a:spcAft>
              <a:defRPr kumimoji="1" sz="4400">
                <a:solidFill>
                  <a:schemeClr val="tx2"/>
                </a:solidFill>
                <a:latin typeface="HG丸ｺﾞｼｯｸM-PRO" panose="020F0600000000000000" pitchFamily="50" charset="-128"/>
                <a:ea typeface="HG丸ｺﾞｼｯｸM-PRO" panose="020F0600000000000000" pitchFamily="50" charset="-128"/>
              </a:defRPr>
            </a:lvl9pPr>
          </a:lstStyle>
          <a:p>
            <a:pPr defTabSz="844083" eaLnBrk="1" hangingPunct="1">
              <a:defRPr/>
            </a:pPr>
            <a:r>
              <a:rPr lang="ja-JP" altLang="en-US" sz="3600" dirty="0">
                <a:solidFill>
                  <a:srgbClr val="FFFF00"/>
                </a:solidFill>
                <a:latin typeface="UD デジタル 教科書体 NK-R" panose="02020400000000000000" pitchFamily="18" charset="-128"/>
                <a:ea typeface="UD デジタル 教科書体 NK-R" panose="02020400000000000000" pitchFamily="18" charset="-128"/>
              </a:rPr>
              <a:t>市民生活相談課の主な事業</a:t>
            </a:r>
          </a:p>
        </p:txBody>
      </p:sp>
      <p:grpSp>
        <p:nvGrpSpPr>
          <p:cNvPr id="22" name="グループ化 21">
            <a:extLst>
              <a:ext uri="{FF2B5EF4-FFF2-40B4-BE49-F238E27FC236}">
                <a16:creationId xmlns:a16="http://schemas.microsoft.com/office/drawing/2014/main" id="{430FF7F9-0C1A-4496-B94A-AFCF18CA264B}"/>
              </a:ext>
            </a:extLst>
          </p:cNvPr>
          <p:cNvGrpSpPr/>
          <p:nvPr/>
        </p:nvGrpSpPr>
        <p:grpSpPr>
          <a:xfrm>
            <a:off x="1411691" y="1602778"/>
            <a:ext cx="721915" cy="4406620"/>
            <a:chOff x="420756" y="981075"/>
            <a:chExt cx="827088" cy="5616575"/>
          </a:xfrm>
        </p:grpSpPr>
        <p:sp>
          <p:nvSpPr>
            <p:cNvPr id="7" name="Line 6"/>
            <p:cNvSpPr>
              <a:spLocks noChangeShapeType="1"/>
            </p:cNvSpPr>
            <p:nvPr/>
          </p:nvSpPr>
          <p:spPr bwMode="auto">
            <a:xfrm>
              <a:off x="816044" y="1349375"/>
              <a:ext cx="0" cy="5248275"/>
            </a:xfrm>
            <a:prstGeom prst="line">
              <a:avLst/>
            </a:prstGeom>
            <a:noFill/>
            <a:ln w="38100">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defTabSz="844083" eaLnBrk="0" fontAlgn="base" hangingPunct="0">
                <a:spcBef>
                  <a:spcPct val="0"/>
                </a:spcBef>
                <a:spcAft>
                  <a:spcPct val="0"/>
                </a:spcAft>
                <a:defRPr/>
              </a:pPr>
              <a:endParaRPr kumimoji="0" lang="ja-JP" altLang="en-US" sz="1662" b="1" kern="0">
                <a:solidFill>
                  <a:srgbClr val="000000"/>
                </a:solidFill>
                <a:latin typeface="UD デジタル 教科書体 NK-R" panose="02020400000000000000" pitchFamily="18" charset="-128"/>
                <a:ea typeface="UD デジタル 教科書体 NK-R" panose="02020400000000000000" pitchFamily="18" charset="-128"/>
              </a:endParaRPr>
            </a:p>
          </p:txBody>
        </p:sp>
        <p:sp>
          <p:nvSpPr>
            <p:cNvPr id="12" name="Text Box 11"/>
            <p:cNvSpPr txBox="1">
              <a:spLocks noChangeArrowheads="1"/>
            </p:cNvSpPr>
            <p:nvPr/>
          </p:nvSpPr>
          <p:spPr bwMode="auto">
            <a:xfrm>
              <a:off x="420756" y="981075"/>
              <a:ext cx="827088" cy="36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398" tIns="42198" rIns="84398" bIns="42198">
              <a:spAutoFit/>
            </a:bodyP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algn="ctr" defTabSz="844083" fontAlgn="base">
                <a:spcBef>
                  <a:spcPct val="50000"/>
                </a:spcBef>
                <a:spcAft>
                  <a:spcPct val="0"/>
                </a:spcAft>
                <a:buNone/>
                <a:defRPr/>
              </a:pPr>
              <a:r>
                <a:rPr kumimoji="0" lang="en-US" altLang="ja-JP" sz="1662" kern="0" dirty="0">
                  <a:solidFill>
                    <a:srgbClr val="000000"/>
                  </a:solidFill>
                  <a:latin typeface="UD デジタル 教科書体 NK-R" panose="02020400000000000000" pitchFamily="18" charset="-128"/>
                  <a:ea typeface="UD デジタル 教科書体 NK-R" panose="02020400000000000000" pitchFamily="18" charset="-128"/>
                </a:rPr>
                <a:t>H24</a:t>
              </a:r>
            </a:p>
          </p:txBody>
        </p:sp>
      </p:grpSp>
      <p:grpSp>
        <p:nvGrpSpPr>
          <p:cNvPr id="23" name="グループ化 22">
            <a:extLst>
              <a:ext uri="{FF2B5EF4-FFF2-40B4-BE49-F238E27FC236}">
                <a16:creationId xmlns:a16="http://schemas.microsoft.com/office/drawing/2014/main" id="{070748E6-5653-4543-BCD8-AF4820F42717}"/>
              </a:ext>
            </a:extLst>
          </p:cNvPr>
          <p:cNvGrpSpPr/>
          <p:nvPr/>
        </p:nvGrpSpPr>
        <p:grpSpPr>
          <a:xfrm>
            <a:off x="2224138" y="1587225"/>
            <a:ext cx="764931" cy="4406620"/>
            <a:chOff x="1400694" y="981075"/>
            <a:chExt cx="828675" cy="5616575"/>
          </a:xfrm>
        </p:grpSpPr>
        <p:sp>
          <p:nvSpPr>
            <p:cNvPr id="4" name="Line 3"/>
            <p:cNvSpPr>
              <a:spLocks noChangeShapeType="1"/>
            </p:cNvSpPr>
            <p:nvPr/>
          </p:nvSpPr>
          <p:spPr bwMode="auto">
            <a:xfrm>
              <a:off x="1815031" y="1349375"/>
              <a:ext cx="0" cy="5248275"/>
            </a:xfrm>
            <a:prstGeom prst="line">
              <a:avLst/>
            </a:prstGeom>
            <a:noFill/>
            <a:ln w="38100">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defTabSz="844083" eaLnBrk="0" fontAlgn="base" hangingPunct="0">
                <a:spcBef>
                  <a:spcPct val="0"/>
                </a:spcBef>
                <a:spcAft>
                  <a:spcPct val="0"/>
                </a:spcAft>
                <a:defRPr/>
              </a:pPr>
              <a:endParaRPr kumimoji="0" lang="ja-JP" altLang="en-US" sz="1662" b="1" kern="0">
                <a:solidFill>
                  <a:srgbClr val="000000"/>
                </a:solidFill>
                <a:latin typeface="UD デジタル 教科書体 NK-R" panose="02020400000000000000" pitchFamily="18" charset="-128"/>
                <a:ea typeface="UD デジタル 教科書体 NK-R" panose="02020400000000000000" pitchFamily="18" charset="-128"/>
              </a:endParaRPr>
            </a:p>
          </p:txBody>
        </p:sp>
        <p:sp>
          <p:nvSpPr>
            <p:cNvPr id="13" name="Text Box 12"/>
            <p:cNvSpPr txBox="1">
              <a:spLocks noChangeArrowheads="1"/>
            </p:cNvSpPr>
            <p:nvPr/>
          </p:nvSpPr>
          <p:spPr bwMode="auto">
            <a:xfrm>
              <a:off x="1400694" y="981075"/>
              <a:ext cx="828675" cy="36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398" tIns="42198" rIns="84398" bIns="42198">
              <a:spAutoFit/>
            </a:bodyP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algn="ctr" defTabSz="844083" fontAlgn="base">
                <a:spcBef>
                  <a:spcPct val="50000"/>
                </a:spcBef>
                <a:spcAft>
                  <a:spcPct val="0"/>
                </a:spcAft>
                <a:buNone/>
                <a:defRPr/>
              </a:pPr>
              <a:r>
                <a:rPr kumimoji="0" lang="en-US" altLang="ja-JP" sz="1662" kern="0" dirty="0">
                  <a:solidFill>
                    <a:srgbClr val="000000"/>
                  </a:solidFill>
                  <a:latin typeface="UD デジタル 教科書体 NK-R" panose="02020400000000000000" pitchFamily="18" charset="-128"/>
                  <a:ea typeface="UD デジタル 教科書体 NK-R" panose="02020400000000000000" pitchFamily="18" charset="-128"/>
                </a:rPr>
                <a:t>H25</a:t>
              </a:r>
            </a:p>
          </p:txBody>
        </p:sp>
      </p:grpSp>
      <p:grpSp>
        <p:nvGrpSpPr>
          <p:cNvPr id="24" name="グループ化 23">
            <a:extLst>
              <a:ext uri="{FF2B5EF4-FFF2-40B4-BE49-F238E27FC236}">
                <a16:creationId xmlns:a16="http://schemas.microsoft.com/office/drawing/2014/main" id="{4DB8B871-0679-4DDF-A501-70EBDFF7568D}"/>
              </a:ext>
            </a:extLst>
          </p:cNvPr>
          <p:cNvGrpSpPr/>
          <p:nvPr/>
        </p:nvGrpSpPr>
        <p:grpSpPr>
          <a:xfrm>
            <a:off x="3051860" y="1602778"/>
            <a:ext cx="764931" cy="4406621"/>
            <a:chOff x="2966763" y="981075"/>
            <a:chExt cx="828675" cy="5616575"/>
          </a:xfrm>
        </p:grpSpPr>
        <p:sp>
          <p:nvSpPr>
            <p:cNvPr id="5" name="Line 4"/>
            <p:cNvSpPr>
              <a:spLocks noChangeShapeType="1"/>
            </p:cNvSpPr>
            <p:nvPr/>
          </p:nvSpPr>
          <p:spPr bwMode="auto">
            <a:xfrm>
              <a:off x="3380306" y="1349375"/>
              <a:ext cx="0" cy="5248275"/>
            </a:xfrm>
            <a:prstGeom prst="line">
              <a:avLst/>
            </a:prstGeom>
            <a:noFill/>
            <a:ln w="38100">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defTabSz="844083" eaLnBrk="0" fontAlgn="base" hangingPunct="0">
                <a:spcBef>
                  <a:spcPct val="0"/>
                </a:spcBef>
                <a:spcAft>
                  <a:spcPct val="0"/>
                </a:spcAft>
                <a:defRPr/>
              </a:pPr>
              <a:endParaRPr kumimoji="0" lang="ja-JP" altLang="en-US" sz="1662" b="1" kern="0">
                <a:solidFill>
                  <a:srgbClr val="000000"/>
                </a:solidFill>
                <a:latin typeface="UD デジタル 教科書体 NK-R" panose="02020400000000000000" pitchFamily="18" charset="-128"/>
                <a:ea typeface="UD デジタル 教科書体 NK-R" panose="02020400000000000000" pitchFamily="18" charset="-128"/>
              </a:endParaRPr>
            </a:p>
          </p:txBody>
        </p:sp>
        <p:sp>
          <p:nvSpPr>
            <p:cNvPr id="14" name="Text Box 13"/>
            <p:cNvSpPr txBox="1">
              <a:spLocks noChangeArrowheads="1"/>
            </p:cNvSpPr>
            <p:nvPr/>
          </p:nvSpPr>
          <p:spPr bwMode="auto">
            <a:xfrm>
              <a:off x="2966763" y="981075"/>
              <a:ext cx="828675" cy="36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398" tIns="42198" rIns="84398" bIns="42198">
              <a:spAutoFit/>
            </a:bodyP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algn="ctr" defTabSz="844083" fontAlgn="base">
                <a:spcBef>
                  <a:spcPct val="50000"/>
                </a:spcBef>
                <a:spcAft>
                  <a:spcPct val="0"/>
                </a:spcAft>
                <a:buNone/>
                <a:defRPr/>
              </a:pPr>
              <a:r>
                <a:rPr kumimoji="0" lang="en-US" altLang="ja-JP" sz="1662" kern="0" dirty="0">
                  <a:solidFill>
                    <a:srgbClr val="000000"/>
                  </a:solidFill>
                  <a:latin typeface="UD デジタル 教科書体 NK-R" panose="02020400000000000000" pitchFamily="18" charset="-128"/>
                  <a:ea typeface="UD デジタル 教科書体 NK-R" panose="02020400000000000000" pitchFamily="18" charset="-128"/>
                </a:rPr>
                <a:t>H26</a:t>
              </a:r>
            </a:p>
          </p:txBody>
        </p:sp>
      </p:grpSp>
      <p:grpSp>
        <p:nvGrpSpPr>
          <p:cNvPr id="25" name="グループ化 24">
            <a:extLst>
              <a:ext uri="{FF2B5EF4-FFF2-40B4-BE49-F238E27FC236}">
                <a16:creationId xmlns:a16="http://schemas.microsoft.com/office/drawing/2014/main" id="{7BC2D6E0-5A6F-4298-80B6-B93EABB62A84}"/>
              </a:ext>
            </a:extLst>
          </p:cNvPr>
          <p:cNvGrpSpPr/>
          <p:nvPr/>
        </p:nvGrpSpPr>
        <p:grpSpPr>
          <a:xfrm>
            <a:off x="3921779" y="1599032"/>
            <a:ext cx="764931" cy="4406621"/>
            <a:chOff x="4538662" y="981075"/>
            <a:chExt cx="828675" cy="5616575"/>
          </a:xfrm>
        </p:grpSpPr>
        <p:sp>
          <p:nvSpPr>
            <p:cNvPr id="6" name="Line 5"/>
            <p:cNvSpPr>
              <a:spLocks noChangeShapeType="1"/>
            </p:cNvSpPr>
            <p:nvPr/>
          </p:nvSpPr>
          <p:spPr bwMode="auto">
            <a:xfrm>
              <a:off x="4947169" y="1349375"/>
              <a:ext cx="0" cy="5248275"/>
            </a:xfrm>
            <a:prstGeom prst="line">
              <a:avLst/>
            </a:prstGeom>
            <a:noFill/>
            <a:ln w="38100">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defTabSz="844083" eaLnBrk="0" fontAlgn="base" hangingPunct="0">
                <a:spcBef>
                  <a:spcPct val="0"/>
                </a:spcBef>
                <a:spcAft>
                  <a:spcPct val="0"/>
                </a:spcAft>
                <a:defRPr/>
              </a:pPr>
              <a:endParaRPr kumimoji="0" lang="ja-JP" altLang="en-US" sz="1662" b="1" kern="0">
                <a:solidFill>
                  <a:srgbClr val="000000"/>
                </a:solidFill>
                <a:latin typeface="UD デジタル 教科書体 NK-R" panose="02020400000000000000" pitchFamily="18" charset="-128"/>
                <a:ea typeface="UD デジタル 教科書体 NK-R" panose="02020400000000000000" pitchFamily="18" charset="-128"/>
              </a:endParaRPr>
            </a:p>
          </p:txBody>
        </p:sp>
        <p:sp>
          <p:nvSpPr>
            <p:cNvPr id="15" name="Text Box 14"/>
            <p:cNvSpPr txBox="1">
              <a:spLocks noChangeArrowheads="1"/>
            </p:cNvSpPr>
            <p:nvPr/>
          </p:nvSpPr>
          <p:spPr bwMode="auto">
            <a:xfrm>
              <a:off x="4538662" y="981075"/>
              <a:ext cx="828675" cy="36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398" tIns="42198" rIns="84398" bIns="42198">
              <a:spAutoFit/>
            </a:bodyP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algn="ctr" defTabSz="844083" fontAlgn="base">
                <a:spcBef>
                  <a:spcPct val="50000"/>
                </a:spcBef>
                <a:spcAft>
                  <a:spcPct val="0"/>
                </a:spcAft>
                <a:buNone/>
                <a:defRPr/>
              </a:pPr>
              <a:r>
                <a:rPr kumimoji="0" lang="en-US" altLang="ja-JP" sz="1662" kern="0" dirty="0">
                  <a:solidFill>
                    <a:srgbClr val="000000"/>
                  </a:solidFill>
                  <a:latin typeface="UD デジタル 教科書体 NK-R" panose="02020400000000000000" pitchFamily="18" charset="-128"/>
                  <a:ea typeface="UD デジタル 教科書体 NK-R" panose="02020400000000000000" pitchFamily="18" charset="-128"/>
                </a:rPr>
                <a:t>H27</a:t>
              </a:r>
            </a:p>
          </p:txBody>
        </p:sp>
      </p:grpSp>
      <p:grpSp>
        <p:nvGrpSpPr>
          <p:cNvPr id="26" name="グループ化 25">
            <a:extLst>
              <a:ext uri="{FF2B5EF4-FFF2-40B4-BE49-F238E27FC236}">
                <a16:creationId xmlns:a16="http://schemas.microsoft.com/office/drawing/2014/main" id="{5B477C7F-97B3-4FBF-B55B-E01AA2FA10CC}"/>
              </a:ext>
            </a:extLst>
          </p:cNvPr>
          <p:cNvGrpSpPr/>
          <p:nvPr/>
        </p:nvGrpSpPr>
        <p:grpSpPr>
          <a:xfrm>
            <a:off x="4780560" y="1586833"/>
            <a:ext cx="764931" cy="4406621"/>
            <a:chOff x="6092692" y="981075"/>
            <a:chExt cx="828675" cy="5688013"/>
          </a:xfrm>
        </p:grpSpPr>
        <p:sp>
          <p:nvSpPr>
            <p:cNvPr id="2" name="Line 5"/>
            <p:cNvSpPr>
              <a:spLocks noChangeShapeType="1"/>
            </p:cNvSpPr>
            <p:nvPr/>
          </p:nvSpPr>
          <p:spPr bwMode="auto">
            <a:xfrm>
              <a:off x="6512444" y="1349375"/>
              <a:ext cx="0" cy="5319713"/>
            </a:xfrm>
            <a:prstGeom prst="line">
              <a:avLst/>
            </a:prstGeom>
            <a:noFill/>
            <a:ln w="38100">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defTabSz="844083" eaLnBrk="0" fontAlgn="base" hangingPunct="0">
                <a:spcBef>
                  <a:spcPct val="0"/>
                </a:spcBef>
                <a:spcAft>
                  <a:spcPct val="0"/>
                </a:spcAft>
                <a:defRPr/>
              </a:pPr>
              <a:endParaRPr kumimoji="0" lang="ja-JP" altLang="en-US" sz="1662" b="1" kern="0">
                <a:solidFill>
                  <a:srgbClr val="000000"/>
                </a:solidFill>
                <a:latin typeface="UD デジタル 教科書体 NK-R" panose="02020400000000000000" pitchFamily="18" charset="-128"/>
                <a:ea typeface="UD デジタル 教科書体 NK-R" panose="02020400000000000000" pitchFamily="18" charset="-128"/>
              </a:endParaRPr>
            </a:p>
          </p:txBody>
        </p:sp>
        <p:sp>
          <p:nvSpPr>
            <p:cNvPr id="16" name="Text Box 14"/>
            <p:cNvSpPr txBox="1">
              <a:spLocks noChangeArrowheads="1"/>
            </p:cNvSpPr>
            <p:nvPr/>
          </p:nvSpPr>
          <p:spPr bwMode="auto">
            <a:xfrm>
              <a:off x="6092692" y="981075"/>
              <a:ext cx="828675" cy="36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398" tIns="42198" rIns="84398" bIns="42198">
              <a:spAutoFit/>
            </a:bodyP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algn="ctr" defTabSz="844083" fontAlgn="base">
                <a:spcBef>
                  <a:spcPct val="50000"/>
                </a:spcBef>
                <a:spcAft>
                  <a:spcPct val="0"/>
                </a:spcAft>
                <a:buNone/>
                <a:defRPr/>
              </a:pPr>
              <a:r>
                <a:rPr kumimoji="0" lang="en-US" altLang="ja-JP" sz="1662" kern="0" dirty="0">
                  <a:solidFill>
                    <a:srgbClr val="000000"/>
                  </a:solidFill>
                  <a:latin typeface="UD デジタル 教科書体 NK-R" panose="02020400000000000000" pitchFamily="18" charset="-128"/>
                  <a:ea typeface="UD デジタル 教科書体 NK-R" panose="02020400000000000000" pitchFamily="18" charset="-128"/>
                </a:rPr>
                <a:t>H28</a:t>
              </a:r>
            </a:p>
          </p:txBody>
        </p:sp>
      </p:grpSp>
      <p:grpSp>
        <p:nvGrpSpPr>
          <p:cNvPr id="27" name="グループ化 26">
            <a:extLst>
              <a:ext uri="{FF2B5EF4-FFF2-40B4-BE49-F238E27FC236}">
                <a16:creationId xmlns:a16="http://schemas.microsoft.com/office/drawing/2014/main" id="{B9B02B15-919B-4F36-BC85-AFD303FE93DD}"/>
              </a:ext>
            </a:extLst>
          </p:cNvPr>
          <p:cNvGrpSpPr/>
          <p:nvPr/>
        </p:nvGrpSpPr>
        <p:grpSpPr>
          <a:xfrm>
            <a:off x="5680313" y="1593874"/>
            <a:ext cx="764931" cy="4406621"/>
            <a:chOff x="7131569" y="981075"/>
            <a:chExt cx="828675" cy="5688013"/>
          </a:xfrm>
        </p:grpSpPr>
        <p:sp>
          <p:nvSpPr>
            <p:cNvPr id="20" name="Line 5">
              <a:extLst>
                <a:ext uri="{FF2B5EF4-FFF2-40B4-BE49-F238E27FC236}">
                  <a16:creationId xmlns:a16="http://schemas.microsoft.com/office/drawing/2014/main" id="{26056C58-327B-4495-9949-903B83FDC7A0}"/>
                </a:ext>
              </a:extLst>
            </p:cNvPr>
            <p:cNvSpPr>
              <a:spLocks noChangeShapeType="1"/>
            </p:cNvSpPr>
            <p:nvPr/>
          </p:nvSpPr>
          <p:spPr bwMode="auto">
            <a:xfrm>
              <a:off x="7551972" y="1349375"/>
              <a:ext cx="0" cy="5319713"/>
            </a:xfrm>
            <a:prstGeom prst="line">
              <a:avLst/>
            </a:prstGeom>
            <a:noFill/>
            <a:ln w="38100">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defTabSz="844083" eaLnBrk="0" fontAlgn="base" hangingPunct="0">
                <a:spcBef>
                  <a:spcPct val="0"/>
                </a:spcBef>
                <a:spcAft>
                  <a:spcPct val="0"/>
                </a:spcAft>
                <a:defRPr/>
              </a:pPr>
              <a:endParaRPr kumimoji="0" lang="ja-JP" altLang="en-US" sz="1662" b="1" kern="0">
                <a:solidFill>
                  <a:srgbClr val="000000"/>
                </a:solidFill>
                <a:latin typeface="UD デジタル 教科書体 NK-R" panose="02020400000000000000" pitchFamily="18" charset="-128"/>
                <a:ea typeface="UD デジタル 教科書体 NK-R" panose="02020400000000000000" pitchFamily="18" charset="-128"/>
              </a:endParaRPr>
            </a:p>
          </p:txBody>
        </p:sp>
        <p:sp>
          <p:nvSpPr>
            <p:cNvPr id="21" name="Text Box 14">
              <a:extLst>
                <a:ext uri="{FF2B5EF4-FFF2-40B4-BE49-F238E27FC236}">
                  <a16:creationId xmlns:a16="http://schemas.microsoft.com/office/drawing/2014/main" id="{65458536-50B2-4BEA-9953-94E6A88ABECB}"/>
                </a:ext>
              </a:extLst>
            </p:cNvPr>
            <p:cNvSpPr txBox="1">
              <a:spLocks noChangeArrowheads="1"/>
            </p:cNvSpPr>
            <p:nvPr/>
          </p:nvSpPr>
          <p:spPr bwMode="auto">
            <a:xfrm>
              <a:off x="7131569" y="981075"/>
              <a:ext cx="828675" cy="36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398" tIns="42198" rIns="84398" bIns="42198">
              <a:spAutoFit/>
            </a:bodyP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algn="ctr" defTabSz="844083" fontAlgn="base">
                <a:spcBef>
                  <a:spcPct val="50000"/>
                </a:spcBef>
                <a:spcAft>
                  <a:spcPct val="0"/>
                </a:spcAft>
                <a:buNone/>
                <a:defRPr/>
              </a:pPr>
              <a:r>
                <a:rPr kumimoji="0" lang="en-US" altLang="ja-JP" sz="1662" kern="0" dirty="0">
                  <a:solidFill>
                    <a:srgbClr val="000000"/>
                  </a:solidFill>
                  <a:latin typeface="UD デジタル 教科書体 NK-R" panose="02020400000000000000" pitchFamily="18" charset="-128"/>
                  <a:ea typeface="UD デジタル 教科書体 NK-R" panose="02020400000000000000" pitchFamily="18" charset="-128"/>
                </a:rPr>
                <a:t>R3</a:t>
              </a:r>
            </a:p>
          </p:txBody>
        </p:sp>
      </p:grpSp>
      <p:sp>
        <p:nvSpPr>
          <p:cNvPr id="31" name="矢印: 五方向 30">
            <a:extLst>
              <a:ext uri="{FF2B5EF4-FFF2-40B4-BE49-F238E27FC236}">
                <a16:creationId xmlns:a16="http://schemas.microsoft.com/office/drawing/2014/main" id="{2DF97029-A05C-44F9-B412-0C10E8BB0127}"/>
              </a:ext>
            </a:extLst>
          </p:cNvPr>
          <p:cNvSpPr/>
          <p:nvPr/>
        </p:nvSpPr>
        <p:spPr>
          <a:xfrm>
            <a:off x="5191574" y="2239564"/>
            <a:ext cx="3178703" cy="861035"/>
          </a:xfrm>
          <a:prstGeom prst="homePlate">
            <a:avLst>
              <a:gd name="adj" fmla="val 2642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　　野洲市くらし支えあい条例に</a:t>
            </a:r>
            <a:endParaRPr lang="en-US" altLang="ja-JP" sz="1600"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　　基づく事業</a:t>
            </a:r>
          </a:p>
        </p:txBody>
      </p:sp>
      <p:sp>
        <p:nvSpPr>
          <p:cNvPr id="10" name="スライド番号プレースホルダー 9"/>
          <p:cNvSpPr>
            <a:spLocks noGrp="1"/>
          </p:cNvSpPr>
          <p:nvPr>
            <p:ph type="sldNum" sz="quarter" idx="12"/>
          </p:nvPr>
        </p:nvSpPr>
        <p:spPr>
          <a:xfrm>
            <a:off x="6955320" y="6370878"/>
            <a:ext cx="2133600" cy="365125"/>
          </a:xfrm>
        </p:spPr>
        <p:txBody>
          <a:bodyPr/>
          <a:lstStyle/>
          <a:p>
            <a:fld id="{F2C10E03-493B-4EF5-97BB-FB91A5A8D49C}" type="slidenum">
              <a:rPr kumimoji="1" lang="ja-JP" altLang="en-US" sz="1600" smtClean="0">
                <a:latin typeface="游ゴシック" panose="020B0400000000000000" pitchFamily="50" charset="-128"/>
                <a:ea typeface="游ゴシック" panose="020B0400000000000000" pitchFamily="50" charset="-128"/>
              </a:rPr>
              <a:t>5</a:t>
            </a:fld>
            <a:endParaRPr kumimoji="1" lang="ja-JP" altLang="en-US" sz="1600" dirty="0">
              <a:latin typeface="游ゴシック" panose="020B0400000000000000" pitchFamily="50" charset="-128"/>
              <a:ea typeface="游ゴシック" panose="020B0400000000000000" pitchFamily="50" charset="-128"/>
            </a:endParaRPr>
          </a:p>
        </p:txBody>
      </p:sp>
      <p:grpSp>
        <p:nvGrpSpPr>
          <p:cNvPr id="46" name="グループ化 45"/>
          <p:cNvGrpSpPr/>
          <p:nvPr/>
        </p:nvGrpSpPr>
        <p:grpSpPr>
          <a:xfrm>
            <a:off x="980838" y="3231277"/>
            <a:ext cx="7646494" cy="1755553"/>
            <a:chOff x="1593862" y="2848710"/>
            <a:chExt cx="7439938" cy="1594643"/>
          </a:xfrm>
        </p:grpSpPr>
        <p:grpSp>
          <p:nvGrpSpPr>
            <p:cNvPr id="18" name="グループ化 17"/>
            <p:cNvGrpSpPr/>
            <p:nvPr/>
          </p:nvGrpSpPr>
          <p:grpSpPr>
            <a:xfrm>
              <a:off x="1593862" y="2848710"/>
              <a:ext cx="7439938" cy="1594643"/>
              <a:chOff x="2073072" y="3017177"/>
              <a:chExt cx="5963519" cy="1530111"/>
            </a:xfrm>
          </p:grpSpPr>
          <p:sp>
            <p:nvSpPr>
              <p:cNvPr id="17" name="AutoShape 17"/>
              <p:cNvSpPr>
                <a:spLocks noChangeArrowheads="1"/>
              </p:cNvSpPr>
              <p:nvPr/>
            </p:nvSpPr>
            <p:spPr bwMode="auto">
              <a:xfrm>
                <a:off x="3060907" y="3017177"/>
                <a:ext cx="1796188" cy="1530111"/>
              </a:xfrm>
              <a:prstGeom prst="chevron">
                <a:avLst>
                  <a:gd name="adj" fmla="val 0"/>
                </a:avLst>
              </a:prstGeom>
              <a:solidFill>
                <a:srgbClr val="CCFFCC"/>
              </a:solidFill>
              <a:ln w="9525">
                <a:solidFill>
                  <a:srgbClr val="000000"/>
                </a:solidFill>
                <a:miter lim="800000"/>
                <a:headEnd/>
                <a:tailEnd/>
              </a:ln>
            </p:spPr>
            <p:txBody>
              <a:bodyPr wrap="none" anchor="ct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defTabSz="844083" fontAlgn="base">
                  <a:spcBef>
                    <a:spcPct val="0"/>
                  </a:spcBef>
                  <a:spcAft>
                    <a:spcPct val="0"/>
                  </a:spcAft>
                  <a:buNone/>
                  <a:defRPr/>
                </a:pPr>
                <a:r>
                  <a:rPr kumimoji="0" lang="ja-JP" altLang="en-US" sz="1600" kern="0" dirty="0">
                    <a:solidFill>
                      <a:srgbClr val="000000"/>
                    </a:solidFill>
                    <a:latin typeface="UD デジタル 教科書体 NK-R" panose="02020400000000000000" pitchFamily="18" charset="-128"/>
                    <a:ea typeface="UD デジタル 教科書体 NK-R" panose="02020400000000000000" pitchFamily="18" charset="-128"/>
                  </a:rPr>
                  <a:t>　　 生活困窮者自立</a:t>
                </a:r>
                <a:endParaRPr kumimoji="0" lang="en-US" altLang="ja-JP" sz="1600" kern="0" dirty="0">
                  <a:solidFill>
                    <a:srgbClr val="000000"/>
                  </a:solidFill>
                  <a:latin typeface="UD デジタル 教科書体 NK-R" panose="02020400000000000000" pitchFamily="18" charset="-128"/>
                  <a:ea typeface="UD デジタル 教科書体 NK-R" panose="02020400000000000000" pitchFamily="18" charset="-128"/>
                </a:endParaRPr>
              </a:p>
              <a:p>
                <a:pPr defTabSz="844083" fontAlgn="base">
                  <a:spcBef>
                    <a:spcPct val="0"/>
                  </a:spcBef>
                  <a:spcAft>
                    <a:spcPct val="0"/>
                  </a:spcAft>
                  <a:buNone/>
                  <a:defRPr/>
                </a:pPr>
                <a:r>
                  <a:rPr kumimoji="0" lang="ja-JP" altLang="en-US" sz="1600" kern="0" dirty="0">
                    <a:solidFill>
                      <a:srgbClr val="000000"/>
                    </a:solidFill>
                    <a:latin typeface="UD デジタル 教科書体 NK-R" panose="02020400000000000000" pitchFamily="18" charset="-128"/>
                    <a:ea typeface="UD デジタル 教科書体 NK-R" panose="02020400000000000000" pitchFamily="18" charset="-128"/>
                  </a:rPr>
                  <a:t>　 　促進支援モデル</a:t>
                </a:r>
                <a:endParaRPr kumimoji="0" lang="en-US" altLang="ja-JP" sz="1600" kern="0" dirty="0">
                  <a:solidFill>
                    <a:srgbClr val="000000"/>
                  </a:solidFill>
                  <a:latin typeface="UD デジタル 教科書体 NK-R" panose="02020400000000000000" pitchFamily="18" charset="-128"/>
                  <a:ea typeface="UD デジタル 教科書体 NK-R" panose="02020400000000000000" pitchFamily="18" charset="-128"/>
                </a:endParaRPr>
              </a:p>
              <a:p>
                <a:pPr defTabSz="844083" fontAlgn="base">
                  <a:spcBef>
                    <a:spcPct val="0"/>
                  </a:spcBef>
                  <a:spcAft>
                    <a:spcPct val="0"/>
                  </a:spcAft>
                  <a:buNone/>
                  <a:defRPr/>
                </a:pPr>
                <a:r>
                  <a:rPr kumimoji="0" lang="ja-JP" altLang="en-US" sz="1600" kern="0" dirty="0">
                    <a:solidFill>
                      <a:srgbClr val="000000"/>
                    </a:solidFill>
                    <a:latin typeface="UD デジタル 教科書体 NK-R" panose="02020400000000000000" pitchFamily="18" charset="-128"/>
                    <a:ea typeface="UD デジタル 教科書体 NK-R" panose="02020400000000000000" pitchFamily="18" charset="-128"/>
                  </a:rPr>
                  <a:t>　 　事業</a:t>
                </a:r>
                <a:endParaRPr kumimoji="0" lang="ja-JP" altLang="en-US" sz="1500" kern="0" dirty="0">
                  <a:solidFill>
                    <a:srgbClr val="000000"/>
                  </a:solidFill>
                  <a:latin typeface="UD デジタル 教科書体 NK-R" panose="02020400000000000000" pitchFamily="18" charset="-128"/>
                  <a:ea typeface="UD デジタル 教科書体 NK-R" panose="02020400000000000000" pitchFamily="18" charset="-128"/>
                </a:endParaRPr>
              </a:p>
            </p:txBody>
          </p:sp>
          <p:sp>
            <p:nvSpPr>
              <p:cNvPr id="30" name="AutoShape 17">
                <a:extLst>
                  <a:ext uri="{FF2B5EF4-FFF2-40B4-BE49-F238E27FC236}">
                    <a16:creationId xmlns:a16="http://schemas.microsoft.com/office/drawing/2014/main" id="{44F545D8-6838-40C2-9FC8-63134C769F23}"/>
                  </a:ext>
                </a:extLst>
              </p:cNvPr>
              <p:cNvSpPr>
                <a:spLocks noChangeArrowheads="1"/>
              </p:cNvSpPr>
              <p:nvPr/>
            </p:nvSpPr>
            <p:spPr bwMode="auto">
              <a:xfrm>
                <a:off x="4463231" y="3020370"/>
                <a:ext cx="3573360" cy="1526918"/>
              </a:xfrm>
              <a:prstGeom prst="chevron">
                <a:avLst>
                  <a:gd name="adj" fmla="val 16406"/>
                </a:avLst>
              </a:prstGeom>
              <a:solidFill>
                <a:srgbClr val="CCFFCC"/>
              </a:solidFill>
              <a:ln w="9525">
                <a:solidFill>
                  <a:srgbClr val="000000"/>
                </a:solidFill>
                <a:miter lim="800000"/>
                <a:headEnd/>
                <a:tailEnd/>
              </a:ln>
            </p:spPr>
            <p:txBody>
              <a:bodyPr wrap="none" anchor="ct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algn="ctr" defTabSz="844083" fontAlgn="base">
                  <a:spcBef>
                    <a:spcPct val="0"/>
                  </a:spcBef>
                  <a:spcAft>
                    <a:spcPct val="0"/>
                  </a:spcAft>
                  <a:buNone/>
                  <a:defRPr/>
                </a:pPr>
                <a:endParaRPr kumimoji="0" lang="ja-JP" altLang="en-US" sz="1662" kern="0" dirty="0">
                  <a:solidFill>
                    <a:srgbClr val="000000"/>
                  </a:solidFill>
                  <a:latin typeface="UD デジタル 教科書体 NK-R" panose="02020400000000000000" pitchFamily="18" charset="-128"/>
                  <a:ea typeface="UD デジタル 教科書体 NK-R" panose="02020400000000000000" pitchFamily="18" charset="-128"/>
                </a:endParaRPr>
              </a:p>
            </p:txBody>
          </p:sp>
          <p:sp>
            <p:nvSpPr>
              <p:cNvPr id="11" name="AutoShape 10"/>
              <p:cNvSpPr>
                <a:spLocks noChangeArrowheads="1"/>
              </p:cNvSpPr>
              <p:nvPr/>
            </p:nvSpPr>
            <p:spPr bwMode="auto">
              <a:xfrm>
                <a:off x="2073072" y="3017177"/>
                <a:ext cx="1261382" cy="1530111"/>
              </a:xfrm>
              <a:prstGeom prst="homePlate">
                <a:avLst>
                  <a:gd name="adj" fmla="val 22047"/>
                </a:avLst>
              </a:prstGeom>
              <a:solidFill>
                <a:srgbClr val="CCFFCC"/>
              </a:solidFill>
              <a:ln w="9525">
                <a:solidFill>
                  <a:srgbClr val="000000"/>
                </a:solidFill>
                <a:miter lim="800000"/>
                <a:headEnd/>
                <a:tailEnd/>
              </a:ln>
            </p:spPr>
            <p:txBody>
              <a:bodyPr wrap="none" lIns="84398" tIns="42198" rIns="84398" bIns="42198" anchor="ct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defTabSz="844083" fontAlgn="base">
                  <a:spcBef>
                    <a:spcPct val="0"/>
                  </a:spcBef>
                  <a:spcAft>
                    <a:spcPct val="0"/>
                  </a:spcAft>
                  <a:buNone/>
                  <a:defRPr/>
                </a:pPr>
                <a:r>
                  <a:rPr kumimoji="0" lang="ja-JP" altLang="en-US" sz="1400" kern="0" dirty="0">
                    <a:solidFill>
                      <a:srgbClr val="000000"/>
                    </a:solidFill>
                    <a:latin typeface="UD デジタル 教科書体 NK-R" panose="02020400000000000000" pitchFamily="18" charset="-128"/>
                    <a:ea typeface="UD デジタル 教科書体 NK-R" panose="02020400000000000000" pitchFamily="18" charset="-128"/>
                  </a:rPr>
                  <a:t>　パーソナル・</a:t>
                </a:r>
                <a:endParaRPr kumimoji="0" lang="en-US" altLang="ja-JP" sz="1400" kern="0" dirty="0">
                  <a:solidFill>
                    <a:srgbClr val="000000"/>
                  </a:solidFill>
                  <a:latin typeface="UD デジタル 教科書体 NK-R" panose="02020400000000000000" pitchFamily="18" charset="-128"/>
                  <a:ea typeface="UD デジタル 教科書体 NK-R" panose="02020400000000000000" pitchFamily="18" charset="-128"/>
                </a:endParaRPr>
              </a:p>
              <a:p>
                <a:pPr defTabSz="844083" fontAlgn="base">
                  <a:spcBef>
                    <a:spcPct val="0"/>
                  </a:spcBef>
                  <a:spcAft>
                    <a:spcPct val="0"/>
                  </a:spcAft>
                  <a:buNone/>
                  <a:defRPr/>
                </a:pPr>
                <a:r>
                  <a:rPr kumimoji="0" lang="ja-JP" altLang="en-US" sz="1400" kern="0" dirty="0">
                    <a:solidFill>
                      <a:srgbClr val="000000"/>
                    </a:solidFill>
                    <a:latin typeface="UD デジタル 教科書体 NK-R" panose="02020400000000000000" pitchFamily="18" charset="-128"/>
                    <a:ea typeface="UD デジタル 教科書体 NK-R" panose="02020400000000000000" pitchFamily="18" charset="-128"/>
                  </a:rPr>
                  <a:t>　サポート・</a:t>
                </a:r>
                <a:endParaRPr kumimoji="0" lang="en-US" altLang="ja-JP" sz="1400" kern="0" dirty="0">
                  <a:solidFill>
                    <a:srgbClr val="000000"/>
                  </a:solidFill>
                  <a:latin typeface="UD デジタル 教科書体 NK-R" panose="02020400000000000000" pitchFamily="18" charset="-128"/>
                  <a:ea typeface="UD デジタル 教科書体 NK-R" panose="02020400000000000000" pitchFamily="18" charset="-128"/>
                </a:endParaRPr>
              </a:p>
              <a:p>
                <a:pPr defTabSz="844083" fontAlgn="base">
                  <a:spcBef>
                    <a:spcPct val="0"/>
                  </a:spcBef>
                  <a:spcAft>
                    <a:spcPct val="0"/>
                  </a:spcAft>
                  <a:buNone/>
                  <a:defRPr/>
                </a:pPr>
                <a:r>
                  <a:rPr kumimoji="0" lang="ja-JP" altLang="en-US" sz="1400" kern="0" dirty="0">
                    <a:solidFill>
                      <a:srgbClr val="000000"/>
                    </a:solidFill>
                    <a:latin typeface="UD デジタル 教科書体 NK-R" panose="02020400000000000000" pitchFamily="18" charset="-128"/>
                    <a:ea typeface="UD デジタル 教科書体 NK-R" panose="02020400000000000000" pitchFamily="18" charset="-128"/>
                  </a:rPr>
                  <a:t>　サービスモデル</a:t>
                </a:r>
                <a:endParaRPr kumimoji="0" lang="en-US" altLang="ja-JP" sz="1400" kern="0" dirty="0">
                  <a:solidFill>
                    <a:srgbClr val="000000"/>
                  </a:solidFill>
                  <a:latin typeface="UD デジタル 教科書体 NK-R" panose="02020400000000000000" pitchFamily="18" charset="-128"/>
                  <a:ea typeface="UD デジタル 教科書体 NK-R" panose="02020400000000000000" pitchFamily="18" charset="-128"/>
                </a:endParaRPr>
              </a:p>
              <a:p>
                <a:pPr defTabSz="844083" fontAlgn="base">
                  <a:spcBef>
                    <a:spcPct val="0"/>
                  </a:spcBef>
                  <a:spcAft>
                    <a:spcPct val="0"/>
                  </a:spcAft>
                  <a:buNone/>
                  <a:defRPr/>
                </a:pPr>
                <a:r>
                  <a:rPr kumimoji="0" lang="ja-JP" altLang="en-US" sz="1400" kern="0" dirty="0">
                    <a:solidFill>
                      <a:srgbClr val="000000"/>
                    </a:solidFill>
                    <a:latin typeface="UD デジタル 教科書体 NK-R" panose="02020400000000000000" pitchFamily="18" charset="-128"/>
                    <a:ea typeface="UD デジタル 教科書体 NK-R" panose="02020400000000000000" pitchFamily="18" charset="-128"/>
                  </a:rPr>
                  <a:t>　事業</a:t>
                </a:r>
              </a:p>
            </p:txBody>
          </p:sp>
        </p:grpSp>
        <p:sp>
          <p:nvSpPr>
            <p:cNvPr id="19" name="正方形/長方形 18"/>
            <p:cNvSpPr/>
            <p:nvPr/>
          </p:nvSpPr>
          <p:spPr>
            <a:xfrm>
              <a:off x="4968867" y="2896774"/>
              <a:ext cx="3796310" cy="8663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844083" fontAlgn="base">
                <a:lnSpc>
                  <a:spcPts val="1400"/>
                </a:lnSpc>
                <a:spcBef>
                  <a:spcPct val="0"/>
                </a:spcBef>
                <a:spcAft>
                  <a:spcPct val="0"/>
                </a:spcAft>
                <a:buNone/>
                <a:defRPr/>
              </a:pPr>
              <a:r>
                <a:rPr kumimoji="0" lang="ja-JP" altLang="en-US" sz="1600" kern="0" dirty="0">
                  <a:solidFill>
                    <a:srgbClr val="000000"/>
                  </a:solidFill>
                  <a:latin typeface="UD デジタル 教科書体 NK-R" panose="02020400000000000000" pitchFamily="18" charset="-128"/>
                  <a:ea typeface="UD デジタル 教科書体 NK-R" panose="02020400000000000000" pitchFamily="18" charset="-128"/>
                </a:rPr>
                <a:t>　</a:t>
              </a:r>
              <a:endParaRPr kumimoji="0" lang="en-US" altLang="ja-JP" sz="1600" kern="0" dirty="0">
                <a:solidFill>
                  <a:srgbClr val="000000"/>
                </a:solidFill>
                <a:latin typeface="UD デジタル 教科書体 NK-R" panose="02020400000000000000" pitchFamily="18" charset="-128"/>
                <a:ea typeface="UD デジタル 教科書体 NK-R" panose="02020400000000000000" pitchFamily="18" charset="-128"/>
              </a:endParaRPr>
            </a:p>
            <a:p>
              <a:pPr defTabSz="844083" fontAlgn="base">
                <a:spcBef>
                  <a:spcPct val="0"/>
                </a:spcBef>
                <a:spcAft>
                  <a:spcPct val="0"/>
                </a:spcAft>
                <a:buNone/>
                <a:defRPr/>
              </a:pPr>
              <a:r>
                <a:rPr kumimoji="0" lang="ja-JP" altLang="en-US" kern="0" dirty="0">
                  <a:solidFill>
                    <a:srgbClr val="000000"/>
                  </a:solidFill>
                  <a:latin typeface="UD デジタル 教科書体 NK-R" panose="02020400000000000000" pitchFamily="18" charset="-128"/>
                  <a:ea typeface="UD デジタル 教科書体 NK-R" panose="02020400000000000000" pitchFamily="18" charset="-128"/>
                </a:rPr>
                <a:t>　生活困窮者自立支援法に基づく</a:t>
              </a:r>
              <a:endParaRPr kumimoji="0" lang="en-US" altLang="ja-JP" kern="0" dirty="0">
                <a:solidFill>
                  <a:srgbClr val="000000"/>
                </a:solidFill>
                <a:latin typeface="UD デジタル 教科書体 NK-R" panose="02020400000000000000" pitchFamily="18" charset="-128"/>
                <a:ea typeface="UD デジタル 教科書体 NK-R" panose="02020400000000000000" pitchFamily="18" charset="-128"/>
              </a:endParaRPr>
            </a:p>
            <a:p>
              <a:pPr defTabSz="844083" fontAlgn="base">
                <a:spcBef>
                  <a:spcPct val="0"/>
                </a:spcBef>
                <a:spcAft>
                  <a:spcPct val="0"/>
                </a:spcAft>
                <a:buNone/>
                <a:defRPr/>
              </a:pPr>
              <a:r>
                <a:rPr kumimoji="0" lang="ja-JP" altLang="en-US" kern="0" dirty="0">
                  <a:solidFill>
                    <a:srgbClr val="000000"/>
                  </a:solidFill>
                  <a:latin typeface="UD デジタル 教科書体 NK-R" panose="02020400000000000000" pitchFamily="18" charset="-128"/>
                  <a:ea typeface="UD デジタル 教科書体 NK-R" panose="02020400000000000000" pitchFamily="18" charset="-128"/>
                </a:rPr>
                <a:t>　事業</a:t>
              </a:r>
            </a:p>
          </p:txBody>
        </p:sp>
      </p:grpSp>
      <p:grpSp>
        <p:nvGrpSpPr>
          <p:cNvPr id="47" name="グループ化 46"/>
          <p:cNvGrpSpPr/>
          <p:nvPr/>
        </p:nvGrpSpPr>
        <p:grpSpPr>
          <a:xfrm>
            <a:off x="5634929" y="4607000"/>
            <a:ext cx="2862408" cy="1194459"/>
            <a:chOff x="6410604" y="3656754"/>
            <a:chExt cx="2372151" cy="949006"/>
          </a:xfrm>
        </p:grpSpPr>
        <p:grpSp>
          <p:nvGrpSpPr>
            <p:cNvPr id="42" name="グループ化 41"/>
            <p:cNvGrpSpPr/>
            <p:nvPr/>
          </p:nvGrpSpPr>
          <p:grpSpPr>
            <a:xfrm>
              <a:off x="6448213" y="3656754"/>
              <a:ext cx="2334542" cy="949006"/>
              <a:chOff x="6435150" y="3616187"/>
              <a:chExt cx="2334542" cy="628602"/>
            </a:xfrm>
          </p:grpSpPr>
          <p:sp>
            <p:nvSpPr>
              <p:cNvPr id="37" name="矢印: 五方向 30">
                <a:extLst>
                  <a:ext uri="{FF2B5EF4-FFF2-40B4-BE49-F238E27FC236}">
                    <a16:creationId xmlns:a16="http://schemas.microsoft.com/office/drawing/2014/main" id="{2DF97029-A05C-44F9-B412-0C10E8BB0127}"/>
                  </a:ext>
                </a:extLst>
              </p:cNvPr>
              <p:cNvSpPr/>
              <p:nvPr/>
            </p:nvSpPr>
            <p:spPr>
              <a:xfrm>
                <a:off x="6435150" y="3616187"/>
                <a:ext cx="2330025" cy="628602"/>
              </a:xfrm>
              <a:prstGeom prst="homePlate">
                <a:avLst>
                  <a:gd name="adj" fmla="val 38985"/>
                </a:avLst>
              </a:prstGeom>
              <a:solidFill>
                <a:srgbClr val="F8FA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39" name="山形 38"/>
              <p:cNvSpPr/>
              <p:nvPr/>
            </p:nvSpPr>
            <p:spPr>
              <a:xfrm>
                <a:off x="7431082" y="3618095"/>
                <a:ext cx="1338610" cy="626693"/>
              </a:xfrm>
              <a:prstGeom prst="chevron">
                <a:avLst>
                  <a:gd name="adj" fmla="val 38991"/>
                </a:avLst>
              </a:prstGeom>
              <a:solidFill>
                <a:srgbClr val="FE9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UD デジタル 教科書体 NK-R" panose="02020400000000000000" pitchFamily="18" charset="-128"/>
                  <a:ea typeface="UD デジタル 教科書体 NK-R" panose="02020400000000000000" pitchFamily="18" charset="-128"/>
                </a:endParaRPr>
              </a:p>
            </p:txBody>
          </p:sp>
        </p:grpSp>
        <p:sp>
          <p:nvSpPr>
            <p:cNvPr id="40" name="テキスト ボックス 39"/>
            <p:cNvSpPr txBox="1"/>
            <p:nvPr/>
          </p:nvSpPr>
          <p:spPr>
            <a:xfrm>
              <a:off x="6410604" y="4308374"/>
              <a:ext cx="1157838" cy="220078"/>
            </a:xfrm>
            <a:prstGeom prst="rect">
              <a:avLst/>
            </a:prstGeom>
            <a:noFill/>
            <a:ln>
              <a:noFill/>
            </a:ln>
          </p:spPr>
          <p:txBody>
            <a:bodyPr wrap="square" rtlCol="0">
              <a:spAutoFit/>
            </a:bodyPr>
            <a:lstStyle/>
            <a:p>
              <a:r>
                <a:rPr kumimoji="1" lang="en-US" altLang="ja-JP" sz="1200" dirty="0">
                  <a:latin typeface="UD デジタル 教科書体 NK-R" panose="02020400000000000000" pitchFamily="18" charset="-128"/>
                  <a:ea typeface="UD デジタル 教科書体 NK-R" panose="02020400000000000000" pitchFamily="18" charset="-128"/>
                </a:rPr>
                <a:t>(R2</a:t>
              </a:r>
              <a:r>
                <a:rPr kumimoji="1" lang="ja-JP" altLang="en-US" sz="1200" dirty="0">
                  <a:latin typeface="UD デジタル 教科書体 NK-R" panose="02020400000000000000" pitchFamily="18" charset="-128"/>
                  <a:ea typeface="UD デジタル 教科書体 NK-R" panose="02020400000000000000" pitchFamily="18" charset="-128"/>
                </a:rPr>
                <a:t>・</a:t>
              </a:r>
              <a:r>
                <a:rPr kumimoji="1" lang="en-US" altLang="ja-JP" sz="1200" dirty="0">
                  <a:latin typeface="UD デジタル 教科書体 NK-R" panose="02020400000000000000" pitchFamily="18" charset="-128"/>
                  <a:ea typeface="UD デジタル 教科書体 NK-R" panose="02020400000000000000" pitchFamily="18" charset="-128"/>
                </a:rPr>
                <a:t>3 </a:t>
              </a:r>
              <a:r>
                <a:rPr kumimoji="1" lang="ja-JP" altLang="en-US" sz="1200" dirty="0">
                  <a:latin typeface="UD デジタル 教科書体 NK-R" panose="02020400000000000000" pitchFamily="18" charset="-128"/>
                  <a:ea typeface="UD デジタル 教科書体 NK-R" panose="02020400000000000000" pitchFamily="18" charset="-128"/>
                </a:rPr>
                <a:t>準備事業</a:t>
              </a:r>
              <a:r>
                <a:rPr kumimoji="1" lang="en-US" altLang="ja-JP" sz="1200" dirty="0">
                  <a:latin typeface="UD デジタル 教科書体 NK-R" panose="02020400000000000000" pitchFamily="18" charset="-128"/>
                  <a:ea typeface="UD デジタル 教科書体 NK-R" panose="02020400000000000000" pitchFamily="18" charset="-128"/>
                </a:rPr>
                <a:t>)</a:t>
              </a:r>
              <a:endParaRPr kumimoji="1" lang="ja-JP" altLang="en-US" sz="1200" dirty="0">
                <a:latin typeface="UD デジタル 教科書体 NK-R" panose="02020400000000000000" pitchFamily="18" charset="-128"/>
                <a:ea typeface="UD デジタル 教科書体 NK-R" panose="02020400000000000000" pitchFamily="18" charset="-128"/>
              </a:endParaRPr>
            </a:p>
          </p:txBody>
        </p:sp>
        <p:sp>
          <p:nvSpPr>
            <p:cNvPr id="41" name="テキスト ボックス 40"/>
            <p:cNvSpPr txBox="1"/>
            <p:nvPr/>
          </p:nvSpPr>
          <p:spPr>
            <a:xfrm>
              <a:off x="7422578" y="4308373"/>
              <a:ext cx="1090319" cy="220078"/>
            </a:xfrm>
            <a:prstGeom prst="rect">
              <a:avLst/>
            </a:prstGeom>
            <a:noFill/>
            <a:ln>
              <a:noFill/>
            </a:ln>
          </p:spPr>
          <p:txBody>
            <a:bodyPr wrap="square" rtlCol="0">
              <a:spAutoFit/>
            </a:bodyPr>
            <a:lstStyle/>
            <a:p>
              <a:r>
                <a:rPr kumimoji="1" lang="en-US" altLang="ja-JP" sz="1200" dirty="0">
                  <a:latin typeface="UD デジタル 教科書体 NK-R" panose="02020400000000000000" pitchFamily="18" charset="-128"/>
                  <a:ea typeface="UD デジタル 教科書体 NK-R" panose="02020400000000000000" pitchFamily="18" charset="-128"/>
                </a:rPr>
                <a:t>(R4</a:t>
              </a:r>
              <a:r>
                <a:rPr kumimoji="1"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a:latin typeface="UD デジタル 教科書体 NK-R" panose="02020400000000000000" pitchFamily="18" charset="-128"/>
                  <a:ea typeface="UD デジタル 教科書体 NK-R" panose="02020400000000000000" pitchFamily="18" charset="-128"/>
                </a:rPr>
                <a:t>本格実施</a:t>
              </a:r>
              <a:r>
                <a:rPr kumimoji="1" lang="en-US" altLang="ja-JP" sz="1200" dirty="0">
                  <a:latin typeface="UD デジタル 教科書体 NK-R" panose="02020400000000000000" pitchFamily="18" charset="-128"/>
                  <a:ea typeface="UD デジタル 教科書体 NK-R" panose="02020400000000000000" pitchFamily="18" charset="-128"/>
                </a:rPr>
                <a:t>)</a:t>
              </a:r>
              <a:endParaRPr kumimoji="1" lang="ja-JP" altLang="en-US" sz="1200" dirty="0">
                <a:latin typeface="UD デジタル 教科書体 NK-R" panose="02020400000000000000" pitchFamily="18" charset="-128"/>
                <a:ea typeface="UD デジタル 教科書体 NK-R" panose="02020400000000000000" pitchFamily="18" charset="-128"/>
              </a:endParaRPr>
            </a:p>
          </p:txBody>
        </p:sp>
        <p:sp>
          <p:nvSpPr>
            <p:cNvPr id="28" name="テキスト ボックス 27"/>
            <p:cNvSpPr txBox="1"/>
            <p:nvPr/>
          </p:nvSpPr>
          <p:spPr>
            <a:xfrm>
              <a:off x="6545889" y="3816511"/>
              <a:ext cx="2198153" cy="440155"/>
            </a:xfrm>
            <a:prstGeom prst="rect">
              <a:avLst/>
            </a:prstGeom>
            <a:noFill/>
            <a:ln>
              <a:noFill/>
            </a:ln>
          </p:spPr>
          <p:txBody>
            <a:bodyPr wrap="square" rtlCol="0">
              <a:spAutoFit/>
            </a:bodyPr>
            <a:lstStyle/>
            <a:p>
              <a:r>
                <a:rPr lang="ja-JP" altLang="en-US" sz="1500" b="1" dirty="0">
                  <a:latin typeface="UD デジタル 教科書体 NK-R" panose="02020400000000000000" pitchFamily="18" charset="-128"/>
                  <a:ea typeface="UD デジタル 教科書体 NK-R" panose="02020400000000000000" pitchFamily="18" charset="-128"/>
                </a:rPr>
                <a:t>社会福祉法に基づく</a:t>
              </a:r>
              <a:endParaRPr lang="en-US" altLang="ja-JP" sz="1500" b="1" dirty="0">
                <a:latin typeface="UD デジタル 教科書体 NK-R" panose="02020400000000000000" pitchFamily="18" charset="-128"/>
                <a:ea typeface="UD デジタル 教科書体 NK-R" panose="02020400000000000000" pitchFamily="18" charset="-128"/>
              </a:endParaRPr>
            </a:p>
            <a:p>
              <a:r>
                <a:rPr lang="ja-JP" altLang="en-US" sz="1500" b="1" dirty="0">
                  <a:latin typeface="UD デジタル 教科書体 NK-R" panose="02020400000000000000" pitchFamily="18" charset="-128"/>
                  <a:ea typeface="UD デジタル 教科書体 NK-R" panose="02020400000000000000" pitchFamily="18" charset="-128"/>
                </a:rPr>
                <a:t>重層的支援体制整備事業</a:t>
              </a:r>
            </a:p>
          </p:txBody>
        </p:sp>
      </p:grpSp>
      <p:sp>
        <p:nvSpPr>
          <p:cNvPr id="45" name="角丸四角形 44"/>
          <p:cNvSpPr/>
          <p:nvPr/>
        </p:nvSpPr>
        <p:spPr>
          <a:xfrm>
            <a:off x="4449544" y="3376957"/>
            <a:ext cx="3908983" cy="689723"/>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R" panose="02020400000000000000" pitchFamily="18" charset="-128"/>
              <a:ea typeface="UD デジタル 教科書体 NK-R" panose="02020400000000000000" pitchFamily="18" charset="-128"/>
            </a:endParaRPr>
          </a:p>
        </p:txBody>
      </p:sp>
      <p:sp>
        <p:nvSpPr>
          <p:cNvPr id="44" name="加算 43"/>
          <p:cNvSpPr/>
          <p:nvPr/>
        </p:nvSpPr>
        <p:spPr>
          <a:xfrm>
            <a:off x="6078194" y="4180452"/>
            <a:ext cx="443698" cy="371571"/>
          </a:xfrm>
          <a:prstGeom prst="mathPlus">
            <a:avLst>
              <a:gd name="adj1" fmla="val 9631"/>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latin typeface="UD デジタル 教科書体 NK-R" panose="02020400000000000000" pitchFamily="18" charset="-128"/>
                <a:ea typeface="UD デジタル 教科書体 NK-R" panose="02020400000000000000" pitchFamily="18" charset="-128"/>
              </a:rPr>
              <a:t>　　　　　　　　　　　　　　　　　　　　　　　　</a:t>
            </a:r>
          </a:p>
        </p:txBody>
      </p:sp>
      <p:sp>
        <p:nvSpPr>
          <p:cNvPr id="56" name="テキスト ボックス 55"/>
          <p:cNvSpPr txBox="1"/>
          <p:nvPr/>
        </p:nvSpPr>
        <p:spPr>
          <a:xfrm>
            <a:off x="7074481" y="1593874"/>
            <a:ext cx="416072" cy="369332"/>
          </a:xfrm>
          <a:prstGeom prst="rect">
            <a:avLst/>
          </a:prstGeom>
          <a:noFill/>
        </p:spPr>
        <p:txBody>
          <a:bodyPr wrap="square" rtlCol="0">
            <a:spAutoFit/>
          </a:bodyPr>
          <a:lstStyle/>
          <a:p>
            <a:r>
              <a:rPr kumimoji="1" lang="ja-JP" altLang="en-US" dirty="0"/>
              <a:t>～</a:t>
            </a:r>
          </a:p>
        </p:txBody>
      </p:sp>
      <p:grpSp>
        <p:nvGrpSpPr>
          <p:cNvPr id="52" name="グループ化 51">
            <a:extLst>
              <a:ext uri="{FF2B5EF4-FFF2-40B4-BE49-F238E27FC236}">
                <a16:creationId xmlns:a16="http://schemas.microsoft.com/office/drawing/2014/main" id="{430FF7F9-0C1A-4496-B94A-AFCF18CA264B}"/>
              </a:ext>
            </a:extLst>
          </p:cNvPr>
          <p:cNvGrpSpPr/>
          <p:nvPr/>
        </p:nvGrpSpPr>
        <p:grpSpPr>
          <a:xfrm>
            <a:off x="550692" y="1602778"/>
            <a:ext cx="721915" cy="4406620"/>
            <a:chOff x="420756" y="981075"/>
            <a:chExt cx="827088" cy="5616575"/>
          </a:xfrm>
        </p:grpSpPr>
        <p:sp>
          <p:nvSpPr>
            <p:cNvPr id="53" name="Line 6"/>
            <p:cNvSpPr>
              <a:spLocks noChangeShapeType="1"/>
            </p:cNvSpPr>
            <p:nvPr/>
          </p:nvSpPr>
          <p:spPr bwMode="auto">
            <a:xfrm>
              <a:off x="816044" y="1349375"/>
              <a:ext cx="0" cy="5248275"/>
            </a:xfrm>
            <a:prstGeom prst="line">
              <a:avLst/>
            </a:prstGeom>
            <a:noFill/>
            <a:ln w="38100">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defTabSz="844083" eaLnBrk="0" fontAlgn="base" hangingPunct="0">
                <a:spcBef>
                  <a:spcPct val="0"/>
                </a:spcBef>
                <a:spcAft>
                  <a:spcPct val="0"/>
                </a:spcAft>
                <a:defRPr/>
              </a:pPr>
              <a:endParaRPr kumimoji="0" lang="ja-JP" altLang="en-US" sz="1662" b="1" kern="0">
                <a:solidFill>
                  <a:srgbClr val="000000"/>
                </a:solidFill>
                <a:latin typeface="UD デジタル 教科書体 NK-R" panose="02020400000000000000" pitchFamily="18" charset="-128"/>
                <a:ea typeface="UD デジタル 教科書体 NK-R" panose="02020400000000000000" pitchFamily="18" charset="-128"/>
              </a:endParaRPr>
            </a:p>
          </p:txBody>
        </p:sp>
        <p:sp>
          <p:nvSpPr>
            <p:cNvPr id="54" name="Text Box 11"/>
            <p:cNvSpPr txBox="1">
              <a:spLocks noChangeArrowheads="1"/>
            </p:cNvSpPr>
            <p:nvPr/>
          </p:nvSpPr>
          <p:spPr bwMode="auto">
            <a:xfrm>
              <a:off x="420756" y="981075"/>
              <a:ext cx="827088" cy="434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398" tIns="42198" rIns="84398" bIns="42198">
              <a:spAutoFit/>
            </a:bodyP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algn="ctr" defTabSz="844083" fontAlgn="base">
                <a:spcBef>
                  <a:spcPct val="50000"/>
                </a:spcBef>
                <a:spcAft>
                  <a:spcPct val="0"/>
                </a:spcAft>
                <a:buNone/>
                <a:defRPr/>
              </a:pPr>
              <a:r>
                <a:rPr kumimoji="0" lang="en-US" altLang="ja-JP" sz="1662" kern="0" dirty="0">
                  <a:solidFill>
                    <a:srgbClr val="000000"/>
                  </a:solidFill>
                  <a:latin typeface="UD デジタル 教科書体 NK-R" panose="02020400000000000000" pitchFamily="18" charset="-128"/>
                  <a:ea typeface="UD デジタル 教科書体 NK-R" panose="02020400000000000000" pitchFamily="18" charset="-128"/>
                </a:rPr>
                <a:t>H23</a:t>
              </a:r>
            </a:p>
          </p:txBody>
        </p:sp>
      </p:grpSp>
      <p:sp>
        <p:nvSpPr>
          <p:cNvPr id="65" name="テキスト ボックス 64"/>
          <p:cNvSpPr txBox="1"/>
          <p:nvPr/>
        </p:nvSpPr>
        <p:spPr>
          <a:xfrm>
            <a:off x="5453835" y="1618208"/>
            <a:ext cx="416072" cy="369332"/>
          </a:xfrm>
          <a:prstGeom prst="rect">
            <a:avLst/>
          </a:prstGeom>
          <a:noFill/>
        </p:spPr>
        <p:txBody>
          <a:bodyPr wrap="square" rtlCol="0">
            <a:spAutoFit/>
          </a:bodyPr>
          <a:lstStyle/>
          <a:p>
            <a:r>
              <a:rPr kumimoji="1" lang="ja-JP" altLang="en-US" dirty="0"/>
              <a:t>～</a:t>
            </a:r>
          </a:p>
        </p:txBody>
      </p:sp>
      <p:sp>
        <p:nvSpPr>
          <p:cNvPr id="8" name="正方形/長方形 7">
            <a:extLst>
              <a:ext uri="{FF2B5EF4-FFF2-40B4-BE49-F238E27FC236}">
                <a16:creationId xmlns:a16="http://schemas.microsoft.com/office/drawing/2014/main" id="{54C75072-FE08-4102-89C5-40479B11DEFE}"/>
              </a:ext>
            </a:extLst>
          </p:cNvPr>
          <p:cNvSpPr/>
          <p:nvPr/>
        </p:nvSpPr>
        <p:spPr>
          <a:xfrm>
            <a:off x="168570" y="2020393"/>
            <a:ext cx="638413" cy="3409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60" dirty="0">
                <a:solidFill>
                  <a:schemeClr val="tx1"/>
                </a:solidFill>
                <a:latin typeface="UD デジタル 教科書体 NK-R" panose="02020400000000000000" pitchFamily="18" charset="-128"/>
                <a:ea typeface="UD デジタル 教科書体 NK-R" panose="02020400000000000000" pitchFamily="18" charset="-128"/>
              </a:rPr>
              <a:t>Ｈ１</a:t>
            </a:r>
            <a:r>
              <a:rPr kumimoji="1" lang="en-US" altLang="ja-JP" sz="1660" dirty="0">
                <a:solidFill>
                  <a:schemeClr val="tx1"/>
                </a:solidFill>
                <a:latin typeface="UD デジタル 教科書体 NK-R" panose="02020400000000000000" pitchFamily="18" charset="-128"/>
                <a:ea typeface="UD デジタル 教科書体 NK-R" panose="02020400000000000000" pitchFamily="18" charset="-128"/>
              </a:rPr>
              <a:t>8</a:t>
            </a:r>
            <a:endParaRPr kumimoji="1" lang="ja-JP" altLang="en-US" sz="166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9" name="AutoShape 8"/>
          <p:cNvSpPr>
            <a:spLocks noChangeArrowheads="1"/>
          </p:cNvSpPr>
          <p:nvPr/>
        </p:nvSpPr>
        <p:spPr bwMode="auto">
          <a:xfrm>
            <a:off x="480958" y="2190891"/>
            <a:ext cx="4581804" cy="791866"/>
          </a:xfrm>
          <a:prstGeom prst="rightArrow">
            <a:avLst>
              <a:gd name="adj1" fmla="val 50000"/>
              <a:gd name="adj2" fmla="val 83325"/>
            </a:avLst>
          </a:prstGeom>
          <a:solidFill>
            <a:srgbClr val="FFCC00"/>
          </a:solidFill>
          <a:ln w="9525">
            <a:solidFill>
              <a:srgbClr val="000000"/>
            </a:solidFill>
            <a:miter lim="800000"/>
            <a:headEnd/>
            <a:tailEnd/>
          </a:ln>
        </p:spPr>
        <p:txBody>
          <a:bodyPr wrap="none" lIns="84398" tIns="42198" rIns="84398" bIns="42198" anchor="ct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algn="r" defTabSz="844083" fontAlgn="base">
              <a:spcBef>
                <a:spcPct val="0"/>
              </a:spcBef>
              <a:spcAft>
                <a:spcPct val="0"/>
              </a:spcAft>
              <a:buNone/>
              <a:defRPr/>
            </a:pPr>
            <a:r>
              <a:rPr kumimoji="0" lang="ja-JP" altLang="en-US" sz="1300" kern="0" dirty="0">
                <a:solidFill>
                  <a:srgbClr val="000000"/>
                </a:solidFill>
                <a:latin typeface="UD デジタル 教科書体 NK-R" panose="02020400000000000000" pitchFamily="18" charset="-128"/>
                <a:ea typeface="UD デジタル 教科書体 NK-R" panose="02020400000000000000" pitchFamily="18" charset="-128"/>
              </a:rPr>
              <a:t>多重債務者包括的支援プロジェクト</a:t>
            </a:r>
          </a:p>
        </p:txBody>
      </p:sp>
    </p:spTree>
    <p:extLst>
      <p:ext uri="{BB962C8B-B14F-4D97-AF65-F5344CB8AC3E}">
        <p14:creationId xmlns:p14="http://schemas.microsoft.com/office/powerpoint/2010/main" val="100289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1000" fill="hold"/>
                                        <p:tgtEl>
                                          <p:spTgt spid="46"/>
                                        </p:tgtEl>
                                        <p:attrNameLst>
                                          <p:attrName>ppt_x</p:attrName>
                                        </p:attrNameLst>
                                      </p:cBhvr>
                                      <p:tavLst>
                                        <p:tav tm="0">
                                          <p:val>
                                            <p:strVal val="0-#ppt_w/2"/>
                                          </p:val>
                                        </p:tav>
                                        <p:tav tm="100000">
                                          <p:val>
                                            <p:strVal val="#ppt_x"/>
                                          </p:val>
                                        </p:tav>
                                      </p:tavLst>
                                    </p:anim>
                                    <p:anim calcmode="lin" valueType="num">
                                      <p:cBhvr additive="base">
                                        <p:cTn id="13" dur="10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1000" fill="hold"/>
                                        <p:tgtEl>
                                          <p:spTgt spid="31"/>
                                        </p:tgtEl>
                                        <p:attrNameLst>
                                          <p:attrName>ppt_x</p:attrName>
                                        </p:attrNameLst>
                                      </p:cBhvr>
                                      <p:tavLst>
                                        <p:tav tm="0">
                                          <p:val>
                                            <p:strVal val="0-#ppt_w/2"/>
                                          </p:val>
                                        </p:tav>
                                        <p:tav tm="100000">
                                          <p:val>
                                            <p:strVal val="#ppt_x"/>
                                          </p:val>
                                        </p:tav>
                                      </p:tavLst>
                                    </p:anim>
                                    <p:anim calcmode="lin" valueType="num">
                                      <p:cBhvr additive="base">
                                        <p:cTn id="19" dur="10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barn(inVertical)">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1000"/>
                                        <p:tgtEl>
                                          <p:spTgt spid="47"/>
                                        </p:tgtEl>
                                      </p:cBhvr>
                                    </p:animEffect>
                                    <p:anim calcmode="lin" valueType="num">
                                      <p:cBhvr>
                                        <p:cTn id="35" dur="1000" fill="hold"/>
                                        <p:tgtEl>
                                          <p:spTgt spid="47"/>
                                        </p:tgtEl>
                                        <p:attrNameLst>
                                          <p:attrName>ppt_x</p:attrName>
                                        </p:attrNameLst>
                                      </p:cBhvr>
                                      <p:tavLst>
                                        <p:tav tm="0">
                                          <p:val>
                                            <p:strVal val="#ppt_x"/>
                                          </p:val>
                                        </p:tav>
                                        <p:tav tm="100000">
                                          <p:val>
                                            <p:strVal val="#ppt_x"/>
                                          </p:val>
                                        </p:tav>
                                      </p:tavLst>
                                    </p:anim>
                                    <p:anim calcmode="lin" valueType="num">
                                      <p:cBhvr>
                                        <p:cTn id="36"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5" grpId="0" animBg="1"/>
      <p:bldP spid="44"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19B65A91-BE14-4837-BBD3-81111AC7E03E}"/>
              </a:ext>
            </a:extLst>
          </p:cNvPr>
          <p:cNvSpPr/>
          <p:nvPr/>
        </p:nvSpPr>
        <p:spPr>
          <a:xfrm>
            <a:off x="231008" y="1405286"/>
            <a:ext cx="8681984" cy="50051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endParaRPr>
          </a:p>
        </p:txBody>
      </p:sp>
      <p:sp>
        <p:nvSpPr>
          <p:cNvPr id="6" name="四角形: 角を丸くする 5">
            <a:extLst>
              <a:ext uri="{FF2B5EF4-FFF2-40B4-BE49-F238E27FC236}">
                <a16:creationId xmlns:a16="http://schemas.microsoft.com/office/drawing/2014/main" id="{17A7BD9B-9AF5-48D3-A370-DB54396ECD88}"/>
              </a:ext>
            </a:extLst>
          </p:cNvPr>
          <p:cNvSpPr/>
          <p:nvPr/>
        </p:nvSpPr>
        <p:spPr>
          <a:xfrm>
            <a:off x="231008" y="1135780"/>
            <a:ext cx="3975232" cy="59676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2400" dirty="0">
                <a:solidFill>
                  <a:prstClr val="black"/>
                </a:solidFill>
                <a:latin typeface="UD デジタル 教科書体 NK-B" panose="02020700000000000000" pitchFamily="18" charset="-128"/>
                <a:ea typeface="UD デジタル 教科書体 NK-B" panose="02020700000000000000" pitchFamily="18" charset="-128"/>
              </a:rPr>
              <a:t>根拠法：消費者安全法</a:t>
            </a:r>
          </a:p>
        </p:txBody>
      </p:sp>
      <p:sp>
        <p:nvSpPr>
          <p:cNvPr id="9" name="テキスト ボックス 8">
            <a:extLst>
              <a:ext uri="{FF2B5EF4-FFF2-40B4-BE49-F238E27FC236}">
                <a16:creationId xmlns:a16="http://schemas.microsoft.com/office/drawing/2014/main" id="{0D5F6253-3616-47C5-B7FD-2ADBF083C760}"/>
              </a:ext>
            </a:extLst>
          </p:cNvPr>
          <p:cNvSpPr txBox="1"/>
          <p:nvPr/>
        </p:nvSpPr>
        <p:spPr>
          <a:xfrm>
            <a:off x="231008" y="1799923"/>
            <a:ext cx="8681984" cy="4580741"/>
          </a:xfrm>
          <a:prstGeom prst="rect">
            <a:avLst/>
          </a:prstGeom>
          <a:noFill/>
        </p:spPr>
        <p:txBody>
          <a:bodyPr wrap="square" rtlCol="0">
            <a:spAutoFit/>
          </a:bodyPr>
          <a:lstStyle/>
          <a:p>
            <a:pPr>
              <a:lnSpc>
                <a:spcPts val="2500"/>
              </a:lnSpc>
              <a:defRPr/>
            </a:pPr>
            <a:r>
              <a:rPr lang="ja-JP" altLang="en-US" sz="2000" dirty="0">
                <a:solidFill>
                  <a:prstClr val="black"/>
                </a:solidFill>
                <a:latin typeface="UD デジタル 教科書体 NK-B" panose="02020700000000000000" pitchFamily="18" charset="-128"/>
                <a:ea typeface="UD デジタル 教科書体 NK-B" panose="02020700000000000000" pitchFamily="18" charset="-128"/>
              </a:rPr>
              <a:t>・消費者庁からの情報提供・・・・・・・・・・・法第</a:t>
            </a:r>
            <a:r>
              <a:rPr lang="en-US" altLang="ja-JP" sz="2000" dirty="0">
                <a:solidFill>
                  <a:prstClr val="black"/>
                </a:solidFill>
                <a:latin typeface="UD デジタル 教科書体 NK-B" panose="02020700000000000000" pitchFamily="18" charset="-128"/>
                <a:ea typeface="UD デジタル 教科書体 NK-B" panose="02020700000000000000" pitchFamily="18" charset="-128"/>
              </a:rPr>
              <a:t>11</a:t>
            </a:r>
            <a:r>
              <a:rPr lang="ja-JP" altLang="en-US" sz="2000" dirty="0">
                <a:solidFill>
                  <a:prstClr val="black"/>
                </a:solidFill>
                <a:latin typeface="UD デジタル 教科書体 NK-B" panose="02020700000000000000" pitchFamily="18" charset="-128"/>
                <a:ea typeface="UD デジタル 教科書体 NK-B" panose="02020700000000000000" pitchFamily="18" charset="-128"/>
              </a:rPr>
              <a:t>条の２第１項</a:t>
            </a:r>
            <a:endParaRPr lang="en-US" altLang="ja-JP" sz="2000" dirty="0">
              <a:solidFill>
                <a:prstClr val="black"/>
              </a:solidFill>
              <a:latin typeface="UD デジタル 教科書体 NK-B" panose="02020700000000000000" pitchFamily="18" charset="-128"/>
              <a:ea typeface="UD デジタル 教科書体 NK-B" panose="02020700000000000000" pitchFamily="18" charset="-128"/>
            </a:endParaRPr>
          </a:p>
          <a:p>
            <a:pPr marL="539750" indent="-539750">
              <a:lnSpc>
                <a:spcPts val="2500"/>
              </a:lnSpc>
              <a:defRPr/>
            </a:pPr>
            <a:r>
              <a:rPr lang="ja-JP" altLang="en-US" sz="2000" dirty="0">
                <a:solidFill>
                  <a:prstClr val="black"/>
                </a:solidFill>
                <a:latin typeface="UD デジタル 教科書体 NK-B" panose="02020700000000000000" pitchFamily="18" charset="-128"/>
                <a:ea typeface="UD デジタル 教科書体 NK-B" panose="02020700000000000000" pitchFamily="18" charset="-128"/>
              </a:rPr>
              <a:t>　</a:t>
            </a:r>
            <a:r>
              <a:rPr lang="ja-JP" altLang="en-US" dirty="0">
                <a:solidFill>
                  <a:prstClr val="black"/>
                </a:solidFill>
                <a:latin typeface="UD デジタル 教科書体 NK-B" panose="02020700000000000000" pitchFamily="18" charset="-128"/>
                <a:ea typeface="UD デジタル 教科書体 NK-B" panose="02020700000000000000" pitchFamily="18" charset="-128"/>
              </a:rPr>
              <a:t>→消費者安全法に基づき、消費者庁が保有する野洲市民の情報の提供を求める。</a:t>
            </a:r>
            <a:endParaRPr lang="en-US" altLang="ja-JP" dirty="0">
              <a:solidFill>
                <a:prstClr val="black"/>
              </a:solidFill>
              <a:latin typeface="UD デジタル 教科書体 NK-B" panose="02020700000000000000" pitchFamily="18" charset="-128"/>
              <a:ea typeface="UD デジタル 教科書体 NK-B" panose="02020700000000000000" pitchFamily="18" charset="-128"/>
            </a:endParaRPr>
          </a:p>
          <a:p>
            <a:pPr marL="539750" indent="-539750">
              <a:lnSpc>
                <a:spcPts val="2500"/>
              </a:lnSpc>
              <a:defRPr/>
            </a:pPr>
            <a:endParaRPr lang="en-US" altLang="ja-JP" sz="1050" dirty="0">
              <a:solidFill>
                <a:prstClr val="black"/>
              </a:solidFill>
              <a:latin typeface="UD デジタル 教科書体 NK-B" panose="02020700000000000000" pitchFamily="18" charset="-128"/>
              <a:ea typeface="UD デジタル 教科書体 NK-B" panose="02020700000000000000" pitchFamily="18" charset="-128"/>
            </a:endParaRPr>
          </a:p>
          <a:p>
            <a:pPr>
              <a:lnSpc>
                <a:spcPts val="2500"/>
              </a:lnSpc>
              <a:defRPr/>
            </a:pPr>
            <a:r>
              <a:rPr lang="ja-JP" altLang="en-US" sz="2000" dirty="0">
                <a:solidFill>
                  <a:prstClr val="black"/>
                </a:solidFill>
                <a:latin typeface="UD デジタル 教科書体 NK-B" panose="02020700000000000000" pitchFamily="18" charset="-128"/>
                <a:ea typeface="UD デジタル 教科書体 NK-B" panose="02020700000000000000" pitchFamily="18" charset="-128"/>
              </a:rPr>
              <a:t>・警察からの情報提供・・・・・・・・・・・・・・法第</a:t>
            </a:r>
            <a:r>
              <a:rPr lang="en-US" altLang="ja-JP" sz="2000" dirty="0">
                <a:solidFill>
                  <a:prstClr val="black"/>
                </a:solidFill>
                <a:latin typeface="UD デジタル 教科書体 NK-B" panose="02020700000000000000" pitchFamily="18" charset="-128"/>
                <a:ea typeface="UD デジタル 教科書体 NK-B" panose="02020700000000000000" pitchFamily="18" charset="-128"/>
              </a:rPr>
              <a:t>11</a:t>
            </a:r>
            <a:r>
              <a:rPr lang="ja-JP" altLang="en-US" sz="2000" dirty="0">
                <a:solidFill>
                  <a:prstClr val="black"/>
                </a:solidFill>
                <a:latin typeface="UD デジタル 教科書体 NK-B" panose="02020700000000000000" pitchFamily="18" charset="-128"/>
                <a:ea typeface="UD デジタル 教科書体 NK-B" panose="02020700000000000000" pitchFamily="18" charset="-128"/>
              </a:rPr>
              <a:t>条の４第３項</a:t>
            </a:r>
            <a:endParaRPr lang="en-US" altLang="ja-JP" sz="2000" dirty="0">
              <a:solidFill>
                <a:prstClr val="black"/>
              </a:solidFill>
              <a:latin typeface="UD デジタル 教科書体 NK-B" panose="02020700000000000000" pitchFamily="18" charset="-128"/>
              <a:ea typeface="UD デジタル 教科書体 NK-B" panose="02020700000000000000" pitchFamily="18" charset="-128"/>
            </a:endParaRPr>
          </a:p>
          <a:p>
            <a:pPr>
              <a:lnSpc>
                <a:spcPts val="2500"/>
              </a:lnSpc>
              <a:defRPr/>
            </a:pPr>
            <a:r>
              <a:rPr lang="ja-JP" altLang="en-US" sz="2000" dirty="0">
                <a:solidFill>
                  <a:prstClr val="black"/>
                </a:solidFill>
                <a:latin typeface="UD デジタル 教科書体 NK-B" panose="02020700000000000000" pitchFamily="18" charset="-128"/>
                <a:ea typeface="UD デジタル 教科書体 NK-B" panose="02020700000000000000" pitchFamily="18" charset="-128"/>
              </a:rPr>
              <a:t>　</a:t>
            </a:r>
            <a:r>
              <a:rPr lang="ja-JP" altLang="en-US" dirty="0">
                <a:solidFill>
                  <a:prstClr val="black"/>
                </a:solidFill>
                <a:latin typeface="UD デジタル 教科書体 NK-B" panose="02020700000000000000" pitchFamily="18" charset="-128"/>
                <a:ea typeface="UD デジタル 教科書体 NK-B" panose="02020700000000000000" pitchFamily="18" charset="-128"/>
              </a:rPr>
              <a:t>→消費者安全法に基づき、警察が保有する詐欺に関する野洲市民の情報の提供を</a:t>
            </a:r>
            <a:endParaRPr lang="en-US" altLang="ja-JP" dirty="0">
              <a:solidFill>
                <a:prstClr val="black"/>
              </a:solidFill>
              <a:latin typeface="UD デジタル 教科書体 NK-B" panose="02020700000000000000" pitchFamily="18" charset="-128"/>
              <a:ea typeface="UD デジタル 教科書体 NK-B" panose="02020700000000000000" pitchFamily="18" charset="-128"/>
            </a:endParaRPr>
          </a:p>
          <a:p>
            <a:pPr marL="360000">
              <a:lnSpc>
                <a:spcPts val="2500"/>
              </a:lnSpc>
              <a:defRPr/>
            </a:pPr>
            <a:r>
              <a:rPr lang="ja-JP" altLang="en-US" dirty="0">
                <a:solidFill>
                  <a:prstClr val="black"/>
                </a:solidFill>
                <a:latin typeface="UD デジタル 教科書体 NK-B" panose="02020700000000000000" pitchFamily="18" charset="-128"/>
                <a:ea typeface="UD デジタル 教科書体 NK-B" panose="02020700000000000000" pitchFamily="18" charset="-128"/>
              </a:rPr>
              <a:t>求める。</a:t>
            </a:r>
            <a:endParaRPr lang="en-US" altLang="ja-JP" dirty="0">
              <a:solidFill>
                <a:prstClr val="black"/>
              </a:solidFill>
              <a:latin typeface="UD デジタル 教科書体 NK-B" panose="02020700000000000000" pitchFamily="18" charset="-128"/>
              <a:ea typeface="UD デジタル 教科書体 NK-B" panose="02020700000000000000" pitchFamily="18" charset="-128"/>
            </a:endParaRPr>
          </a:p>
          <a:p>
            <a:pPr>
              <a:lnSpc>
                <a:spcPts val="2500"/>
              </a:lnSpc>
              <a:defRPr/>
            </a:pPr>
            <a:endParaRPr lang="en-US" altLang="ja-JP" sz="1050" dirty="0">
              <a:solidFill>
                <a:prstClr val="black"/>
              </a:solidFill>
              <a:latin typeface="UD デジタル 教科書体 NK-B" panose="02020700000000000000" pitchFamily="18" charset="-128"/>
              <a:ea typeface="UD デジタル 教科書体 NK-B" panose="02020700000000000000" pitchFamily="18" charset="-128"/>
            </a:endParaRPr>
          </a:p>
          <a:p>
            <a:pPr>
              <a:lnSpc>
                <a:spcPts val="2500"/>
              </a:lnSpc>
              <a:defRPr/>
            </a:pPr>
            <a:r>
              <a:rPr lang="ja-JP" altLang="en-US" sz="2000" dirty="0">
                <a:solidFill>
                  <a:prstClr val="black"/>
                </a:solidFill>
                <a:latin typeface="UD デジタル 教科書体 NK-B" panose="02020700000000000000" pitchFamily="18" charset="-128"/>
                <a:ea typeface="UD デジタル 教科書体 NK-B" panose="02020700000000000000" pitchFamily="18" charset="-128"/>
              </a:rPr>
              <a:t>・市が保有する情報の活用・・・・・・・・・・・法第</a:t>
            </a:r>
            <a:r>
              <a:rPr lang="en-US" altLang="ja-JP" sz="2000" dirty="0">
                <a:solidFill>
                  <a:prstClr val="black"/>
                </a:solidFill>
                <a:latin typeface="UD デジタル 教科書体 NK-B" panose="02020700000000000000" pitchFamily="18" charset="-128"/>
                <a:ea typeface="UD デジタル 教科書体 NK-B" panose="02020700000000000000" pitchFamily="18" charset="-128"/>
              </a:rPr>
              <a:t>11</a:t>
            </a:r>
            <a:r>
              <a:rPr lang="ja-JP" altLang="en-US" sz="2000" dirty="0">
                <a:solidFill>
                  <a:prstClr val="black"/>
                </a:solidFill>
                <a:latin typeface="UD デジタル 教科書体 NK-B" panose="02020700000000000000" pitchFamily="18" charset="-128"/>
                <a:ea typeface="UD デジタル 教科書体 NK-B" panose="02020700000000000000" pitchFamily="18" charset="-128"/>
              </a:rPr>
              <a:t>条の４第３項</a:t>
            </a:r>
            <a:endParaRPr lang="en-US" altLang="ja-JP" sz="2000" dirty="0">
              <a:solidFill>
                <a:prstClr val="black"/>
              </a:solidFill>
              <a:latin typeface="UD デジタル 教科書体 NK-B" panose="02020700000000000000" pitchFamily="18" charset="-128"/>
              <a:ea typeface="UD デジタル 教科書体 NK-B" panose="02020700000000000000" pitchFamily="18" charset="-128"/>
            </a:endParaRPr>
          </a:p>
          <a:p>
            <a:pPr indent="-360000" algn="just">
              <a:lnSpc>
                <a:spcPts val="2500"/>
              </a:lnSpc>
              <a:defRPr/>
            </a:pPr>
            <a:r>
              <a:rPr lang="ja-JP" altLang="en-US" sz="2000" dirty="0">
                <a:solidFill>
                  <a:prstClr val="black"/>
                </a:solidFill>
                <a:latin typeface="UD デジタル 教科書体 NK-B" panose="02020700000000000000" pitchFamily="18" charset="-128"/>
                <a:ea typeface="UD デジタル 教科書体 NK-B" panose="02020700000000000000" pitchFamily="18" charset="-128"/>
              </a:rPr>
              <a:t>　</a:t>
            </a:r>
            <a:r>
              <a:rPr lang="ja-JP" altLang="en-US" dirty="0">
                <a:solidFill>
                  <a:prstClr val="black"/>
                </a:solidFill>
                <a:latin typeface="UD デジタル 教科書体 NK-B" panose="02020700000000000000" pitchFamily="18" charset="-128"/>
                <a:ea typeface="UD デジタル 教科書体 NK-B" panose="02020700000000000000" pitchFamily="18" charset="-128"/>
              </a:rPr>
              <a:t>→消費者庁と警察から提供された情報をベースに市が保有する</a:t>
            </a:r>
            <a:r>
              <a:rPr lang="ja-JP" altLang="en-US" dirty="0" err="1">
                <a:solidFill>
                  <a:prstClr val="black"/>
                </a:solidFill>
                <a:latin typeface="UD デジタル 教科書体 NK-B" panose="02020700000000000000" pitchFamily="18" charset="-128"/>
                <a:ea typeface="UD デジタル 教科書体 NK-B" panose="02020700000000000000" pitchFamily="18" charset="-128"/>
              </a:rPr>
              <a:t>情報情報</a:t>
            </a:r>
            <a:r>
              <a:rPr lang="ja-JP" altLang="en-US" dirty="0">
                <a:solidFill>
                  <a:prstClr val="black"/>
                </a:solidFill>
                <a:latin typeface="UD デジタル 教科書体 NK-B" panose="02020700000000000000" pitchFamily="18" charset="-128"/>
                <a:ea typeface="UD デジタル 教科書体 NK-B" panose="02020700000000000000" pitchFamily="18" charset="-128"/>
              </a:rPr>
              <a:t>等）を加え、介護保険台帳や障がいに関する手帳交付台帳に記載された情報を突合させ、見守りリストを作成する。</a:t>
            </a:r>
            <a:endParaRPr lang="en-US" altLang="ja-JP" dirty="0">
              <a:solidFill>
                <a:prstClr val="black"/>
              </a:solidFill>
              <a:latin typeface="UD デジタル 教科書体 NK-B" panose="02020700000000000000" pitchFamily="18" charset="-128"/>
              <a:ea typeface="UD デジタル 教科書体 NK-B" panose="02020700000000000000" pitchFamily="18" charset="-128"/>
            </a:endParaRPr>
          </a:p>
          <a:p>
            <a:pPr marL="539750" indent="-539750" algn="just">
              <a:lnSpc>
                <a:spcPts val="2500"/>
              </a:lnSpc>
              <a:defRPr/>
            </a:pPr>
            <a:endParaRPr lang="en-US" altLang="ja-JP" sz="1050" dirty="0">
              <a:solidFill>
                <a:prstClr val="black"/>
              </a:solidFill>
              <a:latin typeface="UD デジタル 教科書体 NK-B" panose="02020700000000000000" pitchFamily="18" charset="-128"/>
              <a:ea typeface="UD デジタル 教科書体 NK-B" panose="02020700000000000000" pitchFamily="18" charset="-128"/>
            </a:endParaRPr>
          </a:p>
          <a:p>
            <a:pPr>
              <a:lnSpc>
                <a:spcPts val="2500"/>
              </a:lnSpc>
              <a:defRPr/>
            </a:pPr>
            <a:r>
              <a:rPr lang="ja-JP" altLang="en-US" sz="2000" dirty="0">
                <a:solidFill>
                  <a:prstClr val="black"/>
                </a:solidFill>
                <a:latin typeface="UD デジタル 教科書体 NK-B" panose="02020700000000000000" pitchFamily="18" charset="-128"/>
                <a:ea typeface="UD デジタル 教科書体 NK-B" panose="02020700000000000000" pitchFamily="18" charset="-128"/>
              </a:rPr>
              <a:t>・構成員への見守りリストの提供・・・・・・・・法第</a:t>
            </a:r>
            <a:r>
              <a:rPr lang="en-US" altLang="ja-JP" sz="2000" dirty="0">
                <a:solidFill>
                  <a:prstClr val="black"/>
                </a:solidFill>
                <a:latin typeface="UD デジタル 教科書体 NK-B" panose="02020700000000000000" pitchFamily="18" charset="-128"/>
                <a:ea typeface="UD デジタル 教科書体 NK-B" panose="02020700000000000000" pitchFamily="18" charset="-128"/>
              </a:rPr>
              <a:t>11</a:t>
            </a:r>
            <a:r>
              <a:rPr lang="ja-JP" altLang="en-US" sz="2000" dirty="0">
                <a:solidFill>
                  <a:prstClr val="black"/>
                </a:solidFill>
                <a:latin typeface="UD デジタル 教科書体 NK-B" panose="02020700000000000000" pitchFamily="18" charset="-128"/>
                <a:ea typeface="UD デジタル 教科書体 NK-B" panose="02020700000000000000" pitchFamily="18" charset="-128"/>
              </a:rPr>
              <a:t>条の４第３項</a:t>
            </a:r>
            <a:endParaRPr lang="en-US" altLang="ja-JP" sz="2000" dirty="0">
              <a:solidFill>
                <a:prstClr val="black"/>
              </a:solidFill>
              <a:latin typeface="UD デジタル 教科書体 NK-B" panose="02020700000000000000" pitchFamily="18" charset="-128"/>
              <a:ea typeface="UD デジタル 教科書体 NK-B" panose="02020700000000000000" pitchFamily="18" charset="-128"/>
            </a:endParaRPr>
          </a:p>
          <a:p>
            <a:pPr>
              <a:lnSpc>
                <a:spcPts val="2500"/>
              </a:lnSpc>
              <a:defRPr/>
            </a:pPr>
            <a:r>
              <a:rPr lang="ja-JP" altLang="en-US" sz="2000" dirty="0">
                <a:solidFill>
                  <a:prstClr val="black"/>
                </a:solidFill>
                <a:latin typeface="UD デジタル 教科書体 NK-B" panose="02020700000000000000" pitchFamily="18" charset="-128"/>
                <a:ea typeface="UD デジタル 教科書体 NK-B" panose="02020700000000000000" pitchFamily="18" charset="-128"/>
              </a:rPr>
              <a:t>　</a:t>
            </a:r>
            <a:r>
              <a:rPr lang="ja-JP" altLang="en-US" dirty="0">
                <a:solidFill>
                  <a:prstClr val="black"/>
                </a:solidFill>
                <a:latin typeface="UD デジタル 教科書体 NK-B" panose="02020700000000000000" pitchFamily="18" charset="-128"/>
                <a:ea typeface="UD デジタル 教科書体 NK-B" panose="02020700000000000000" pitchFamily="18" charset="-128"/>
              </a:rPr>
              <a:t>→作成した見守りリストを必要に応じて構成員に提供する。</a:t>
            </a:r>
            <a:endParaRPr lang="ja-JP" altLang="en-US" sz="2000" dirty="0">
              <a:solidFill>
                <a:prstClr val="black"/>
              </a:solidFill>
              <a:latin typeface="UD デジタル 教科書体 NK-B" panose="02020700000000000000" pitchFamily="18" charset="-128"/>
              <a:ea typeface="UD デジタル 教科書体 NK-B" panose="02020700000000000000" pitchFamily="18" charset="-128"/>
            </a:endParaRPr>
          </a:p>
        </p:txBody>
      </p:sp>
      <p:sp>
        <p:nvSpPr>
          <p:cNvPr id="2" name="スライド番号プレースホルダー 1"/>
          <p:cNvSpPr>
            <a:spLocks noGrp="1"/>
          </p:cNvSpPr>
          <p:nvPr>
            <p:ph type="sldNum" sz="quarter" idx="12"/>
          </p:nvPr>
        </p:nvSpPr>
        <p:spPr>
          <a:xfrm>
            <a:off x="7086600" y="6425842"/>
            <a:ext cx="2057400" cy="365125"/>
          </a:xfrm>
        </p:spPr>
        <p:txBody>
          <a:bodyPr/>
          <a:lstStyle/>
          <a:p>
            <a:fld id="{98957603-F5F9-4649-ABC6-94AC9F105FB9}" type="slidenum">
              <a:rPr lang="ja-JP" altLang="en-US" sz="1600" b="1" smtClean="0">
                <a:solidFill>
                  <a:prstClr val="black">
                    <a:tint val="75000"/>
                  </a:prstClr>
                </a:solidFill>
                <a:latin typeface="+mn-ea"/>
              </a:rPr>
              <a:pPr/>
              <a:t>50</a:t>
            </a:fld>
            <a:endParaRPr lang="ja-JP" altLang="en-US" sz="1600" b="1" dirty="0">
              <a:solidFill>
                <a:prstClr val="black">
                  <a:tint val="75000"/>
                </a:prstClr>
              </a:solidFill>
              <a:latin typeface="+mn-ea"/>
            </a:endParaRPr>
          </a:p>
        </p:txBody>
      </p:sp>
      <p:grpSp>
        <p:nvGrpSpPr>
          <p:cNvPr id="10" name="グループ化 9"/>
          <p:cNvGrpSpPr/>
          <p:nvPr/>
        </p:nvGrpSpPr>
        <p:grpSpPr>
          <a:xfrm>
            <a:off x="221065" y="317928"/>
            <a:ext cx="8809892" cy="736212"/>
            <a:chOff x="168814" y="942122"/>
            <a:chExt cx="8809892" cy="736212"/>
          </a:xfrm>
        </p:grpSpPr>
        <p:sp>
          <p:nvSpPr>
            <p:cNvPr id="11" name="正方形/長方形 10">
              <a:extLst>
                <a:ext uri="{FF2B5EF4-FFF2-40B4-BE49-F238E27FC236}">
                  <a16:creationId xmlns:a16="http://schemas.microsoft.com/office/drawing/2014/main" id="{1DFC1C81-DEF3-45CB-B865-58A5E20C61C1}"/>
                </a:ext>
              </a:extLst>
            </p:cNvPr>
            <p:cNvSpPr/>
            <p:nvPr/>
          </p:nvSpPr>
          <p:spPr>
            <a:xfrm>
              <a:off x="168814" y="942122"/>
              <a:ext cx="8809892" cy="72829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kumimoji="0" lang="ja-JP" altLang="en-US" sz="1350">
                <a:ln>
                  <a:solidFill>
                    <a:srgbClr val="4472C4">
                      <a:lumMod val="50000"/>
                    </a:srgbClr>
                  </a:solidFill>
                </a:ln>
                <a:solidFill>
                  <a:prstClr val="white"/>
                </a:solidFill>
                <a:latin typeface="游ゴシック" panose="020F0502020204030204"/>
              </a:endParaRPr>
            </a:p>
          </p:txBody>
        </p:sp>
        <p:sp>
          <p:nvSpPr>
            <p:cNvPr id="12" name="Rectangle 11"/>
            <p:cNvSpPr txBox="1">
              <a:spLocks noChangeArrowheads="1"/>
            </p:cNvSpPr>
            <p:nvPr/>
          </p:nvSpPr>
          <p:spPr>
            <a:xfrm>
              <a:off x="168814" y="1006822"/>
              <a:ext cx="8809892" cy="6715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600" b="1" dirty="0">
                  <a:ln w="19050">
                    <a:solidFill>
                      <a:srgbClr val="002060"/>
                    </a:solidFill>
                    <a:prstDash val="solid"/>
                  </a:ln>
                  <a:solidFill>
                    <a:srgbClr val="FFFF00"/>
                  </a:solidFill>
                  <a:latin typeface="UD デジタル 教科書体 NK-B" panose="02020700000000000000" pitchFamily="18" charset="-128"/>
                  <a:ea typeface="UD デジタル 教科書体 NK-B" panose="02020700000000000000" pitchFamily="18" charset="-128"/>
                </a:rPr>
                <a:t>見守りリストの作成と提供</a:t>
              </a:r>
              <a:r>
                <a:rPr lang="ja-JP" altLang="en-US" sz="3200" b="1" dirty="0">
                  <a:ln w="19050">
                    <a:solidFill>
                      <a:srgbClr val="002060"/>
                    </a:solidFill>
                    <a:prstDash val="solid"/>
                  </a:ln>
                  <a:solidFill>
                    <a:srgbClr val="FFFF00"/>
                  </a:solidFill>
                  <a:latin typeface="UD デジタル 教科書体 NK-B" panose="02020700000000000000" pitchFamily="18" charset="-128"/>
                  <a:ea typeface="UD デジタル 教科書体 NK-B" panose="02020700000000000000" pitchFamily="18" charset="-128"/>
                </a:rPr>
                <a:t>（個人情報の活用）</a:t>
              </a:r>
              <a:endParaRPr lang="ja-JP" altLang="en-US" sz="2000" b="1" dirty="0">
                <a:ln w="19050">
                  <a:solidFill>
                    <a:srgbClr val="002060"/>
                  </a:solidFill>
                  <a:prstDash val="solid"/>
                </a:ln>
                <a:solidFill>
                  <a:srgbClr val="FFFF00"/>
                </a:solidFill>
                <a:latin typeface="UD デジタル 教科書体 NK-B" panose="02020700000000000000" pitchFamily="18" charset="-128"/>
                <a:ea typeface="UD デジタル 教科書体 NK-B" panose="02020700000000000000" pitchFamily="18" charset="-128"/>
              </a:endParaRPr>
            </a:p>
          </p:txBody>
        </p:sp>
      </p:grpSp>
    </p:spTree>
    <p:extLst>
      <p:ext uri="{BB962C8B-B14F-4D97-AF65-F5344CB8AC3E}">
        <p14:creationId xmlns:p14="http://schemas.microsoft.com/office/powerpoint/2010/main" val="41094649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74416291-3330-430B-A80D-D4C8C6F9BE8E}"/>
              </a:ext>
            </a:extLst>
          </p:cNvPr>
          <p:cNvSpPr/>
          <p:nvPr/>
        </p:nvSpPr>
        <p:spPr>
          <a:xfrm>
            <a:off x="221065" y="1371600"/>
            <a:ext cx="8809892" cy="5094513"/>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kumimoji="0" lang="ja-JP" altLang="en-US" sz="1350">
              <a:solidFill>
                <a:prstClr val="white"/>
              </a:solidFill>
              <a:latin typeface="UD デジタル 教科書体 NK-B" panose="02020700000000000000" pitchFamily="18" charset="-128"/>
              <a:ea typeface="UD デジタル 教科書体 NK-B" panose="02020700000000000000" pitchFamily="18" charset="-128"/>
            </a:endParaRPr>
          </a:p>
        </p:txBody>
      </p:sp>
      <p:sp>
        <p:nvSpPr>
          <p:cNvPr id="2" name="テキスト ボックス 1">
            <a:extLst>
              <a:ext uri="{FF2B5EF4-FFF2-40B4-BE49-F238E27FC236}">
                <a16:creationId xmlns:a16="http://schemas.microsoft.com/office/drawing/2014/main" id="{5F84AD77-2DD5-4AB6-8E1B-BA0BEB1EA3ED}"/>
              </a:ext>
            </a:extLst>
          </p:cNvPr>
          <p:cNvSpPr txBox="1"/>
          <p:nvPr/>
        </p:nvSpPr>
        <p:spPr>
          <a:xfrm>
            <a:off x="352697" y="1563006"/>
            <a:ext cx="8386353" cy="2528897"/>
          </a:xfrm>
          <a:prstGeom prst="rect">
            <a:avLst/>
          </a:prstGeom>
          <a:noFill/>
        </p:spPr>
        <p:txBody>
          <a:bodyPr wrap="square" rtlCol="0">
            <a:spAutoFit/>
          </a:bodyPr>
          <a:lstStyle/>
          <a:p>
            <a:pPr algn="just" defTabSz="457200">
              <a:lnSpc>
                <a:spcPts val="1875"/>
              </a:lnSpc>
              <a:defRPr/>
            </a:pPr>
            <a:r>
              <a:rPr kumimoji="0" lang="ja-JP" altLang="en-US" sz="2000" u="sng" dirty="0">
                <a:solidFill>
                  <a:prstClr val="black"/>
                </a:solidFill>
                <a:latin typeface="UD デジタル 教科書体 NK-B" panose="02020700000000000000" pitchFamily="18" charset="-128"/>
                <a:ea typeface="UD デジタル 教科書体 NK-B" panose="02020700000000000000" pitchFamily="18" charset="-128"/>
              </a:rPr>
              <a:t>◎地域で解決したケース</a:t>
            </a:r>
            <a:endParaRPr kumimoji="0" lang="en-US" altLang="ja-JP" sz="2000" u="sng" dirty="0">
              <a:solidFill>
                <a:prstClr val="black"/>
              </a:solidFill>
              <a:latin typeface="UD デジタル 教科書体 NK-B" panose="02020700000000000000" pitchFamily="18" charset="-128"/>
              <a:ea typeface="UD デジタル 教科書体 NK-B" panose="02020700000000000000" pitchFamily="18" charset="-128"/>
            </a:endParaRPr>
          </a:p>
          <a:p>
            <a:pPr algn="just" defTabSz="457200">
              <a:lnSpc>
                <a:spcPts val="1875"/>
              </a:lnSpc>
              <a:defRPr/>
            </a:pPr>
            <a:endParaRPr kumimoji="0" lang="en-US" altLang="ja-JP" sz="1600" u="sng" dirty="0">
              <a:solidFill>
                <a:prstClr val="black"/>
              </a:solidFill>
              <a:latin typeface="UD デジタル 教科書体 NK-B" panose="02020700000000000000" pitchFamily="18" charset="-128"/>
              <a:ea typeface="UD デジタル 教科書体 NK-B" panose="02020700000000000000" pitchFamily="18" charset="-128"/>
            </a:endParaRPr>
          </a:p>
          <a:p>
            <a:pPr algn="just" defTabSz="457200">
              <a:lnSpc>
                <a:spcPts val="1875"/>
              </a:lnSpc>
              <a:defRPr/>
            </a:pPr>
            <a:r>
              <a:rPr kumimoji="0" lang="ja-JP" altLang="en-US" sz="1600" dirty="0">
                <a:solidFill>
                  <a:prstClr val="black"/>
                </a:solidFill>
                <a:latin typeface="UD デジタル 教科書体 NK-B" panose="02020700000000000000" pitchFamily="18" charset="-128"/>
                <a:ea typeface="UD デジタル 教科書体 NK-B" panose="02020700000000000000" pitchFamily="18" charset="-128"/>
              </a:rPr>
              <a:t>　　　「訪問販売で高額な布団を買ったら息子に</a:t>
            </a:r>
            <a:r>
              <a:rPr kumimoji="0" lang="en-US" altLang="ja-JP" sz="1600" dirty="0">
                <a:solidFill>
                  <a:prstClr val="black"/>
                </a:solidFill>
                <a:latin typeface="UD デジタル 教科書体 NK-B" panose="02020700000000000000" pitchFamily="18" charset="-128"/>
                <a:ea typeface="UD デジタル 教科書体 NK-B" panose="02020700000000000000" pitchFamily="18" charset="-128"/>
              </a:rPr>
              <a:t>『</a:t>
            </a:r>
            <a:r>
              <a:rPr kumimoji="0" lang="ja-JP" altLang="en-US" sz="1600" dirty="0">
                <a:solidFill>
                  <a:prstClr val="black"/>
                </a:solidFill>
                <a:latin typeface="UD デジタル 教科書体 NK-B" panose="02020700000000000000" pitchFamily="18" charset="-128"/>
                <a:ea typeface="UD デジタル 教科書体 NK-B" panose="02020700000000000000" pitchFamily="18" charset="-128"/>
              </a:rPr>
              <a:t>高すぎる！</a:t>
            </a:r>
            <a:r>
              <a:rPr kumimoji="0" lang="en-US" altLang="ja-JP" sz="1600" dirty="0">
                <a:solidFill>
                  <a:prstClr val="black"/>
                </a:solidFill>
                <a:latin typeface="UD デジタル 教科書体 NK-B" panose="02020700000000000000" pitchFamily="18" charset="-128"/>
                <a:ea typeface="UD デジタル 教科書体 NK-B" panose="02020700000000000000" pitchFamily="18" charset="-128"/>
              </a:rPr>
              <a:t>』</a:t>
            </a:r>
            <a:r>
              <a:rPr kumimoji="0" lang="ja-JP" altLang="en-US" sz="1600" dirty="0">
                <a:solidFill>
                  <a:prstClr val="black"/>
                </a:solidFill>
                <a:latin typeface="UD デジタル 教科書体 NK-B" panose="02020700000000000000" pitchFamily="18" charset="-128"/>
                <a:ea typeface="UD デジタル 教科書体 NK-B" panose="02020700000000000000" pitchFamily="18" charset="-128"/>
              </a:rPr>
              <a:t>と叱られた」と</a:t>
            </a:r>
            <a:r>
              <a:rPr kumimoji="0" lang="en-US" altLang="ja-JP" sz="1600" dirty="0">
                <a:solidFill>
                  <a:prstClr val="black"/>
                </a:solidFill>
                <a:latin typeface="UD デジタル 教科書体 NK-B" panose="02020700000000000000" pitchFamily="18" charset="-128"/>
                <a:ea typeface="UD デジタル 教科書体 NK-B" panose="02020700000000000000" pitchFamily="18" charset="-128"/>
              </a:rPr>
              <a:t>80</a:t>
            </a:r>
            <a:r>
              <a:rPr kumimoji="0" lang="ja-JP" altLang="en-US" sz="1600" dirty="0">
                <a:solidFill>
                  <a:prstClr val="black"/>
                </a:solidFill>
                <a:latin typeface="UD デジタル 教科書体 NK-B" panose="02020700000000000000" pitchFamily="18" charset="-128"/>
                <a:ea typeface="UD デジタル 教科書体 NK-B" panose="02020700000000000000" pitchFamily="18" charset="-128"/>
              </a:rPr>
              <a:t>歳代女性から</a:t>
            </a:r>
            <a:endParaRPr kumimoji="0" lang="en-US" altLang="ja-JP" sz="1600" dirty="0">
              <a:solidFill>
                <a:prstClr val="black"/>
              </a:solidFill>
              <a:latin typeface="UD デジタル 教科書体 NK-B" panose="02020700000000000000" pitchFamily="18" charset="-128"/>
              <a:ea typeface="UD デジタル 教科書体 NK-B" panose="02020700000000000000" pitchFamily="18" charset="-128"/>
            </a:endParaRPr>
          </a:p>
          <a:p>
            <a:pPr algn="just" defTabSz="457200">
              <a:lnSpc>
                <a:spcPts val="1875"/>
              </a:lnSpc>
              <a:defRPr/>
            </a:pPr>
            <a:r>
              <a:rPr kumimoji="0" lang="ja-JP" altLang="en-US" sz="1600" dirty="0">
                <a:solidFill>
                  <a:prstClr val="black"/>
                </a:solidFill>
                <a:latin typeface="UD デジタル 教科書体 NK-B" panose="02020700000000000000" pitchFamily="18" charset="-128"/>
                <a:ea typeface="UD デジタル 教科書体 NK-B" panose="02020700000000000000" pitchFamily="18" charset="-128"/>
              </a:rPr>
              <a:t>　　　相談を受けた民生委員さん。</a:t>
            </a:r>
            <a:endParaRPr kumimoji="0" lang="en-US" altLang="ja-JP" sz="1600" dirty="0">
              <a:solidFill>
                <a:prstClr val="black"/>
              </a:solidFill>
              <a:latin typeface="UD デジタル 教科書体 NK-B" panose="02020700000000000000" pitchFamily="18" charset="-128"/>
              <a:ea typeface="UD デジタル 教科書体 NK-B" panose="02020700000000000000" pitchFamily="18" charset="-128"/>
            </a:endParaRPr>
          </a:p>
          <a:p>
            <a:pPr algn="just" defTabSz="457200">
              <a:lnSpc>
                <a:spcPts val="1875"/>
              </a:lnSpc>
              <a:defRPr/>
            </a:pPr>
            <a:r>
              <a:rPr kumimoji="0" lang="ja-JP" altLang="en-US" sz="1600" dirty="0">
                <a:solidFill>
                  <a:prstClr val="black"/>
                </a:solidFill>
                <a:latin typeface="UD デジタル 教科書体 NK-B" panose="02020700000000000000" pitchFamily="18" charset="-128"/>
                <a:ea typeface="UD デジタル 教科書体 NK-B" panose="02020700000000000000" pitchFamily="18" charset="-128"/>
              </a:rPr>
              <a:t>　　　近くの自治会館に女性をお連れし、そこで自治会長等も集まって相談を受けられました。</a:t>
            </a:r>
            <a:endParaRPr kumimoji="0" lang="en-US" altLang="ja-JP" sz="1600" dirty="0">
              <a:solidFill>
                <a:prstClr val="black"/>
              </a:solidFill>
              <a:latin typeface="UD デジタル 教科書体 NK-B" panose="02020700000000000000" pitchFamily="18" charset="-128"/>
              <a:ea typeface="UD デジタル 教科書体 NK-B" panose="02020700000000000000" pitchFamily="18" charset="-128"/>
            </a:endParaRPr>
          </a:p>
          <a:p>
            <a:pPr algn="just" defTabSz="457200">
              <a:lnSpc>
                <a:spcPts val="1875"/>
              </a:lnSpc>
              <a:defRPr/>
            </a:pPr>
            <a:endParaRPr kumimoji="0" lang="en-US" altLang="ja-JP" sz="1600" dirty="0">
              <a:solidFill>
                <a:prstClr val="black"/>
              </a:solidFill>
              <a:latin typeface="UD デジタル 教科書体 NK-B" panose="02020700000000000000" pitchFamily="18" charset="-128"/>
              <a:ea typeface="UD デジタル 教科書体 NK-B" panose="02020700000000000000" pitchFamily="18" charset="-128"/>
            </a:endParaRPr>
          </a:p>
          <a:p>
            <a:pPr algn="just" defTabSz="457200">
              <a:lnSpc>
                <a:spcPts val="1875"/>
              </a:lnSpc>
              <a:defRPr/>
            </a:pPr>
            <a:r>
              <a:rPr kumimoji="0" lang="ja-JP" altLang="en-US" sz="1600" dirty="0">
                <a:solidFill>
                  <a:prstClr val="black"/>
                </a:solidFill>
                <a:latin typeface="UD デジタル 教科書体 NK-B" panose="02020700000000000000" pitchFamily="18" charset="-128"/>
                <a:ea typeface="UD デジタル 教科書体 NK-B" panose="02020700000000000000" pitchFamily="18" charset="-128"/>
              </a:rPr>
              <a:t>　　　「市役所に連絡しにくい」と言われるので、民生委員から契約書に記載のある事業者に</a:t>
            </a:r>
            <a:endParaRPr kumimoji="0" lang="en-US" altLang="ja-JP" sz="1600" dirty="0">
              <a:solidFill>
                <a:prstClr val="black"/>
              </a:solidFill>
              <a:latin typeface="UD デジタル 教科書体 NK-B" panose="02020700000000000000" pitchFamily="18" charset="-128"/>
              <a:ea typeface="UD デジタル 教科書体 NK-B" panose="02020700000000000000" pitchFamily="18" charset="-128"/>
            </a:endParaRPr>
          </a:p>
          <a:p>
            <a:pPr algn="just" defTabSz="457200">
              <a:lnSpc>
                <a:spcPts val="1875"/>
              </a:lnSpc>
              <a:defRPr/>
            </a:pPr>
            <a:r>
              <a:rPr kumimoji="0" lang="ja-JP" altLang="en-US" sz="1600" dirty="0">
                <a:solidFill>
                  <a:prstClr val="black"/>
                </a:solidFill>
                <a:latin typeface="UD デジタル 教科書体 NK-B" panose="02020700000000000000" pitchFamily="18" charset="-128"/>
                <a:ea typeface="UD デジタル 教科書体 NK-B" panose="02020700000000000000" pitchFamily="18" charset="-128"/>
              </a:rPr>
              <a:t>　　　電話をし、「本人が解約したいと言っている」と断っていただきました。</a:t>
            </a:r>
            <a:endParaRPr kumimoji="0" lang="en-US" altLang="ja-JP" sz="1600" dirty="0">
              <a:solidFill>
                <a:prstClr val="black"/>
              </a:solidFill>
              <a:latin typeface="UD デジタル 教科書体 NK-B" panose="02020700000000000000" pitchFamily="18" charset="-128"/>
              <a:ea typeface="UD デジタル 教科書体 NK-B" panose="02020700000000000000" pitchFamily="18" charset="-128"/>
            </a:endParaRPr>
          </a:p>
          <a:p>
            <a:pPr algn="just" defTabSz="457200">
              <a:lnSpc>
                <a:spcPts val="1875"/>
              </a:lnSpc>
              <a:defRPr/>
            </a:pPr>
            <a:r>
              <a:rPr kumimoji="0" lang="ja-JP" altLang="en-US" sz="1600" dirty="0">
                <a:solidFill>
                  <a:prstClr val="black"/>
                </a:solidFill>
                <a:latin typeface="UD デジタル 教科書体 NK-B" panose="02020700000000000000" pitchFamily="18" charset="-128"/>
                <a:ea typeface="UD デジタル 教科書体 NK-B" panose="02020700000000000000" pitchFamily="18" charset="-128"/>
              </a:rPr>
              <a:t>　　　あわせて、自治会長や民生委員ら、地域ぐるみで女性の相談を受けていて、平時見守り</a:t>
            </a:r>
            <a:endParaRPr kumimoji="0" lang="en-US" altLang="ja-JP" sz="1600" dirty="0">
              <a:solidFill>
                <a:prstClr val="black"/>
              </a:solidFill>
              <a:latin typeface="UD デジタル 教科書体 NK-B" panose="02020700000000000000" pitchFamily="18" charset="-128"/>
              <a:ea typeface="UD デジタル 教科書体 NK-B" panose="02020700000000000000" pitchFamily="18" charset="-128"/>
            </a:endParaRPr>
          </a:p>
          <a:p>
            <a:pPr algn="just" defTabSz="457200">
              <a:lnSpc>
                <a:spcPts val="1875"/>
              </a:lnSpc>
              <a:defRPr/>
            </a:pPr>
            <a:r>
              <a:rPr kumimoji="0" lang="ja-JP" altLang="en-US" sz="1600" dirty="0">
                <a:solidFill>
                  <a:prstClr val="black"/>
                </a:solidFill>
                <a:latin typeface="UD デジタル 教科書体 NK-B" panose="02020700000000000000" pitchFamily="18" charset="-128"/>
                <a:ea typeface="UD デジタル 教科書体 NK-B" panose="02020700000000000000" pitchFamily="18" charset="-128"/>
              </a:rPr>
              <a:t>　　　活動をしていることを伝えることで、今後の抑止力にもなりました。</a:t>
            </a:r>
            <a:r>
              <a:rPr kumimoji="0" lang="ja-JP" altLang="en-US" sz="1500" dirty="0">
                <a:solidFill>
                  <a:prstClr val="black"/>
                </a:solidFill>
                <a:latin typeface="UD デジタル 教科書体 NK-B" panose="02020700000000000000" pitchFamily="18" charset="-128"/>
                <a:ea typeface="UD デジタル 教科書体 NK-B" panose="02020700000000000000" pitchFamily="18" charset="-128"/>
              </a:rPr>
              <a:t>　　　</a:t>
            </a:r>
            <a:endParaRPr kumimoji="0" lang="en-US" altLang="ja-JP" sz="1500" u="sng" dirty="0">
              <a:solidFill>
                <a:prstClr val="black"/>
              </a:solidFill>
              <a:latin typeface="UD デジタル 教科書体 NK-B" panose="02020700000000000000" pitchFamily="18" charset="-128"/>
              <a:ea typeface="UD デジタル 教科書体 NK-B" panose="02020700000000000000" pitchFamily="18" charset="-128"/>
            </a:endParaRPr>
          </a:p>
        </p:txBody>
      </p:sp>
      <p:grpSp>
        <p:nvGrpSpPr>
          <p:cNvPr id="7" name="グループ化 6"/>
          <p:cNvGrpSpPr/>
          <p:nvPr/>
        </p:nvGrpSpPr>
        <p:grpSpPr>
          <a:xfrm>
            <a:off x="684013" y="4062182"/>
            <a:ext cx="8186669" cy="2201496"/>
            <a:chOff x="352698" y="4052177"/>
            <a:chExt cx="8186669" cy="2201496"/>
          </a:xfrm>
        </p:grpSpPr>
        <p:pic>
          <p:nvPicPr>
            <p:cNvPr id="8" name="図 7">
              <a:extLst>
                <a:ext uri="{FF2B5EF4-FFF2-40B4-BE49-F238E27FC236}">
                  <a16:creationId xmlns:a16="http://schemas.microsoft.com/office/drawing/2014/main" id="{177FD452-82EA-4C58-A150-A2BBD0DD3B8C}"/>
                </a:ext>
              </a:extLst>
            </p:cNvPr>
            <p:cNvPicPr>
              <a:picLocks noChangeAspect="1"/>
            </p:cNvPicPr>
            <p:nvPr/>
          </p:nvPicPr>
          <p:blipFill>
            <a:blip r:embed="rId2"/>
            <a:stretch>
              <a:fillRect/>
            </a:stretch>
          </p:blipFill>
          <p:spPr>
            <a:xfrm>
              <a:off x="5878413" y="4275382"/>
              <a:ext cx="2596117" cy="1978291"/>
            </a:xfrm>
            <a:prstGeom prst="rect">
              <a:avLst/>
            </a:prstGeom>
          </p:spPr>
        </p:pic>
        <p:grpSp>
          <p:nvGrpSpPr>
            <p:cNvPr id="16" name="グループ化 15"/>
            <p:cNvGrpSpPr/>
            <p:nvPr/>
          </p:nvGrpSpPr>
          <p:grpSpPr>
            <a:xfrm>
              <a:off x="352698" y="4256818"/>
              <a:ext cx="1988818" cy="1896792"/>
              <a:chOff x="613958" y="3801234"/>
              <a:chExt cx="2651757" cy="2529056"/>
            </a:xfrm>
          </p:grpSpPr>
          <p:sp>
            <p:nvSpPr>
              <p:cNvPr id="9" name="四角形: 角を丸くする 8">
                <a:extLst>
                  <a:ext uri="{FF2B5EF4-FFF2-40B4-BE49-F238E27FC236}">
                    <a16:creationId xmlns:a16="http://schemas.microsoft.com/office/drawing/2014/main" id="{3CFF634B-A771-489D-B245-A5311A696930}"/>
                  </a:ext>
                </a:extLst>
              </p:cNvPr>
              <p:cNvSpPr/>
              <p:nvPr/>
            </p:nvSpPr>
            <p:spPr>
              <a:xfrm>
                <a:off x="613958" y="3801234"/>
                <a:ext cx="2651757" cy="252905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lnSpc>
                    <a:spcPts val="1875"/>
                  </a:lnSpc>
                  <a:defRPr/>
                </a:pPr>
                <a:endParaRPr kumimoji="0" lang="en-US" altLang="ja-JP" sz="1350" dirty="0">
                  <a:solidFill>
                    <a:prstClr val="black"/>
                  </a:solidFill>
                  <a:latin typeface="UD デジタル 教科書体 NK-B" panose="02020700000000000000" pitchFamily="18" charset="-128"/>
                  <a:ea typeface="UD デジタル 教科書体 NK-B" panose="02020700000000000000" pitchFamily="18" charset="-128"/>
                </a:endParaRPr>
              </a:p>
              <a:p>
                <a:pPr algn="ctr" defTabSz="457200">
                  <a:lnSpc>
                    <a:spcPts val="1875"/>
                  </a:lnSpc>
                  <a:defRPr/>
                </a:pPr>
                <a:r>
                  <a:rPr kumimoji="0" lang="ja-JP" altLang="en-US" sz="1400" dirty="0">
                    <a:solidFill>
                      <a:prstClr val="black"/>
                    </a:solidFill>
                    <a:latin typeface="UD デジタル 教科書体 NK-B" panose="02020700000000000000" pitchFamily="18" charset="-128"/>
                    <a:ea typeface="UD デジタル 教科書体 NK-B" panose="02020700000000000000" pitchFamily="18" charset="-128"/>
                  </a:rPr>
                  <a:t>地域ぐるみで</a:t>
                </a:r>
                <a:endParaRPr kumimoji="0" lang="en-US" altLang="ja-JP" sz="1400" dirty="0">
                  <a:solidFill>
                    <a:prstClr val="black"/>
                  </a:solidFill>
                  <a:latin typeface="UD デジタル 教科書体 NK-B" panose="02020700000000000000" pitchFamily="18" charset="-128"/>
                  <a:ea typeface="UD デジタル 教科書体 NK-B" panose="02020700000000000000" pitchFamily="18" charset="-128"/>
                </a:endParaRPr>
              </a:p>
              <a:p>
                <a:pPr algn="ctr" defTabSz="457200">
                  <a:lnSpc>
                    <a:spcPts val="1875"/>
                  </a:lnSpc>
                  <a:defRPr/>
                </a:pPr>
                <a:r>
                  <a:rPr kumimoji="0" lang="ja-JP" altLang="en-US" sz="1400" dirty="0">
                    <a:solidFill>
                      <a:prstClr val="black"/>
                    </a:solidFill>
                    <a:latin typeface="UD デジタル 教科書体 NK-B" panose="02020700000000000000" pitchFamily="18" charset="-128"/>
                    <a:ea typeface="UD デジタル 教科書体 NK-B" panose="02020700000000000000" pitchFamily="18" charset="-128"/>
                  </a:rPr>
                  <a:t>対応されたことで、</a:t>
                </a:r>
                <a:endParaRPr kumimoji="0" lang="en-US" altLang="ja-JP" sz="1400" dirty="0">
                  <a:solidFill>
                    <a:prstClr val="black"/>
                  </a:solidFill>
                  <a:latin typeface="UD デジタル 教科書体 NK-B" panose="02020700000000000000" pitchFamily="18" charset="-128"/>
                  <a:ea typeface="UD デジタル 教科書体 NK-B" panose="02020700000000000000" pitchFamily="18" charset="-128"/>
                </a:endParaRPr>
              </a:p>
              <a:p>
                <a:pPr algn="ctr" defTabSz="457200">
                  <a:lnSpc>
                    <a:spcPts val="1875"/>
                  </a:lnSpc>
                  <a:defRPr/>
                </a:pPr>
                <a:r>
                  <a:rPr kumimoji="0" lang="ja-JP" altLang="en-US" sz="1400" dirty="0">
                    <a:solidFill>
                      <a:prstClr val="black"/>
                    </a:solidFill>
                    <a:latin typeface="UD デジタル 教科書体 NK-B" panose="02020700000000000000" pitchFamily="18" charset="-128"/>
                    <a:ea typeface="UD デジタル 教科書体 NK-B" panose="02020700000000000000" pitchFamily="18" charset="-128"/>
                  </a:rPr>
                  <a:t>今後の被害防止にもつながる。</a:t>
                </a:r>
                <a:endParaRPr kumimoji="0" lang="en-US" altLang="ja-JP" sz="1400" dirty="0">
                  <a:solidFill>
                    <a:prstClr val="black"/>
                  </a:solidFill>
                  <a:latin typeface="UD デジタル 教科書体 NK-B" panose="02020700000000000000" pitchFamily="18" charset="-128"/>
                  <a:ea typeface="UD デジタル 教科書体 NK-B" panose="02020700000000000000" pitchFamily="18" charset="-128"/>
                </a:endParaRPr>
              </a:p>
            </p:txBody>
          </p:sp>
          <p:sp>
            <p:nvSpPr>
              <p:cNvPr id="14" name="楕円 13"/>
              <p:cNvSpPr/>
              <p:nvPr/>
            </p:nvSpPr>
            <p:spPr>
              <a:xfrm>
                <a:off x="1172806" y="3872543"/>
                <a:ext cx="1410788" cy="48272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kumimoji="0" lang="ja-JP" altLang="en-US" sz="1400" b="1" dirty="0">
                    <a:solidFill>
                      <a:prstClr val="black"/>
                    </a:solidFill>
                  </a:rPr>
                  <a:t>地　域</a:t>
                </a:r>
              </a:p>
            </p:txBody>
          </p:sp>
        </p:grpSp>
        <p:grpSp>
          <p:nvGrpSpPr>
            <p:cNvPr id="17" name="グループ化 16"/>
            <p:cNvGrpSpPr/>
            <p:nvPr/>
          </p:nvGrpSpPr>
          <p:grpSpPr>
            <a:xfrm>
              <a:off x="3135086" y="4256818"/>
              <a:ext cx="2067197" cy="1896792"/>
              <a:chOff x="4271556" y="3801234"/>
              <a:chExt cx="2756262" cy="2529056"/>
            </a:xfrm>
          </p:grpSpPr>
          <p:sp>
            <p:nvSpPr>
              <p:cNvPr id="13" name="四角形: 角を丸くする 8">
                <a:extLst>
                  <a:ext uri="{FF2B5EF4-FFF2-40B4-BE49-F238E27FC236}">
                    <a16:creationId xmlns:a16="http://schemas.microsoft.com/office/drawing/2014/main" id="{3CFF634B-A771-489D-B245-A5311A696930}"/>
                  </a:ext>
                </a:extLst>
              </p:cNvPr>
              <p:cNvSpPr/>
              <p:nvPr/>
            </p:nvSpPr>
            <p:spPr>
              <a:xfrm>
                <a:off x="4271556" y="3801234"/>
                <a:ext cx="2756262" cy="252905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lnSpc>
                    <a:spcPts val="1875"/>
                  </a:lnSpc>
                  <a:defRPr/>
                </a:pPr>
                <a:endParaRPr kumimoji="0" lang="en-US" altLang="ja-JP" sz="1350" dirty="0">
                  <a:solidFill>
                    <a:prstClr val="black"/>
                  </a:solidFill>
                  <a:latin typeface="UD デジタル 教科書体 NK-B" panose="02020700000000000000" pitchFamily="18" charset="-128"/>
                  <a:ea typeface="UD デジタル 教科書体 NK-B" panose="02020700000000000000" pitchFamily="18" charset="-128"/>
                </a:endParaRPr>
              </a:p>
              <a:p>
                <a:pPr algn="just" defTabSz="457200">
                  <a:lnSpc>
                    <a:spcPts val="1200"/>
                  </a:lnSpc>
                  <a:defRPr/>
                </a:pPr>
                <a:endParaRPr kumimoji="0" lang="en-US" altLang="ja-JP" sz="1350" dirty="0">
                  <a:solidFill>
                    <a:prstClr val="black"/>
                  </a:solidFill>
                  <a:latin typeface="UD デジタル 教科書体 NK-B" panose="02020700000000000000" pitchFamily="18" charset="-128"/>
                  <a:ea typeface="UD デジタル 教科書体 NK-B" panose="02020700000000000000" pitchFamily="18" charset="-128"/>
                </a:endParaRPr>
              </a:p>
              <a:p>
                <a:pPr algn="just" defTabSz="457200">
                  <a:lnSpc>
                    <a:spcPts val="1200"/>
                  </a:lnSpc>
                  <a:defRPr/>
                </a:pPr>
                <a:endParaRPr kumimoji="0" lang="en-US" altLang="ja-JP" sz="1350" dirty="0">
                  <a:solidFill>
                    <a:prstClr val="black"/>
                  </a:solidFill>
                  <a:latin typeface="UD デジタル 教科書体 NK-B" panose="02020700000000000000" pitchFamily="18" charset="-128"/>
                  <a:ea typeface="UD デジタル 教科書体 NK-B" panose="02020700000000000000" pitchFamily="18" charset="-128"/>
                </a:endParaRPr>
              </a:p>
              <a:p>
                <a:pPr algn="just" defTabSz="457200">
                  <a:lnSpc>
                    <a:spcPts val="1875"/>
                  </a:lnSpc>
                  <a:defRPr/>
                </a:pPr>
                <a:r>
                  <a:rPr kumimoji="0" lang="ja-JP" altLang="en-US" sz="1400" dirty="0">
                    <a:solidFill>
                      <a:prstClr val="black"/>
                    </a:solidFill>
                    <a:latin typeface="UD デジタル 教科書体 NK-B" panose="02020700000000000000" pitchFamily="18" charset="-128"/>
                    <a:ea typeface="UD デジタル 教科書体 NK-B" panose="02020700000000000000" pitchFamily="18" charset="-128"/>
                  </a:rPr>
                  <a:t>センターから事業者へ電話で解約の確認。</a:t>
                </a:r>
                <a:endParaRPr kumimoji="0" lang="en-US" altLang="ja-JP" sz="1400" dirty="0">
                  <a:solidFill>
                    <a:prstClr val="black"/>
                  </a:solidFill>
                  <a:latin typeface="UD デジタル 教科書体 NK-B" panose="02020700000000000000" pitchFamily="18" charset="-128"/>
                  <a:ea typeface="UD デジタル 教科書体 NK-B" panose="02020700000000000000" pitchFamily="18" charset="-128"/>
                </a:endParaRPr>
              </a:p>
              <a:p>
                <a:pPr algn="just" defTabSz="457200">
                  <a:lnSpc>
                    <a:spcPts val="1875"/>
                  </a:lnSpc>
                  <a:defRPr/>
                </a:pPr>
                <a:r>
                  <a:rPr kumimoji="0" lang="ja-JP" altLang="en-US" sz="1400" dirty="0">
                    <a:solidFill>
                      <a:prstClr val="black"/>
                    </a:solidFill>
                    <a:latin typeface="UD デジタル 教科書体 NK-B" panose="02020700000000000000" pitchFamily="18" charset="-128"/>
                    <a:ea typeface="UD デジタル 教科書体 NK-B" panose="02020700000000000000" pitchFamily="18" charset="-128"/>
                  </a:rPr>
                  <a:t>クーリング・オフ期間中で、支払いも商品の引き渡しもなかったことで、無事解決！</a:t>
                </a:r>
                <a:endParaRPr kumimoji="0" lang="en-US" altLang="ja-JP" sz="1400" dirty="0">
                  <a:solidFill>
                    <a:prstClr val="black"/>
                  </a:solidFill>
                  <a:latin typeface="UD デジタル 教科書体 NK-B" panose="02020700000000000000" pitchFamily="18" charset="-128"/>
                  <a:ea typeface="UD デジタル 教科書体 NK-B" panose="02020700000000000000" pitchFamily="18" charset="-128"/>
                </a:endParaRPr>
              </a:p>
              <a:p>
                <a:pPr algn="just" defTabSz="457200">
                  <a:lnSpc>
                    <a:spcPts val="1875"/>
                  </a:lnSpc>
                  <a:defRPr/>
                </a:pPr>
                <a:endParaRPr kumimoji="0" lang="en-US" altLang="ja-JP" sz="1350" dirty="0">
                  <a:solidFill>
                    <a:prstClr val="black"/>
                  </a:solidFill>
                  <a:latin typeface="UD デジタル 教科書体 NK-B" panose="02020700000000000000" pitchFamily="18" charset="-128"/>
                  <a:ea typeface="UD デジタル 教科書体 NK-B" panose="02020700000000000000" pitchFamily="18" charset="-128"/>
                </a:endParaRPr>
              </a:p>
            </p:txBody>
          </p:sp>
          <p:sp>
            <p:nvSpPr>
              <p:cNvPr id="15" name="楕円 14"/>
              <p:cNvSpPr/>
              <p:nvPr/>
            </p:nvSpPr>
            <p:spPr>
              <a:xfrm>
                <a:off x="4944292" y="3860821"/>
                <a:ext cx="1410788" cy="44557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kumimoji="0" lang="ja-JP" altLang="en-US" sz="1400" b="1" dirty="0">
                    <a:solidFill>
                      <a:prstClr val="black"/>
                    </a:solidFill>
                  </a:rPr>
                  <a:t>行　政</a:t>
                </a:r>
              </a:p>
            </p:txBody>
          </p:sp>
        </p:grpSp>
        <p:sp>
          <p:nvSpPr>
            <p:cNvPr id="18" name="加算 17"/>
            <p:cNvSpPr/>
            <p:nvPr/>
          </p:nvSpPr>
          <p:spPr>
            <a:xfrm rot="2663202">
              <a:off x="2407893" y="4894401"/>
              <a:ext cx="621626" cy="621626"/>
            </a:xfrm>
            <a:prstGeom prst="mathPlus">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kumimoji="0" lang="ja-JP" altLang="en-US" sz="1350">
                <a:solidFill>
                  <a:prstClr val="white"/>
                </a:solidFill>
              </a:endParaRPr>
            </a:p>
          </p:txBody>
        </p:sp>
        <p:sp>
          <p:nvSpPr>
            <p:cNvPr id="19" name="等号 18"/>
            <p:cNvSpPr/>
            <p:nvPr/>
          </p:nvSpPr>
          <p:spPr>
            <a:xfrm>
              <a:off x="5237191" y="4894401"/>
              <a:ext cx="621626" cy="621626"/>
            </a:xfrm>
            <a:prstGeom prst="mathEqual">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kumimoji="0" lang="ja-JP" altLang="en-US" sz="1350">
                <a:solidFill>
                  <a:prstClr val="black"/>
                </a:solidFill>
              </a:endParaRPr>
            </a:p>
          </p:txBody>
        </p:sp>
        <p:sp>
          <p:nvSpPr>
            <p:cNvPr id="20" name="正方形/長方形 19"/>
            <p:cNvSpPr/>
            <p:nvPr/>
          </p:nvSpPr>
          <p:spPr>
            <a:xfrm rot="20315868">
              <a:off x="7155505" y="4052177"/>
              <a:ext cx="1383862" cy="500137"/>
            </a:xfrm>
            <a:prstGeom prst="rect">
              <a:avLst/>
            </a:prstGeom>
            <a:noFill/>
          </p:spPr>
          <p:txBody>
            <a:bodyPr wrap="square" lIns="68580" tIns="34290" rIns="68580" bIns="34290">
              <a:spAutoFit/>
            </a:bodyPr>
            <a:lstStyle/>
            <a:p>
              <a:pPr algn="ctr" defTabSz="457200"/>
              <a:r>
                <a:rPr kumimoji="0" lang="ja-JP" altLang="en-US" sz="2800" dirty="0">
                  <a:ln w="22225">
                    <a:solidFill>
                      <a:srgbClr val="FF0000"/>
                    </a:solidFill>
                    <a:prstDash val="solid"/>
                  </a:ln>
                  <a:solidFill>
                    <a:srgbClr val="FF0000"/>
                  </a:solidFill>
                </a:rPr>
                <a:t>解決！</a:t>
              </a:r>
            </a:p>
          </p:txBody>
        </p:sp>
      </p:grpSp>
      <p:grpSp>
        <p:nvGrpSpPr>
          <p:cNvPr id="21" name="グループ化 20"/>
          <p:cNvGrpSpPr/>
          <p:nvPr/>
        </p:nvGrpSpPr>
        <p:grpSpPr>
          <a:xfrm>
            <a:off x="221065" y="317928"/>
            <a:ext cx="8809892" cy="736212"/>
            <a:chOff x="168814" y="942122"/>
            <a:chExt cx="8809892" cy="736212"/>
          </a:xfrm>
        </p:grpSpPr>
        <p:sp>
          <p:nvSpPr>
            <p:cNvPr id="22" name="正方形/長方形 21">
              <a:extLst>
                <a:ext uri="{FF2B5EF4-FFF2-40B4-BE49-F238E27FC236}">
                  <a16:creationId xmlns:a16="http://schemas.microsoft.com/office/drawing/2014/main" id="{1DFC1C81-DEF3-45CB-B865-58A5E20C61C1}"/>
                </a:ext>
              </a:extLst>
            </p:cNvPr>
            <p:cNvSpPr/>
            <p:nvPr/>
          </p:nvSpPr>
          <p:spPr>
            <a:xfrm>
              <a:off x="168814" y="942122"/>
              <a:ext cx="8809892" cy="72829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kumimoji="0" lang="ja-JP" altLang="en-US" sz="1350">
                <a:ln>
                  <a:solidFill>
                    <a:srgbClr val="4472C4">
                      <a:lumMod val="50000"/>
                    </a:srgbClr>
                  </a:solidFill>
                </a:ln>
                <a:solidFill>
                  <a:prstClr val="white"/>
                </a:solidFill>
                <a:latin typeface="游ゴシック" panose="020F0502020204030204"/>
              </a:endParaRPr>
            </a:p>
          </p:txBody>
        </p:sp>
        <p:sp>
          <p:nvSpPr>
            <p:cNvPr id="23" name="Rectangle 11"/>
            <p:cNvSpPr txBox="1">
              <a:spLocks noChangeArrowheads="1"/>
            </p:cNvSpPr>
            <p:nvPr/>
          </p:nvSpPr>
          <p:spPr>
            <a:xfrm>
              <a:off x="300447" y="1006822"/>
              <a:ext cx="8582296" cy="6715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600" b="1" dirty="0">
                  <a:ln w="19050">
                    <a:solidFill>
                      <a:srgbClr val="002060"/>
                    </a:solidFill>
                    <a:prstDash val="solid"/>
                  </a:ln>
                  <a:solidFill>
                    <a:srgbClr val="FFFF00"/>
                  </a:solidFill>
                  <a:latin typeface="UD デジタル 教科書体 NK-B" panose="02020700000000000000" pitchFamily="18" charset="-128"/>
                  <a:ea typeface="UD デジタル 教科書体 NK-B" panose="02020700000000000000" pitchFamily="18" charset="-128"/>
                </a:rPr>
                <a:t>見守り活動　</a:t>
              </a:r>
              <a:r>
                <a:rPr lang="ja-JP" altLang="en-US" sz="2800" b="1" dirty="0">
                  <a:ln w="19050">
                    <a:solidFill>
                      <a:srgbClr val="002060"/>
                    </a:solidFill>
                    <a:prstDash val="solid"/>
                  </a:ln>
                  <a:solidFill>
                    <a:srgbClr val="FFFF00"/>
                  </a:solidFill>
                  <a:latin typeface="UD デジタル 教科書体 NK-B" panose="02020700000000000000" pitchFamily="18" charset="-128"/>
                  <a:ea typeface="UD デジタル 教科書体 NK-B" panose="02020700000000000000" pitchFamily="18" charset="-128"/>
                </a:rPr>
                <a:t>～民生委員児童委員との取組事例～</a:t>
              </a:r>
            </a:p>
          </p:txBody>
        </p:sp>
      </p:grpSp>
      <p:sp>
        <p:nvSpPr>
          <p:cNvPr id="24" name="スライド番号プレースホルダー 5"/>
          <p:cNvSpPr>
            <a:spLocks noGrp="1"/>
          </p:cNvSpPr>
          <p:nvPr>
            <p:ph type="sldNum" sz="quarter" idx="12"/>
          </p:nvPr>
        </p:nvSpPr>
        <p:spPr>
          <a:xfrm>
            <a:off x="7010400" y="6426368"/>
            <a:ext cx="2133600" cy="365125"/>
          </a:xfrm>
        </p:spPr>
        <p:txBody>
          <a:bodyPr/>
          <a:lstStyle/>
          <a:p>
            <a:fld id="{F2C10E03-493B-4EF5-97BB-FB91A5A8D49C}" type="slidenum">
              <a:rPr kumimoji="1" lang="ja-JP" altLang="en-US" sz="1600" b="1" smtClean="0">
                <a:latin typeface="游ゴシック" panose="020B0400000000000000" pitchFamily="50" charset="-128"/>
                <a:ea typeface="游ゴシック" panose="020B0400000000000000" pitchFamily="50" charset="-128"/>
              </a:rPr>
              <a:t>51</a:t>
            </a:fld>
            <a:endParaRPr kumimoji="1" lang="ja-JP" altLang="en-US" sz="16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976132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8"/>
          <p:cNvSpPr>
            <a:spLocks noGrp="1"/>
          </p:cNvSpPr>
          <p:nvPr>
            <p:ph type="sldNum" sz="quarter" idx="12"/>
          </p:nvPr>
        </p:nvSpPr>
        <p:spPr>
          <a:xfrm>
            <a:off x="6991845" y="6537960"/>
            <a:ext cx="2057400" cy="274320"/>
          </a:xfrm>
        </p:spPr>
        <p:txBody>
          <a:bodyPr/>
          <a:lstStyle/>
          <a:p>
            <a:fld id="{1DCABFC5-B5F2-44A6-809E-0B3F2C53734E}" type="slidenum">
              <a:rPr kumimoji="1" lang="ja-JP" altLang="en-US" sz="1600" b="1" smtClean="0">
                <a:latin typeface="+mn-ea"/>
              </a:rPr>
              <a:t>52</a:t>
            </a:fld>
            <a:endParaRPr kumimoji="1" lang="ja-JP" altLang="en-US" sz="1600" b="1" dirty="0">
              <a:latin typeface="+mn-ea"/>
            </a:endParaRPr>
          </a:p>
        </p:txBody>
      </p:sp>
      <p:pic>
        <p:nvPicPr>
          <p:cNvPr id="3" name="図 2">
            <a:extLst>
              <a:ext uri="{FF2B5EF4-FFF2-40B4-BE49-F238E27FC236}">
                <a16:creationId xmlns:a16="http://schemas.microsoft.com/office/drawing/2014/main" id="{6C86F0BA-2296-47FA-BDF4-53EDBCF5E452}"/>
              </a:ext>
            </a:extLst>
          </p:cNvPr>
          <p:cNvPicPr>
            <a:picLocks noChangeAspect="1"/>
          </p:cNvPicPr>
          <p:nvPr/>
        </p:nvPicPr>
        <p:blipFill>
          <a:blip r:embed="rId2"/>
          <a:stretch>
            <a:fillRect/>
          </a:stretch>
        </p:blipFill>
        <p:spPr>
          <a:xfrm>
            <a:off x="1317032" y="42063"/>
            <a:ext cx="7360624" cy="6815937"/>
          </a:xfrm>
          <a:prstGeom prst="rect">
            <a:avLst/>
          </a:prstGeom>
        </p:spPr>
      </p:pic>
      <p:sp>
        <p:nvSpPr>
          <p:cNvPr id="13" name="正方形/長方形 12">
            <a:extLst>
              <a:ext uri="{FF2B5EF4-FFF2-40B4-BE49-F238E27FC236}">
                <a16:creationId xmlns:a16="http://schemas.microsoft.com/office/drawing/2014/main" id="{2A068391-0B05-43C3-9F14-BE86DA53F235}"/>
              </a:ext>
            </a:extLst>
          </p:cNvPr>
          <p:cNvSpPr/>
          <p:nvPr/>
        </p:nvSpPr>
        <p:spPr>
          <a:xfrm rot="16200000">
            <a:off x="-2778645" y="3006101"/>
            <a:ext cx="6858001" cy="845798"/>
          </a:xfrm>
          <a:prstGeom prst="rect">
            <a:avLst/>
          </a:prstGeom>
          <a:solidFill>
            <a:srgbClr val="00B0F0"/>
          </a:solidFill>
          <a:ln w="38100" cmpd="sng">
            <a:solidFill>
              <a:srgbClr val="00B0F0"/>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kumimoji="1" lang="ja-JP" altLang="en-US" sz="2200" b="1" dirty="0">
                <a:ln>
                  <a:solidFill>
                    <a:schemeClr val="tx1"/>
                  </a:solidFill>
                </a:ln>
                <a:solidFill>
                  <a:srgbClr val="FFFF00"/>
                </a:solidFill>
                <a:latin typeface="UD デジタル 教科書体 NK-B" panose="02020700000000000000" pitchFamily="18" charset="-128"/>
                <a:ea typeface="UD デジタル 教科書体 NK-B" panose="02020700000000000000" pitchFamily="18" charset="-128"/>
              </a:rPr>
              <a:t>野</a:t>
            </a:r>
            <a:endParaRPr kumimoji="1" lang="en-US" altLang="ja-JP" sz="2200" b="1" dirty="0">
              <a:ln>
                <a:solidFill>
                  <a:schemeClr val="tx1"/>
                </a:solidFill>
              </a:ln>
              <a:solidFill>
                <a:srgbClr val="FFFF00"/>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2200" b="1" dirty="0">
                <a:ln>
                  <a:solidFill>
                    <a:schemeClr val="tx1"/>
                  </a:solidFill>
                </a:ln>
                <a:solidFill>
                  <a:srgbClr val="FFFF00"/>
                </a:solidFill>
                <a:latin typeface="UD デジタル 教科書体 NK-B" panose="02020700000000000000" pitchFamily="18" charset="-128"/>
                <a:ea typeface="UD デジタル 教科書体 NK-B" panose="02020700000000000000" pitchFamily="18" charset="-128"/>
              </a:rPr>
              <a:t>洲</a:t>
            </a:r>
            <a:endParaRPr kumimoji="1" lang="en-US" altLang="ja-JP" sz="2200" b="1" dirty="0">
              <a:ln>
                <a:solidFill>
                  <a:schemeClr val="tx1"/>
                </a:solidFill>
              </a:ln>
              <a:solidFill>
                <a:srgbClr val="FFFF00"/>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2200" b="1" dirty="0">
                <a:ln>
                  <a:solidFill>
                    <a:schemeClr val="tx1"/>
                  </a:solidFill>
                </a:ln>
                <a:solidFill>
                  <a:srgbClr val="FFFF00"/>
                </a:solidFill>
                <a:latin typeface="UD デジタル 教科書体 NK-B" panose="02020700000000000000" pitchFamily="18" charset="-128"/>
                <a:ea typeface="UD デジタル 教科書体 NK-B" panose="02020700000000000000" pitchFamily="18" charset="-128"/>
              </a:rPr>
              <a:t>市</a:t>
            </a:r>
            <a:endParaRPr kumimoji="1" lang="en-US" altLang="ja-JP" sz="2200" b="1" dirty="0">
              <a:ln>
                <a:solidFill>
                  <a:schemeClr val="tx1"/>
                </a:solidFill>
              </a:ln>
              <a:solidFill>
                <a:srgbClr val="FFFF00"/>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2200" b="1" dirty="0">
                <a:ln>
                  <a:solidFill>
                    <a:schemeClr val="tx1"/>
                  </a:solidFill>
                </a:ln>
                <a:solidFill>
                  <a:srgbClr val="FFFF00"/>
                </a:solidFill>
                <a:latin typeface="UD デジタル 教科書体 NK-B" panose="02020700000000000000" pitchFamily="18" charset="-128"/>
                <a:ea typeface="UD デジタル 教科書体 NK-B" panose="02020700000000000000" pitchFamily="18" charset="-128"/>
              </a:rPr>
              <a:t>見</a:t>
            </a:r>
            <a:endParaRPr kumimoji="1" lang="en-US" altLang="ja-JP" sz="2200" b="1" dirty="0">
              <a:ln>
                <a:solidFill>
                  <a:schemeClr val="tx1"/>
                </a:solidFill>
              </a:ln>
              <a:solidFill>
                <a:srgbClr val="FFFF00"/>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2200" b="1" dirty="0">
                <a:ln>
                  <a:solidFill>
                    <a:schemeClr val="tx1"/>
                  </a:solidFill>
                </a:ln>
                <a:solidFill>
                  <a:srgbClr val="FFFF00"/>
                </a:solidFill>
                <a:latin typeface="UD デジタル 教科書体 NK-B" panose="02020700000000000000" pitchFamily="18" charset="-128"/>
                <a:ea typeface="UD デジタル 教科書体 NK-B" panose="02020700000000000000" pitchFamily="18" charset="-128"/>
              </a:rPr>
              <a:t>守</a:t>
            </a:r>
            <a:endParaRPr kumimoji="1" lang="en-US" altLang="ja-JP" sz="2200" b="1" dirty="0">
              <a:ln>
                <a:solidFill>
                  <a:schemeClr val="tx1"/>
                </a:solidFill>
              </a:ln>
              <a:solidFill>
                <a:srgbClr val="FFFF00"/>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2200" b="1" dirty="0">
                <a:ln>
                  <a:solidFill>
                    <a:schemeClr val="tx1"/>
                  </a:solidFill>
                </a:ln>
                <a:solidFill>
                  <a:srgbClr val="FFFF00"/>
                </a:solidFill>
                <a:latin typeface="UD デジタル 教科書体 NK-B" panose="02020700000000000000" pitchFamily="18" charset="-128"/>
                <a:ea typeface="UD デジタル 教科書体 NK-B" panose="02020700000000000000" pitchFamily="18" charset="-128"/>
              </a:rPr>
              <a:t>り</a:t>
            </a:r>
            <a:endParaRPr kumimoji="1" lang="en-US" altLang="ja-JP" sz="2200" b="1" dirty="0">
              <a:ln>
                <a:solidFill>
                  <a:schemeClr val="tx1"/>
                </a:solidFill>
              </a:ln>
              <a:solidFill>
                <a:srgbClr val="FFFF00"/>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2200" b="1" dirty="0">
                <a:ln>
                  <a:solidFill>
                    <a:schemeClr val="tx1"/>
                  </a:solidFill>
                </a:ln>
                <a:solidFill>
                  <a:srgbClr val="FFFF00"/>
                </a:solidFill>
                <a:latin typeface="UD デジタル 教科書体 NK-B" panose="02020700000000000000" pitchFamily="18" charset="-128"/>
                <a:ea typeface="UD デジタル 教科書体 NK-B" panose="02020700000000000000" pitchFamily="18" charset="-128"/>
              </a:rPr>
              <a:t>ネ</a:t>
            </a:r>
            <a:endParaRPr kumimoji="1" lang="en-US" altLang="ja-JP" sz="2200" b="1" dirty="0">
              <a:ln>
                <a:solidFill>
                  <a:schemeClr val="tx1"/>
                </a:solidFill>
              </a:ln>
              <a:solidFill>
                <a:srgbClr val="FFFF00"/>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2200" b="1" dirty="0">
                <a:ln>
                  <a:solidFill>
                    <a:schemeClr val="tx1"/>
                  </a:solidFill>
                </a:ln>
                <a:solidFill>
                  <a:srgbClr val="FFFF00"/>
                </a:solidFill>
                <a:latin typeface="UD デジタル 教科書体 NK-B" panose="02020700000000000000" pitchFamily="18" charset="-128"/>
                <a:ea typeface="UD デジタル 教科書体 NK-B" panose="02020700000000000000" pitchFamily="18" charset="-128"/>
              </a:rPr>
              <a:t>ッ</a:t>
            </a:r>
            <a:endParaRPr kumimoji="1" lang="en-US" altLang="ja-JP" sz="2200" b="1" dirty="0">
              <a:ln>
                <a:solidFill>
                  <a:schemeClr val="tx1"/>
                </a:solidFill>
              </a:ln>
              <a:solidFill>
                <a:srgbClr val="FFFF00"/>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2200" b="1" dirty="0">
                <a:ln>
                  <a:solidFill>
                    <a:schemeClr val="tx1"/>
                  </a:solidFill>
                </a:ln>
                <a:solidFill>
                  <a:srgbClr val="FFFF00"/>
                </a:solidFill>
                <a:latin typeface="UD デジタル 教科書体 NK-B" panose="02020700000000000000" pitchFamily="18" charset="-128"/>
                <a:ea typeface="UD デジタル 教科書体 NK-B" panose="02020700000000000000" pitchFamily="18" charset="-128"/>
              </a:rPr>
              <a:t>ト</a:t>
            </a:r>
            <a:endParaRPr kumimoji="1" lang="en-US" altLang="ja-JP" sz="2200" b="1" dirty="0">
              <a:ln>
                <a:solidFill>
                  <a:schemeClr val="tx1"/>
                </a:solidFill>
              </a:ln>
              <a:solidFill>
                <a:srgbClr val="FFFF00"/>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2200" b="1" dirty="0">
                <a:ln>
                  <a:solidFill>
                    <a:schemeClr val="tx1"/>
                  </a:solidFill>
                </a:ln>
                <a:solidFill>
                  <a:srgbClr val="FFFF00"/>
                </a:solidFill>
                <a:latin typeface="UD デジタル 教科書体 NK-B" panose="02020700000000000000" pitchFamily="18" charset="-128"/>
                <a:ea typeface="UD デジタル 教科書体 NK-B" panose="02020700000000000000" pitchFamily="18" charset="-128"/>
              </a:rPr>
              <a:t>ワ</a:t>
            </a:r>
            <a:endParaRPr kumimoji="1" lang="en-US" altLang="ja-JP" sz="2200" b="1" dirty="0">
              <a:ln>
                <a:solidFill>
                  <a:schemeClr val="tx1"/>
                </a:solidFill>
              </a:ln>
              <a:solidFill>
                <a:srgbClr val="FFFF00"/>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2200" b="1" dirty="0">
                <a:ln>
                  <a:solidFill>
                    <a:schemeClr val="tx1"/>
                  </a:solidFill>
                </a:ln>
                <a:solidFill>
                  <a:srgbClr val="FFFF00"/>
                </a:solidFill>
                <a:latin typeface="UD デジタル 教科書体 NK-B" panose="02020700000000000000" pitchFamily="18" charset="-128"/>
                <a:ea typeface="UD デジタル 教科書体 NK-B" panose="02020700000000000000" pitchFamily="18" charset="-128"/>
              </a:rPr>
              <a:t>｜</a:t>
            </a:r>
            <a:endParaRPr kumimoji="1" lang="en-US" altLang="ja-JP" sz="2200" b="1" dirty="0">
              <a:ln>
                <a:solidFill>
                  <a:schemeClr val="tx1"/>
                </a:solidFill>
              </a:ln>
              <a:solidFill>
                <a:srgbClr val="FFFF00"/>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2200" b="1" dirty="0">
                <a:ln>
                  <a:solidFill>
                    <a:schemeClr val="tx1"/>
                  </a:solidFill>
                </a:ln>
                <a:solidFill>
                  <a:srgbClr val="FFFF00"/>
                </a:solidFill>
                <a:latin typeface="UD デジタル 教科書体 NK-B" panose="02020700000000000000" pitchFamily="18" charset="-128"/>
                <a:ea typeface="UD デジタル 教科書体 NK-B" panose="02020700000000000000" pitchFamily="18" charset="-128"/>
              </a:rPr>
              <a:t>ク</a:t>
            </a:r>
            <a:endParaRPr kumimoji="1" lang="en-US" altLang="ja-JP" sz="2200" b="1" dirty="0">
              <a:ln>
                <a:solidFill>
                  <a:schemeClr val="tx1"/>
                </a:solidFill>
              </a:ln>
              <a:solidFill>
                <a:srgbClr val="FFFF00"/>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2200" b="1" dirty="0">
                <a:ln>
                  <a:solidFill>
                    <a:schemeClr val="tx1"/>
                  </a:solidFill>
                </a:ln>
                <a:solidFill>
                  <a:srgbClr val="FFFF00"/>
                </a:solidFill>
                <a:latin typeface="UD デジタル 教科書体 NK-B" panose="02020700000000000000" pitchFamily="18" charset="-128"/>
                <a:ea typeface="UD デジタル 教科書体 NK-B" panose="02020700000000000000" pitchFamily="18" charset="-128"/>
              </a:rPr>
              <a:t>協</a:t>
            </a:r>
            <a:endParaRPr kumimoji="1" lang="en-US" altLang="ja-JP" sz="2200" b="1" dirty="0">
              <a:ln>
                <a:solidFill>
                  <a:schemeClr val="tx1"/>
                </a:solidFill>
              </a:ln>
              <a:solidFill>
                <a:srgbClr val="FFFF00"/>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2200" b="1" dirty="0">
                <a:ln>
                  <a:solidFill>
                    <a:schemeClr val="tx1"/>
                  </a:solidFill>
                </a:ln>
                <a:solidFill>
                  <a:srgbClr val="FFFF00"/>
                </a:solidFill>
                <a:latin typeface="UD デジタル 教科書体 NK-B" panose="02020700000000000000" pitchFamily="18" charset="-128"/>
                <a:ea typeface="UD デジタル 教科書体 NK-B" panose="02020700000000000000" pitchFamily="18" charset="-128"/>
              </a:rPr>
              <a:t>定</a:t>
            </a:r>
            <a:endParaRPr kumimoji="1" lang="en-US" altLang="ja-JP" sz="2200" b="1" dirty="0">
              <a:ln>
                <a:solidFill>
                  <a:schemeClr val="tx1"/>
                </a:solidFill>
              </a:ln>
              <a:solidFill>
                <a:srgbClr val="FFFF00"/>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2200" b="1" dirty="0">
                <a:ln>
                  <a:solidFill>
                    <a:schemeClr val="tx1"/>
                  </a:solidFill>
                </a:ln>
                <a:solidFill>
                  <a:srgbClr val="FFFF00"/>
                </a:solidFill>
                <a:latin typeface="UD デジタル 教科書体 NK-B" panose="02020700000000000000" pitchFamily="18" charset="-128"/>
                <a:ea typeface="UD デジタル 教科書体 NK-B" panose="02020700000000000000" pitchFamily="18" charset="-128"/>
              </a:rPr>
              <a:t>締</a:t>
            </a:r>
            <a:endParaRPr kumimoji="1" lang="en-US" altLang="ja-JP" sz="2200" b="1" dirty="0">
              <a:ln>
                <a:solidFill>
                  <a:schemeClr val="tx1"/>
                </a:solidFill>
              </a:ln>
              <a:solidFill>
                <a:srgbClr val="FFFF00"/>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2200" b="1" dirty="0">
                <a:ln>
                  <a:solidFill>
                    <a:schemeClr val="tx1"/>
                  </a:solidFill>
                </a:ln>
                <a:solidFill>
                  <a:srgbClr val="FFFF00"/>
                </a:solidFill>
                <a:latin typeface="UD デジタル 教科書体 NK-B" panose="02020700000000000000" pitchFamily="18" charset="-128"/>
                <a:ea typeface="UD デジタル 教科書体 NK-B" panose="02020700000000000000" pitchFamily="18" charset="-128"/>
              </a:rPr>
              <a:t>結</a:t>
            </a:r>
            <a:endParaRPr kumimoji="1" lang="en-US" altLang="ja-JP" sz="2200" b="1" dirty="0">
              <a:ln>
                <a:solidFill>
                  <a:schemeClr val="tx1"/>
                </a:solidFill>
              </a:ln>
              <a:solidFill>
                <a:srgbClr val="FFFF00"/>
              </a:solidFill>
              <a:latin typeface="UD デジタル 教科書体 NK-B" panose="02020700000000000000" pitchFamily="18" charset="-128"/>
              <a:ea typeface="UD デジタル 教科書体 NK-B" panose="02020700000000000000" pitchFamily="18" charset="-128"/>
            </a:endParaRPr>
          </a:p>
          <a:p>
            <a:pPr algn="ctr"/>
            <a:r>
              <a:rPr lang="en-US" altLang="ja-JP" sz="2200" b="1" dirty="0">
                <a:ln>
                  <a:solidFill>
                    <a:schemeClr val="tx1"/>
                  </a:solidFill>
                </a:ln>
                <a:solidFill>
                  <a:srgbClr val="FFFF00"/>
                </a:solidFill>
                <a:latin typeface="UD デジタル 教科書体 NK-B" panose="02020700000000000000" pitchFamily="18" charset="-128"/>
                <a:ea typeface="UD デジタル 教科書体 NK-B" panose="02020700000000000000" pitchFamily="18" charset="-128"/>
              </a:rPr>
              <a:t>53</a:t>
            </a:r>
            <a:endParaRPr kumimoji="1" lang="en-US" altLang="ja-JP" sz="2200" b="1" dirty="0">
              <a:ln>
                <a:solidFill>
                  <a:schemeClr val="tx1"/>
                </a:solidFill>
              </a:ln>
              <a:solidFill>
                <a:srgbClr val="FFFF00"/>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2200" b="1" dirty="0">
                <a:ln>
                  <a:solidFill>
                    <a:schemeClr val="tx1"/>
                  </a:solidFill>
                </a:ln>
                <a:solidFill>
                  <a:srgbClr val="FFFF00"/>
                </a:solidFill>
                <a:latin typeface="UD デジタル 教科書体 NK-B" panose="02020700000000000000" pitchFamily="18" charset="-128"/>
                <a:ea typeface="UD デジタル 教科書体 NK-B" panose="02020700000000000000" pitchFamily="18" charset="-128"/>
              </a:rPr>
              <a:t>事</a:t>
            </a:r>
            <a:endParaRPr kumimoji="1" lang="en-US" altLang="ja-JP" sz="2200" b="1" dirty="0">
              <a:ln>
                <a:solidFill>
                  <a:schemeClr val="tx1"/>
                </a:solidFill>
              </a:ln>
              <a:solidFill>
                <a:srgbClr val="FFFF00"/>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2200" b="1" dirty="0">
                <a:ln>
                  <a:solidFill>
                    <a:schemeClr val="tx1"/>
                  </a:solidFill>
                </a:ln>
                <a:solidFill>
                  <a:srgbClr val="FFFF00"/>
                </a:solidFill>
                <a:latin typeface="UD デジタル 教科書体 NK-B" panose="02020700000000000000" pitchFamily="18" charset="-128"/>
                <a:ea typeface="UD デジタル 教科書体 NK-B" panose="02020700000000000000" pitchFamily="18" charset="-128"/>
              </a:rPr>
              <a:t>業</a:t>
            </a:r>
            <a:endParaRPr kumimoji="1" lang="en-US" altLang="ja-JP" sz="2200" b="1" dirty="0">
              <a:ln>
                <a:solidFill>
                  <a:schemeClr val="tx1"/>
                </a:solidFill>
              </a:ln>
              <a:solidFill>
                <a:srgbClr val="FFFF00"/>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2200" b="1" dirty="0">
                <a:ln>
                  <a:solidFill>
                    <a:schemeClr val="tx1"/>
                  </a:solidFill>
                </a:ln>
                <a:solidFill>
                  <a:srgbClr val="FFFF00"/>
                </a:solidFill>
                <a:latin typeface="UD デジタル 教科書体 NK-B" panose="02020700000000000000" pitchFamily="18" charset="-128"/>
                <a:ea typeface="UD デジタル 教科書体 NK-B" panose="02020700000000000000" pitchFamily="18" charset="-128"/>
              </a:rPr>
              <a:t>者</a:t>
            </a:r>
            <a:endParaRPr kumimoji="1" lang="en-US" altLang="ja-JP" sz="2200" b="1" dirty="0">
              <a:ln>
                <a:solidFill>
                  <a:schemeClr val="tx1"/>
                </a:solidFill>
              </a:ln>
              <a:solidFill>
                <a:srgbClr val="FFFF00"/>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25306064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B3FB3135-4A0B-4896-A676-8A9DD0EC1E7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70060" y="2227635"/>
            <a:ext cx="3073940" cy="3822970"/>
          </a:xfrm>
          <a:prstGeom prst="rect">
            <a:avLst/>
          </a:prstGeom>
          <a:noFill/>
          <a:ln>
            <a:noFill/>
          </a:ln>
        </p:spPr>
      </p:pic>
      <p:sp>
        <p:nvSpPr>
          <p:cNvPr id="184325" name="コンテンツ プレースホルダ 2"/>
          <p:cNvSpPr>
            <a:spLocks noGrp="1"/>
          </p:cNvSpPr>
          <p:nvPr>
            <p:ph idx="4294967295"/>
          </p:nvPr>
        </p:nvSpPr>
        <p:spPr>
          <a:xfrm>
            <a:off x="109588" y="444078"/>
            <a:ext cx="8907952" cy="5827999"/>
          </a:xfrm>
        </p:spPr>
        <p:txBody>
          <a:bodyPr>
            <a:normAutofit/>
          </a:bodyPr>
          <a:lstStyle/>
          <a:p>
            <a:pPr>
              <a:buFont typeface="Wingdings 2" pitchFamily="18" charset="2"/>
              <a:buNone/>
            </a:pPr>
            <a:r>
              <a:rPr lang="ja-JP" altLang="en-US" sz="3200" dirty="0">
                <a:latin typeface="UD デジタル 教科書体 NK-B" panose="02020700000000000000" pitchFamily="18" charset="-128"/>
                <a:ea typeface="UD デジタル 教科書体 NK-B" panose="02020700000000000000" pitchFamily="18" charset="-128"/>
              </a:rPr>
              <a:t>　滋賀県野洲市　健康福祉部　市民生活相談課</a:t>
            </a:r>
            <a:endParaRPr lang="en-US" altLang="ja-JP" sz="3200" dirty="0">
              <a:latin typeface="UD デジタル 教科書体 NK-B" panose="02020700000000000000" pitchFamily="18" charset="-128"/>
              <a:ea typeface="UD デジタル 教科書体 NK-B" panose="02020700000000000000" pitchFamily="18" charset="-128"/>
            </a:endParaRPr>
          </a:p>
          <a:p>
            <a:pPr>
              <a:buFont typeface="Wingdings 2" pitchFamily="18" charset="2"/>
              <a:buNone/>
            </a:pPr>
            <a:r>
              <a:rPr lang="ja-JP" altLang="en-US" sz="3200" dirty="0">
                <a:latin typeface="UD デジタル 教科書体 NK-B" panose="02020700000000000000" pitchFamily="18" charset="-128"/>
                <a:ea typeface="UD デジタル 教科書体 NK-B" panose="02020700000000000000" pitchFamily="18" charset="-128"/>
              </a:rPr>
              <a:t>　　　　　　　　　　　　　　　　　　　　　　　消費生活センター</a:t>
            </a:r>
          </a:p>
          <a:p>
            <a:pPr>
              <a:buFont typeface="Wingdings 2" pitchFamily="18" charset="2"/>
              <a:buNone/>
            </a:pPr>
            <a:endParaRPr lang="en-US" altLang="ja-JP" sz="2800" dirty="0">
              <a:latin typeface="UD デジタル 教科書体 NK-B" panose="02020700000000000000" pitchFamily="18" charset="-128"/>
              <a:ea typeface="UD デジタル 教科書体 NK-B" panose="02020700000000000000" pitchFamily="18" charset="-128"/>
            </a:endParaRPr>
          </a:p>
          <a:p>
            <a:pPr>
              <a:buFont typeface="Wingdings 2" pitchFamily="18" charset="2"/>
              <a:buNone/>
            </a:pPr>
            <a:r>
              <a:rPr lang="ja-JP" altLang="en-US" sz="2800" dirty="0">
                <a:latin typeface="UD デジタル 教科書体 NK-B" panose="02020700000000000000" pitchFamily="18" charset="-128"/>
                <a:ea typeface="UD デジタル 教科書体 NK-B" panose="02020700000000000000" pitchFamily="18" charset="-128"/>
              </a:rPr>
              <a:t>　電話　０７７－５８７－６０６３</a:t>
            </a:r>
          </a:p>
          <a:p>
            <a:pPr>
              <a:buFont typeface="Wingdings 2" pitchFamily="18" charset="2"/>
              <a:buNone/>
            </a:pPr>
            <a:r>
              <a:rPr lang="ja-JP" altLang="en-US" sz="2800" dirty="0">
                <a:latin typeface="UD デジタル 教科書体 NK-B" panose="02020700000000000000" pitchFamily="18" charset="-128"/>
                <a:ea typeface="UD デジタル 教科書体 NK-B" panose="02020700000000000000" pitchFamily="18" charset="-128"/>
              </a:rPr>
              <a:t>　</a:t>
            </a:r>
            <a:r>
              <a:rPr lang="en-US" altLang="ja-JP" sz="2800" dirty="0">
                <a:latin typeface="UD デジタル 教科書体 NK-B" panose="02020700000000000000" pitchFamily="18" charset="-128"/>
                <a:ea typeface="UD デジタル 教科書体 NK-B" panose="02020700000000000000" pitchFamily="18" charset="-128"/>
              </a:rPr>
              <a:t>FAX</a:t>
            </a:r>
            <a:r>
              <a:rPr lang="ja-JP" altLang="en-US" sz="2800" dirty="0">
                <a:latin typeface="UD デジタル 教科書体 NK-B" panose="02020700000000000000" pitchFamily="18" charset="-128"/>
                <a:ea typeface="UD デジタル 教科書体 NK-B" panose="02020700000000000000" pitchFamily="18" charset="-128"/>
              </a:rPr>
              <a:t>　０７７－５８６－</a:t>
            </a:r>
            <a:r>
              <a:rPr lang="en-US" altLang="ja-JP" sz="2800" dirty="0">
                <a:latin typeface="UD デジタル 教科書体 NK-B" panose="02020700000000000000" pitchFamily="18" charset="-128"/>
                <a:ea typeface="UD デジタル 教科書体 NK-B" panose="02020700000000000000" pitchFamily="18" charset="-128"/>
              </a:rPr>
              <a:t>21</a:t>
            </a:r>
            <a:r>
              <a:rPr lang="ja-JP" altLang="en-US" sz="2800" dirty="0">
                <a:latin typeface="UD デジタル 教科書体 NK-B" panose="02020700000000000000" pitchFamily="18" charset="-128"/>
                <a:ea typeface="UD デジタル 教科書体 NK-B" panose="02020700000000000000" pitchFamily="18" charset="-128"/>
              </a:rPr>
              <a:t>７７</a:t>
            </a:r>
            <a:endParaRPr lang="en-US" altLang="ja-JP" sz="2800" dirty="0">
              <a:latin typeface="UD デジタル 教科書体 NK-B" panose="02020700000000000000" pitchFamily="18" charset="-128"/>
              <a:ea typeface="UD デジタル 教科書体 NK-B" panose="02020700000000000000" pitchFamily="18" charset="-128"/>
            </a:endParaRPr>
          </a:p>
          <a:p>
            <a:pPr>
              <a:buFont typeface="Wingdings 2" pitchFamily="18" charset="2"/>
              <a:buNone/>
            </a:pPr>
            <a:endParaRPr lang="ja-JP" altLang="en-US" sz="2800" dirty="0">
              <a:latin typeface="UD デジタル 教科書体 NK-B" panose="02020700000000000000" pitchFamily="18" charset="-128"/>
              <a:ea typeface="UD デジタル 教科書体 NK-B" panose="02020700000000000000" pitchFamily="18" charset="-128"/>
            </a:endParaRPr>
          </a:p>
          <a:p>
            <a:pPr>
              <a:buFont typeface="Wingdings 2" pitchFamily="18" charset="2"/>
              <a:buNone/>
            </a:pPr>
            <a:r>
              <a:rPr lang="ja-JP" altLang="en-US" sz="2800" dirty="0">
                <a:latin typeface="UD デジタル 教科書体 NK-B" panose="02020700000000000000" pitchFamily="18" charset="-128"/>
                <a:ea typeface="UD デジタル 教科書体 NK-B" panose="02020700000000000000" pitchFamily="18" charset="-128"/>
              </a:rPr>
              <a:t>　メール　</a:t>
            </a:r>
            <a:r>
              <a:rPr lang="en-US" altLang="ja-JP" sz="2800" dirty="0">
                <a:latin typeface="UD デジタル 教科書体 NK-B" panose="02020700000000000000" pitchFamily="18" charset="-128"/>
                <a:ea typeface="UD デジタル 教科書体 NK-B" panose="02020700000000000000" pitchFamily="18" charset="-128"/>
                <a:hlinkClick r:id="rId3"/>
              </a:rPr>
              <a:t>soudan@city.yasu.lg.jp</a:t>
            </a:r>
            <a:endParaRPr lang="en-US" altLang="ja-JP" sz="2800" dirty="0">
              <a:latin typeface="UD デジタル 教科書体 NK-B" panose="02020700000000000000" pitchFamily="18" charset="-128"/>
              <a:ea typeface="UD デジタル 教科書体 NK-B" panose="02020700000000000000" pitchFamily="18" charset="-128"/>
            </a:endParaRPr>
          </a:p>
          <a:p>
            <a:pPr>
              <a:buFont typeface="Wingdings 2" pitchFamily="18" charset="2"/>
              <a:buNone/>
            </a:pPr>
            <a:r>
              <a:rPr lang="ja-JP" altLang="en-US" sz="2800" dirty="0">
                <a:latin typeface="UD デジタル 教科書体 NK-B" panose="02020700000000000000" pitchFamily="18" charset="-128"/>
                <a:ea typeface="UD デジタル 教科書体 NK-B" panose="02020700000000000000" pitchFamily="18" charset="-128"/>
              </a:rPr>
              <a:t>　</a:t>
            </a:r>
            <a:endParaRPr lang="en-US" altLang="ja-JP" sz="2800" dirty="0">
              <a:latin typeface="UD デジタル 教科書体 NK-B" panose="02020700000000000000" pitchFamily="18" charset="-128"/>
              <a:ea typeface="UD デジタル 教科書体 NK-B" panose="02020700000000000000" pitchFamily="18" charset="-128"/>
            </a:endParaRPr>
          </a:p>
          <a:p>
            <a:pPr>
              <a:buFont typeface="Wingdings 2" pitchFamily="18" charset="2"/>
              <a:buNone/>
            </a:pPr>
            <a:r>
              <a:rPr lang="ja-JP" altLang="en-US" sz="2800" dirty="0">
                <a:latin typeface="UD デジタル 教科書体 NK-B" panose="02020700000000000000" pitchFamily="18" charset="-128"/>
                <a:ea typeface="UD デジタル 教科書体 NK-B" panose="02020700000000000000" pitchFamily="18" charset="-128"/>
              </a:rPr>
              <a:t>　市ホームページ　</a:t>
            </a:r>
            <a:endParaRPr lang="en-US" altLang="ja-JP" sz="2800" dirty="0">
              <a:latin typeface="UD デジタル 教科書体 NK-B" panose="02020700000000000000" pitchFamily="18" charset="-128"/>
              <a:ea typeface="UD デジタル 教科書体 NK-B" panose="02020700000000000000" pitchFamily="18" charset="-128"/>
            </a:endParaRPr>
          </a:p>
          <a:p>
            <a:pPr>
              <a:buFont typeface="Wingdings 2" pitchFamily="18" charset="2"/>
              <a:buNone/>
            </a:pPr>
            <a:r>
              <a:rPr lang="ja-JP" altLang="en-US" dirty="0">
                <a:latin typeface="UD デジタル 教科書体 NK-B" panose="02020700000000000000" pitchFamily="18" charset="-128"/>
                <a:ea typeface="UD デジタル 教科書体 NK-B" panose="02020700000000000000" pitchFamily="18" charset="-128"/>
              </a:rPr>
              <a:t>　　    　</a:t>
            </a:r>
            <a:r>
              <a:rPr lang="en-US" altLang="ja-JP" dirty="0">
                <a:latin typeface="UD デジタル 教科書体 NK-B" panose="02020700000000000000" pitchFamily="18" charset="-128"/>
                <a:ea typeface="UD デジタル 教科書体 NK-B" panose="02020700000000000000" pitchFamily="18" charset="-128"/>
                <a:hlinkClick r:id="rId4"/>
              </a:rPr>
              <a:t>http://www.city.yasu.lg.jp</a:t>
            </a:r>
            <a:endParaRPr lang="en-US" altLang="ja-JP" dirty="0">
              <a:latin typeface="UD デジタル 教科書体 NK-B" panose="02020700000000000000" pitchFamily="18" charset="-128"/>
              <a:ea typeface="UD デジタル 教科書体 NK-B" panose="02020700000000000000" pitchFamily="18" charset="-128"/>
            </a:endParaRPr>
          </a:p>
          <a:p>
            <a:pPr>
              <a:buFont typeface="Wingdings 2" pitchFamily="18" charset="2"/>
              <a:buNone/>
            </a:pPr>
            <a:r>
              <a:rPr lang="ja-JP" altLang="en-US" sz="2800" dirty="0">
                <a:latin typeface="UD デジタル 教科書体 NK-B" panose="02020700000000000000" pitchFamily="18" charset="-128"/>
                <a:ea typeface="UD デジタル 教科書体 NK-B" panose="02020700000000000000" pitchFamily="18" charset="-128"/>
              </a:rPr>
              <a:t>　　　　　　</a:t>
            </a:r>
            <a:r>
              <a:rPr lang="ja-JP" altLang="en-US" sz="2400" dirty="0">
                <a:latin typeface="UD デジタル 教科書体 NK-B" panose="02020700000000000000" pitchFamily="18" charset="-128"/>
                <a:ea typeface="UD デジタル 教科書体 NK-B" panose="02020700000000000000" pitchFamily="18" charset="-128"/>
              </a:rPr>
              <a:t>（事業に関する資料も公開しています）</a:t>
            </a:r>
            <a:endParaRPr lang="en-US" altLang="ja-JP" sz="2800" dirty="0">
              <a:latin typeface="UD デジタル 教科書体 NK-B" panose="02020700000000000000" pitchFamily="18" charset="-128"/>
              <a:ea typeface="UD デジタル 教科書体 NK-B" panose="02020700000000000000" pitchFamily="18" charset="-128"/>
            </a:endParaRPr>
          </a:p>
        </p:txBody>
      </p:sp>
      <p:sp>
        <p:nvSpPr>
          <p:cNvPr id="5" name="スライド番号プレースホルダー 5"/>
          <p:cNvSpPr>
            <a:spLocks noGrp="1"/>
          </p:cNvSpPr>
          <p:nvPr>
            <p:ph type="sldNum" sz="quarter" idx="12"/>
          </p:nvPr>
        </p:nvSpPr>
        <p:spPr>
          <a:xfrm>
            <a:off x="7010400" y="6382476"/>
            <a:ext cx="2133600" cy="365125"/>
          </a:xfrm>
        </p:spPr>
        <p:txBody>
          <a:bodyPr/>
          <a:lstStyle/>
          <a:p>
            <a:fld id="{F2C10E03-493B-4EF5-97BB-FB91A5A8D49C}" type="slidenum">
              <a:rPr kumimoji="1" lang="ja-JP" altLang="en-US" sz="1600" b="1" smtClean="0">
                <a:latin typeface="游ゴシック" panose="020B0400000000000000" pitchFamily="50" charset="-128"/>
                <a:ea typeface="游ゴシック" panose="020B0400000000000000" pitchFamily="50" charset="-128"/>
              </a:rPr>
              <a:t>53</a:t>
            </a:fld>
            <a:endParaRPr kumimoji="1" lang="ja-JP" altLang="en-US" sz="16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584406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395539" y="99139"/>
            <a:ext cx="8928991" cy="449547"/>
          </a:xfrm>
        </p:spPr>
        <p:txBody>
          <a:bodyPr/>
          <a:lstStyle/>
          <a:p>
            <a:r>
              <a:rPr lang="ja-JP" altLang="ja-JP" sz="3200" b="1" dirty="0">
                <a:solidFill>
                  <a:srgbClr val="00B0F0"/>
                </a:solidFill>
                <a:latin typeface="UD デジタル 教科書体 NK-B" panose="02020700000000000000" pitchFamily="18" charset="-128"/>
                <a:ea typeface="UD デジタル 教科書体 NK-B" panose="02020700000000000000" pitchFamily="18" charset="-128"/>
              </a:rPr>
              <a:t>【野洲市くらし支えあい条例の概要】</a:t>
            </a:r>
            <a:endParaRPr kumimoji="1" lang="ja-JP" altLang="en-US" sz="3200" b="1" dirty="0">
              <a:solidFill>
                <a:srgbClr val="00B0F0"/>
              </a:solidFill>
              <a:latin typeface="UD デジタル 教科書体 NK-B" panose="02020700000000000000" pitchFamily="18" charset="-128"/>
              <a:ea typeface="UD デジタル 教科書体 NK-B" panose="02020700000000000000" pitchFamily="18" charset="-128"/>
            </a:endParaRPr>
          </a:p>
        </p:txBody>
      </p:sp>
      <p:sp>
        <p:nvSpPr>
          <p:cNvPr id="5" name="コンテンツ プレースホルダ 4"/>
          <p:cNvSpPr>
            <a:spLocks noGrp="1"/>
          </p:cNvSpPr>
          <p:nvPr>
            <p:ph idx="1"/>
          </p:nvPr>
        </p:nvSpPr>
        <p:spPr>
          <a:xfrm>
            <a:off x="539552" y="621904"/>
            <a:ext cx="8419622" cy="5831433"/>
          </a:xfrm>
        </p:spPr>
        <p:txBody>
          <a:bodyPr/>
          <a:lstStyle/>
          <a:p>
            <a:pPr>
              <a:lnSpc>
                <a:spcPts val="2400"/>
              </a:lnSpc>
            </a:pPr>
            <a:r>
              <a:rPr lang="ja-JP" altLang="ja-JP" sz="2200" b="1" u="sng" dirty="0">
                <a:solidFill>
                  <a:srgbClr val="FF0000"/>
                </a:solidFill>
                <a:latin typeface="UD デジタル 教科書体 NK-R" panose="02020400000000000000" pitchFamily="18" charset="-128"/>
                <a:ea typeface="UD デジタル 教科書体 NK-R" panose="02020400000000000000" pitchFamily="18" charset="-128"/>
              </a:rPr>
              <a:t>「売り手よし</a:t>
            </a:r>
            <a:r>
              <a:rPr lang="en-US" altLang="ja-JP" sz="2200" b="1" u="sng" dirty="0">
                <a:solidFill>
                  <a:srgbClr val="FF0000"/>
                </a:solidFill>
                <a:latin typeface="UD デジタル 教科書体 NK-R" panose="02020400000000000000" pitchFamily="18" charset="-128"/>
                <a:ea typeface="UD デジタル 教科書体 NK-R" panose="02020400000000000000" pitchFamily="18" charset="-128"/>
              </a:rPr>
              <a:t>(</a:t>
            </a:r>
            <a:r>
              <a:rPr lang="ja-JP" altLang="ja-JP" sz="2200" b="1" u="sng" dirty="0">
                <a:solidFill>
                  <a:srgbClr val="FF0000"/>
                </a:solidFill>
                <a:latin typeface="UD デジタル 教科書体 NK-R" panose="02020400000000000000" pitchFamily="18" charset="-128"/>
                <a:ea typeface="UD デジタル 教科書体 NK-R" panose="02020400000000000000" pitchFamily="18" charset="-128"/>
              </a:rPr>
              <a:t>事業者</a:t>
            </a:r>
            <a:r>
              <a:rPr lang="en-US" altLang="ja-JP" sz="2200" b="1" u="sng" dirty="0">
                <a:solidFill>
                  <a:srgbClr val="FF0000"/>
                </a:solidFill>
                <a:latin typeface="UD デジタル 教科書体 NK-R" panose="02020400000000000000" pitchFamily="18" charset="-128"/>
                <a:ea typeface="UD デジタル 教科書体 NK-R" panose="02020400000000000000" pitchFamily="18" charset="-128"/>
              </a:rPr>
              <a:t>)</a:t>
            </a:r>
            <a:r>
              <a:rPr lang="ja-JP" altLang="ja-JP" sz="2200" b="1" u="sng" dirty="0" err="1">
                <a:solidFill>
                  <a:srgbClr val="FF0000"/>
                </a:solidFill>
                <a:latin typeface="UD デジタル 教科書体 NK-R" panose="02020400000000000000" pitchFamily="18" charset="-128"/>
                <a:ea typeface="UD デジタル 教科書体 NK-R" panose="02020400000000000000" pitchFamily="18" charset="-128"/>
              </a:rPr>
              <a:t>、</a:t>
            </a:r>
            <a:r>
              <a:rPr lang="ja-JP" altLang="ja-JP" sz="2200" b="1" u="sng" dirty="0">
                <a:solidFill>
                  <a:srgbClr val="FF0000"/>
                </a:solidFill>
                <a:latin typeface="UD デジタル 教科書体 NK-R" panose="02020400000000000000" pitchFamily="18" charset="-128"/>
                <a:ea typeface="UD デジタル 教科書体 NK-R" panose="02020400000000000000" pitchFamily="18" charset="-128"/>
              </a:rPr>
              <a:t>買い手よし</a:t>
            </a:r>
            <a:r>
              <a:rPr lang="en-US" altLang="ja-JP" sz="2200" b="1" u="sng" dirty="0">
                <a:solidFill>
                  <a:srgbClr val="FF0000"/>
                </a:solidFill>
                <a:latin typeface="UD デジタル 教科書体 NK-R" panose="02020400000000000000" pitchFamily="18" charset="-128"/>
                <a:ea typeface="UD デジタル 教科書体 NK-R" panose="02020400000000000000" pitchFamily="18" charset="-128"/>
              </a:rPr>
              <a:t>(</a:t>
            </a:r>
            <a:r>
              <a:rPr lang="ja-JP" altLang="ja-JP" sz="2200" b="1" u="sng" dirty="0">
                <a:solidFill>
                  <a:srgbClr val="FF0000"/>
                </a:solidFill>
                <a:latin typeface="UD デジタル 教科書体 NK-R" panose="02020400000000000000" pitchFamily="18" charset="-128"/>
                <a:ea typeface="UD デジタル 教科書体 NK-R" panose="02020400000000000000" pitchFamily="18" charset="-128"/>
              </a:rPr>
              <a:t>消費者</a:t>
            </a:r>
            <a:r>
              <a:rPr lang="en-US" altLang="ja-JP" sz="2200" b="1" u="sng" dirty="0">
                <a:solidFill>
                  <a:srgbClr val="FF0000"/>
                </a:solidFill>
                <a:latin typeface="UD デジタル 教科書体 NK-R" panose="02020400000000000000" pitchFamily="18" charset="-128"/>
                <a:ea typeface="UD デジタル 教科書体 NK-R" panose="02020400000000000000" pitchFamily="18" charset="-128"/>
              </a:rPr>
              <a:t>)</a:t>
            </a:r>
            <a:r>
              <a:rPr lang="ja-JP" altLang="ja-JP" sz="2200" b="1" u="sng" dirty="0" err="1">
                <a:solidFill>
                  <a:srgbClr val="FF0000"/>
                </a:solidFill>
                <a:latin typeface="UD デジタル 教科書体 NK-R" panose="02020400000000000000" pitchFamily="18" charset="-128"/>
                <a:ea typeface="UD デジタル 教科書体 NK-R" panose="02020400000000000000" pitchFamily="18" charset="-128"/>
              </a:rPr>
              <a:t>、</a:t>
            </a:r>
            <a:r>
              <a:rPr lang="ja-JP" altLang="ja-JP" sz="2200" b="1" u="sng" dirty="0">
                <a:solidFill>
                  <a:srgbClr val="FF0000"/>
                </a:solidFill>
                <a:latin typeface="UD デジタル 教科書体 NK-R" panose="02020400000000000000" pitchFamily="18" charset="-128"/>
                <a:ea typeface="UD デジタル 教科書体 NK-R" panose="02020400000000000000" pitchFamily="18" charset="-128"/>
              </a:rPr>
              <a:t>世間よし</a:t>
            </a:r>
            <a:r>
              <a:rPr lang="en-US" altLang="ja-JP" sz="2200" b="1" u="sng" dirty="0">
                <a:solidFill>
                  <a:srgbClr val="FF0000"/>
                </a:solidFill>
                <a:latin typeface="UD デジタル 教科書体 NK-R" panose="02020400000000000000" pitchFamily="18" charset="-128"/>
                <a:ea typeface="UD デジタル 教科書体 NK-R" panose="02020400000000000000" pitchFamily="18" charset="-128"/>
              </a:rPr>
              <a:t>(</a:t>
            </a:r>
            <a:r>
              <a:rPr lang="ja-JP" altLang="ja-JP" sz="2200" b="1" u="sng" dirty="0">
                <a:solidFill>
                  <a:srgbClr val="FF0000"/>
                </a:solidFill>
                <a:latin typeface="UD デジタル 教科書体 NK-R" panose="02020400000000000000" pitchFamily="18" charset="-128"/>
                <a:ea typeface="UD デジタル 教科書体 NK-R" panose="02020400000000000000" pitchFamily="18" charset="-128"/>
              </a:rPr>
              <a:t>地域</a:t>
            </a:r>
            <a:r>
              <a:rPr lang="en-US" altLang="ja-JP" sz="2200" b="1" u="sng" dirty="0">
                <a:solidFill>
                  <a:srgbClr val="FF0000"/>
                </a:solidFill>
                <a:latin typeface="UD デジタル 教科書体 NK-R" panose="02020400000000000000" pitchFamily="18" charset="-128"/>
                <a:ea typeface="UD デジタル 教科書体 NK-R" panose="02020400000000000000" pitchFamily="18" charset="-128"/>
              </a:rPr>
              <a:t>)</a:t>
            </a:r>
            <a:r>
              <a:rPr lang="ja-JP" altLang="ja-JP" sz="2200" b="1" u="sng" dirty="0">
                <a:solidFill>
                  <a:srgbClr val="FF0000"/>
                </a:solidFill>
                <a:latin typeface="UD デジタル 教科書体 NK-R" panose="02020400000000000000" pitchFamily="18" charset="-128"/>
                <a:ea typeface="UD デジタル 教科書体 NK-R" panose="02020400000000000000" pitchFamily="18" charset="-128"/>
              </a:rPr>
              <a:t>」</a:t>
            </a:r>
            <a:endParaRPr lang="en-US" altLang="ja-JP" sz="2200" b="1" u="sng" dirty="0">
              <a:solidFill>
                <a:srgbClr val="FF0000"/>
              </a:solidFill>
              <a:latin typeface="UD デジタル 教科書体 NK-R" panose="02020400000000000000" pitchFamily="18" charset="-128"/>
              <a:ea typeface="UD デジタル 教科書体 NK-R" panose="02020400000000000000" pitchFamily="18" charset="-128"/>
            </a:endParaRPr>
          </a:p>
          <a:p>
            <a:pPr>
              <a:lnSpc>
                <a:spcPts val="2400"/>
              </a:lnSpc>
            </a:pPr>
            <a:r>
              <a:rPr lang="ja-JP" altLang="ja-JP" sz="2200" spc="30" dirty="0">
                <a:latin typeface="UD デジタル 教科書体 NK-R" panose="02020400000000000000" pitchFamily="18" charset="-128"/>
                <a:ea typeface="UD デジタル 教科書体 NK-R" panose="02020400000000000000" pitchFamily="18" charset="-128"/>
              </a:rPr>
              <a:t>近江商人の</a:t>
            </a:r>
            <a:r>
              <a:rPr lang="ja-JP" altLang="en-US" sz="2200" spc="30" dirty="0">
                <a:latin typeface="UD デジタル 教科書体 NK-R" panose="02020400000000000000" pitchFamily="18" charset="-128"/>
                <a:ea typeface="UD デジタル 教科書体 NK-R" panose="02020400000000000000" pitchFamily="18" charset="-128"/>
              </a:rPr>
              <a:t>教え</a:t>
            </a:r>
            <a:r>
              <a:rPr lang="ja-JP" altLang="ja-JP" sz="2200" spc="30" dirty="0">
                <a:latin typeface="UD デジタル 教科書体 NK-R" panose="02020400000000000000" pitchFamily="18" charset="-128"/>
                <a:ea typeface="UD デジタル 教科書体 NK-R" panose="02020400000000000000" pitchFamily="18" charset="-128"/>
              </a:rPr>
              <a:t>である三方よしを継承し、事業者と消費者がともに</a:t>
            </a:r>
            <a:r>
              <a:rPr lang="ja-JP" altLang="ja-JP" sz="2200" spc="60" dirty="0">
                <a:latin typeface="UD デジタル 教科書体 NK-R" panose="02020400000000000000" pitchFamily="18" charset="-128"/>
                <a:ea typeface="UD デジタル 教科書体 NK-R" panose="02020400000000000000" pitchFamily="18" charset="-128"/>
              </a:rPr>
              <a:t>満足し成長することで地域社会</a:t>
            </a:r>
            <a:r>
              <a:rPr lang="ja-JP" altLang="ja-JP" sz="2200" spc="70" dirty="0">
                <a:latin typeface="UD デジタル 教科書体 NK-R" panose="02020400000000000000" pitchFamily="18" charset="-128"/>
                <a:ea typeface="UD デジタル 教科書体 NK-R" panose="02020400000000000000" pitchFamily="18" charset="-128"/>
              </a:rPr>
              <a:t>の発展を目指すことを条例の基本</a:t>
            </a:r>
            <a:r>
              <a:rPr lang="ja-JP" altLang="ja-JP" sz="2200" dirty="0">
                <a:latin typeface="UD デジタル 教科書体 NK-R" panose="02020400000000000000" pitchFamily="18" charset="-128"/>
                <a:ea typeface="UD デジタル 教科書体 NK-R" panose="02020400000000000000" pitchFamily="18" charset="-128"/>
              </a:rPr>
              <a:t>方針と</a:t>
            </a:r>
            <a:r>
              <a:rPr lang="ja-JP" altLang="en-US" sz="2200" dirty="0">
                <a:latin typeface="UD デジタル 教科書体 NK-R" panose="02020400000000000000" pitchFamily="18" charset="-128"/>
                <a:ea typeface="UD デジタル 教科書体 NK-R" panose="02020400000000000000" pitchFamily="18" charset="-128"/>
              </a:rPr>
              <a:t>しています。</a:t>
            </a:r>
            <a:endParaRPr lang="ja-JP" altLang="ja-JP" sz="2200" dirty="0">
              <a:latin typeface="UD デジタル 教科書体 NK-R" panose="02020400000000000000" pitchFamily="18" charset="-128"/>
              <a:ea typeface="UD デジタル 教科書体 NK-R" panose="02020400000000000000" pitchFamily="18" charset="-128"/>
            </a:endParaRPr>
          </a:p>
          <a:p>
            <a:pPr>
              <a:lnSpc>
                <a:spcPts val="2400"/>
              </a:lnSpc>
            </a:pPr>
            <a:r>
              <a:rPr lang="ja-JP" altLang="ja-JP" sz="2200" spc="60" dirty="0">
                <a:latin typeface="UD デジタル 教科書体 NK-R" panose="02020400000000000000" pitchFamily="18" charset="-128"/>
                <a:ea typeface="UD デジタル 教科書体 NK-R" panose="02020400000000000000" pitchFamily="18" charset="-128"/>
              </a:rPr>
              <a:t>消費者被害その他の市民のくらしに関わる背景にその者の経済的</a:t>
            </a:r>
            <a:r>
              <a:rPr lang="ja-JP" altLang="ja-JP" sz="2200" spc="40" dirty="0">
                <a:latin typeface="UD デジタル 教科書体 NK-R" panose="02020400000000000000" pitchFamily="18" charset="-128"/>
                <a:ea typeface="UD デジタル 教科書体 NK-R" panose="02020400000000000000" pitchFamily="18" charset="-128"/>
              </a:rPr>
              <a:t>困窮、地域社会からの孤立、その他の</a:t>
            </a:r>
            <a:r>
              <a:rPr lang="ja-JP" altLang="ja-JP" sz="2200" spc="30" dirty="0">
                <a:latin typeface="UD デジタル 教科書体 NK-R" panose="02020400000000000000" pitchFamily="18" charset="-128"/>
                <a:ea typeface="UD デジタル 教科書体 NK-R" panose="02020400000000000000" pitchFamily="18" charset="-128"/>
              </a:rPr>
              <a:t>生活上の諸課題があることを</a:t>
            </a:r>
            <a:r>
              <a:rPr lang="ja-JP" altLang="ja-JP" sz="2200" dirty="0">
                <a:latin typeface="UD デジタル 教科書体 NK-R" panose="02020400000000000000" pitchFamily="18" charset="-128"/>
                <a:ea typeface="UD デジタル 教科書体 NK-R" panose="02020400000000000000" pitchFamily="18" charset="-128"/>
              </a:rPr>
              <a:t>踏まえ、</a:t>
            </a:r>
            <a:r>
              <a:rPr lang="ja-JP" altLang="ja-JP" sz="2200" spc="-60" dirty="0">
                <a:latin typeface="UD デジタル 教科書体 NK-R" panose="02020400000000000000" pitchFamily="18" charset="-128"/>
                <a:ea typeface="UD デジタル 教科書体 NK-R" panose="02020400000000000000" pitchFamily="18" charset="-128"/>
              </a:rPr>
              <a:t>消費者被害の解決のみならず</a:t>
            </a:r>
            <a:r>
              <a:rPr lang="ja-JP" altLang="ja-JP" sz="2200" dirty="0">
                <a:latin typeface="UD デジタル 教科書体 NK-R" panose="02020400000000000000" pitchFamily="18" charset="-128"/>
                <a:ea typeface="UD デジタル 教科書体 NK-R" panose="02020400000000000000" pitchFamily="18" charset="-128"/>
              </a:rPr>
              <a:t>、生活困窮者等を支援すること</a:t>
            </a:r>
            <a:r>
              <a:rPr lang="ja-JP" altLang="ja-JP" sz="2200" spc="30" dirty="0">
                <a:latin typeface="UD デジタル 教科書体 NK-R" panose="02020400000000000000" pitchFamily="18" charset="-128"/>
                <a:ea typeface="UD デジタル 教科書体 NK-R" panose="02020400000000000000" pitchFamily="18" charset="-128"/>
              </a:rPr>
              <a:t>により、</a:t>
            </a:r>
            <a:r>
              <a:rPr lang="ja-JP" altLang="ja-JP" sz="2200" b="1" u="sng" spc="20" dirty="0">
                <a:solidFill>
                  <a:srgbClr val="FF0000"/>
                </a:solidFill>
                <a:latin typeface="UD デジタル 教科書体 NK-R" panose="02020400000000000000" pitchFamily="18" charset="-128"/>
                <a:ea typeface="UD デジタル 教科書体 NK-R" panose="02020400000000000000" pitchFamily="18" charset="-128"/>
              </a:rPr>
              <a:t>安全かつ安心</a:t>
            </a:r>
            <a:r>
              <a:rPr lang="ja-JP" altLang="ja-JP" sz="2200" b="1" u="sng" spc="10" dirty="0">
                <a:solidFill>
                  <a:srgbClr val="FF0000"/>
                </a:solidFill>
                <a:latin typeface="UD デジタル 教科書体 NK-R" panose="02020400000000000000" pitchFamily="18" charset="-128"/>
                <a:ea typeface="UD デジタル 教科書体 NK-R" panose="02020400000000000000" pitchFamily="18" charset="-128"/>
              </a:rPr>
              <a:t>で市民</a:t>
            </a:r>
            <a:r>
              <a:rPr lang="ja-JP" altLang="ja-JP" sz="2200" b="1" u="sng" dirty="0">
                <a:solidFill>
                  <a:srgbClr val="FF0000"/>
                </a:solidFill>
                <a:latin typeface="UD デジタル 教科書体 NK-R" panose="02020400000000000000" pitchFamily="18" charset="-128"/>
                <a:ea typeface="UD デジタル 教科書体 NK-R" panose="02020400000000000000" pitchFamily="18" charset="-128"/>
              </a:rPr>
              <a:t>が</a:t>
            </a:r>
            <a:r>
              <a:rPr lang="ja-JP" altLang="ja-JP" sz="2200" b="1" u="sng" spc="-90" dirty="0">
                <a:solidFill>
                  <a:srgbClr val="FF0000"/>
                </a:solidFill>
                <a:latin typeface="UD デジタル 教科書体 NK-R" panose="02020400000000000000" pitchFamily="18" charset="-128"/>
                <a:ea typeface="UD デジタル 教科書体 NK-R" panose="02020400000000000000" pitchFamily="18" charset="-128"/>
              </a:rPr>
              <a:t>支えあうくらしの実現に</a:t>
            </a:r>
            <a:r>
              <a:rPr lang="ja-JP" altLang="ja-JP" sz="2200" b="1" u="sng" spc="100" dirty="0">
                <a:solidFill>
                  <a:srgbClr val="FF0000"/>
                </a:solidFill>
                <a:latin typeface="UD デジタル 教科書体 NK-R" panose="02020400000000000000" pitchFamily="18" charset="-128"/>
                <a:ea typeface="UD デジタル 教科書体 NK-R" panose="02020400000000000000" pitchFamily="18" charset="-128"/>
              </a:rPr>
              <a:t>寄与する事</a:t>
            </a:r>
            <a:r>
              <a:rPr lang="ja-JP" altLang="ja-JP" sz="2200" spc="100" dirty="0">
                <a:latin typeface="UD デジタル 教科書体 NK-R" panose="02020400000000000000" pitchFamily="18" charset="-128"/>
                <a:ea typeface="UD デジタル 教科書体 NK-R" panose="02020400000000000000" pitchFamily="18" charset="-128"/>
              </a:rPr>
              <a:t>を</a:t>
            </a:r>
            <a:r>
              <a:rPr lang="ja-JP" altLang="ja-JP" sz="2200" dirty="0">
                <a:latin typeface="UD デジタル 教科書体 NK-R" panose="02020400000000000000" pitchFamily="18" charset="-128"/>
                <a:ea typeface="UD デジタル 教科書体 NK-R" panose="02020400000000000000" pitchFamily="18" charset="-128"/>
              </a:rPr>
              <a:t>目的と</a:t>
            </a:r>
            <a:r>
              <a:rPr lang="ja-JP" altLang="en-US" sz="2200" dirty="0">
                <a:latin typeface="UD デジタル 教科書体 NK-R" panose="02020400000000000000" pitchFamily="18" charset="-128"/>
                <a:ea typeface="UD デジタル 教科書体 NK-R" panose="02020400000000000000" pitchFamily="18" charset="-128"/>
              </a:rPr>
              <a:t>しています</a:t>
            </a:r>
            <a:r>
              <a:rPr lang="ja-JP" altLang="ja-JP" sz="2200" dirty="0">
                <a:latin typeface="UD デジタル 教科書体 NK-R" panose="02020400000000000000" pitchFamily="18" charset="-128"/>
                <a:ea typeface="UD デジタル 教科書体 NK-R" panose="02020400000000000000" pitchFamily="18" charset="-128"/>
              </a:rPr>
              <a:t>。</a:t>
            </a:r>
            <a:endParaRPr lang="en-US" altLang="ja-JP" sz="2200" dirty="0">
              <a:latin typeface="UD デジタル 教科書体 NK-R" panose="02020400000000000000" pitchFamily="18" charset="-128"/>
              <a:ea typeface="UD デジタル 教科書体 NK-R" panose="02020400000000000000" pitchFamily="18" charset="-128"/>
            </a:endParaRPr>
          </a:p>
          <a:p>
            <a:pPr marL="0" indent="0">
              <a:lnSpc>
                <a:spcPts val="2200"/>
              </a:lnSpc>
              <a:buNone/>
            </a:pPr>
            <a:r>
              <a:rPr lang="ja-JP" altLang="en-US" sz="2000" dirty="0">
                <a:latin typeface="UD デジタル 教科書体 NK-R" panose="02020400000000000000" pitchFamily="18" charset="-128"/>
                <a:ea typeface="UD デジタル 教科書体 NK-R" panose="02020400000000000000" pitchFamily="18" charset="-128"/>
              </a:rPr>
              <a:t>　</a:t>
            </a:r>
            <a:endParaRPr lang="en-US" altLang="ja-JP" sz="2000" dirty="0">
              <a:latin typeface="UD デジタル 教科書体 NK-R" panose="02020400000000000000" pitchFamily="18" charset="-128"/>
              <a:ea typeface="UD デジタル 教科書体 NK-R" panose="02020400000000000000" pitchFamily="18" charset="-128"/>
            </a:endParaRPr>
          </a:p>
          <a:p>
            <a:pPr marL="0" indent="0">
              <a:lnSpc>
                <a:spcPts val="2200"/>
              </a:lnSpc>
              <a:buNone/>
            </a:pPr>
            <a:r>
              <a:rPr lang="ja-JP" altLang="en-US" sz="2000" dirty="0">
                <a:latin typeface="UD デジタル 教科書体 NK-R" panose="02020400000000000000" pitchFamily="18" charset="-128"/>
                <a:ea typeface="UD デジタル 教科書体 NK-R" panose="02020400000000000000" pitchFamily="18" charset="-128"/>
              </a:rPr>
              <a:t>　◎　</a:t>
            </a:r>
            <a:r>
              <a:rPr lang="ja-JP" altLang="ja-JP" sz="2000" dirty="0">
                <a:latin typeface="UD デジタル 教科書体 NK-R" panose="02020400000000000000" pitchFamily="18" charset="-128"/>
                <a:ea typeface="UD デジタル 教科書体 NK-R" panose="02020400000000000000" pitchFamily="18" charset="-128"/>
              </a:rPr>
              <a:t>三方よし経営</a:t>
            </a:r>
            <a:r>
              <a:rPr lang="ja-JP" altLang="en-US" sz="2000" dirty="0">
                <a:latin typeface="UD デジタル 教科書体 NK-R" panose="02020400000000000000" pitchFamily="18" charset="-128"/>
                <a:ea typeface="UD デジタル 教科書体 NK-R" panose="02020400000000000000" pitchFamily="18" charset="-128"/>
              </a:rPr>
              <a:t>の</a:t>
            </a:r>
            <a:r>
              <a:rPr lang="ja-JP" altLang="ja-JP" sz="2000" dirty="0">
                <a:latin typeface="UD デジタル 教科書体 NK-R" panose="02020400000000000000" pitchFamily="18" charset="-128"/>
                <a:ea typeface="UD デジタル 教科書体 NK-R" panose="02020400000000000000" pitchFamily="18" charset="-128"/>
              </a:rPr>
              <a:t>促進</a:t>
            </a:r>
            <a:endParaRPr lang="en-US" altLang="ja-JP" sz="2000" dirty="0">
              <a:latin typeface="UD デジタル 教科書体 NK-R" panose="02020400000000000000" pitchFamily="18" charset="-128"/>
              <a:ea typeface="UD デジタル 教科書体 NK-R" panose="02020400000000000000" pitchFamily="18" charset="-128"/>
            </a:endParaRPr>
          </a:p>
          <a:p>
            <a:pPr marL="0" indent="0">
              <a:lnSpc>
                <a:spcPts val="2200"/>
              </a:lnSpc>
              <a:buNone/>
            </a:pPr>
            <a:r>
              <a:rPr lang="ja-JP" altLang="en-US" sz="2000" dirty="0">
                <a:latin typeface="UD デジタル 教科書体 NK-R" panose="02020400000000000000" pitchFamily="18" charset="-128"/>
                <a:ea typeface="UD デジタル 教科書体 NK-R" panose="02020400000000000000" pitchFamily="18" charset="-128"/>
              </a:rPr>
              <a:t>　◎　</a:t>
            </a:r>
            <a:r>
              <a:rPr lang="ja-JP" altLang="ja-JP" sz="2000" dirty="0">
                <a:latin typeface="UD デジタル 教科書体 NK-R" panose="02020400000000000000" pitchFamily="18" charset="-128"/>
                <a:ea typeface="UD デジタル 教科書体 NK-R" panose="02020400000000000000" pitchFamily="18" charset="-128"/>
              </a:rPr>
              <a:t>消費者苦情に対する解決力</a:t>
            </a:r>
            <a:r>
              <a:rPr lang="ja-JP" altLang="en-US" sz="2000" dirty="0">
                <a:latin typeface="UD デジタル 教科書体 NK-R" panose="02020400000000000000" pitchFamily="18" charset="-128"/>
                <a:ea typeface="UD デジタル 教科書体 NK-R" panose="02020400000000000000" pitchFamily="18" charset="-128"/>
              </a:rPr>
              <a:t>の</a:t>
            </a:r>
            <a:r>
              <a:rPr lang="ja-JP" altLang="ja-JP" sz="2000" dirty="0">
                <a:latin typeface="UD デジタル 教科書体 NK-R" panose="02020400000000000000" pitchFamily="18" charset="-128"/>
                <a:ea typeface="UD デジタル 教科書体 NK-R" panose="02020400000000000000" pitchFamily="18" charset="-128"/>
              </a:rPr>
              <a:t>強化</a:t>
            </a:r>
            <a:endParaRPr lang="en-US" altLang="ja-JP" sz="2000" dirty="0">
              <a:latin typeface="UD デジタル 教科書体 NK-R" panose="02020400000000000000" pitchFamily="18" charset="-128"/>
              <a:ea typeface="UD デジタル 教科書体 NK-R" panose="02020400000000000000" pitchFamily="18" charset="-128"/>
            </a:endParaRPr>
          </a:p>
          <a:p>
            <a:pPr marL="0" indent="0">
              <a:lnSpc>
                <a:spcPts val="2200"/>
              </a:lnSpc>
              <a:buNone/>
            </a:pPr>
            <a:r>
              <a:rPr lang="ja-JP" altLang="en-US" sz="2000" dirty="0">
                <a:latin typeface="UD デジタル 教科書体 NK-R" panose="02020400000000000000" pitchFamily="18" charset="-128"/>
                <a:ea typeface="UD デジタル 教科書体 NK-R" panose="02020400000000000000" pitchFamily="18" charset="-128"/>
              </a:rPr>
              <a:t>　◎　</a:t>
            </a:r>
            <a:r>
              <a:rPr lang="ja-JP" altLang="ja-JP" sz="2000" dirty="0">
                <a:latin typeface="UD デジタル 教科書体 NK-R" panose="02020400000000000000" pitchFamily="18" charset="-128"/>
                <a:ea typeface="UD デジタル 教科書体 NK-R" panose="02020400000000000000" pitchFamily="18" charset="-128"/>
              </a:rPr>
              <a:t>消費者被害の未然・拡大防止</a:t>
            </a:r>
            <a:r>
              <a:rPr lang="ja-JP" altLang="en-US" sz="2000" dirty="0">
                <a:latin typeface="UD デジタル 教科書体 NK-R" panose="02020400000000000000" pitchFamily="18" charset="-128"/>
                <a:ea typeface="UD デジタル 教科書体 NK-R" panose="02020400000000000000" pitchFamily="18" charset="-128"/>
              </a:rPr>
              <a:t>の推進</a:t>
            </a:r>
            <a:endParaRPr lang="en-US" altLang="ja-JP" sz="2000" dirty="0">
              <a:latin typeface="UD デジタル 教科書体 NK-R" panose="02020400000000000000" pitchFamily="18" charset="-128"/>
              <a:ea typeface="UD デジタル 教科書体 NK-R" panose="02020400000000000000" pitchFamily="18" charset="-128"/>
            </a:endParaRPr>
          </a:p>
          <a:p>
            <a:pPr marL="0" indent="0">
              <a:lnSpc>
                <a:spcPts val="2200"/>
              </a:lnSpc>
              <a:buNone/>
            </a:pPr>
            <a:r>
              <a:rPr lang="ja-JP" altLang="en-US" sz="2000" dirty="0">
                <a:latin typeface="UD デジタル 教科書体 NK-R" panose="02020400000000000000" pitchFamily="18" charset="-128"/>
                <a:ea typeface="UD デジタル 教科書体 NK-R" panose="02020400000000000000" pitchFamily="18" charset="-128"/>
              </a:rPr>
              <a:t>　◎　</a:t>
            </a:r>
            <a:r>
              <a:rPr lang="ja-JP" altLang="ja-JP" sz="2000" dirty="0">
                <a:latin typeface="UD デジタル 教科書体 NK-R" panose="02020400000000000000" pitchFamily="18" charset="-128"/>
                <a:ea typeface="UD デジタル 教科書体 NK-R" panose="02020400000000000000" pitchFamily="18" charset="-128"/>
              </a:rPr>
              <a:t>生活困窮者等への生活再建支援</a:t>
            </a:r>
            <a:endParaRPr lang="en-US" altLang="ja-JP" sz="2000" dirty="0">
              <a:latin typeface="UD デジタル 教科書体 NK-R" panose="02020400000000000000" pitchFamily="18" charset="-128"/>
              <a:ea typeface="UD デジタル 教科書体 NK-R" panose="02020400000000000000" pitchFamily="18" charset="-128"/>
            </a:endParaRPr>
          </a:p>
          <a:p>
            <a:pPr marL="0" indent="0">
              <a:lnSpc>
                <a:spcPts val="2200"/>
              </a:lnSpc>
              <a:buNone/>
            </a:pPr>
            <a:r>
              <a:rPr lang="ja-JP" altLang="en-US" sz="2000" dirty="0">
                <a:latin typeface="UD デジタル 教科書体 NK-R" panose="02020400000000000000" pitchFamily="18" charset="-128"/>
                <a:ea typeface="UD デジタル 教科書体 NK-R" panose="02020400000000000000" pitchFamily="18" charset="-128"/>
              </a:rPr>
              <a:t>　◎　</a:t>
            </a:r>
            <a:r>
              <a:rPr lang="ja-JP" altLang="ja-JP" sz="2000" dirty="0">
                <a:latin typeface="UD デジタル 教科書体 NK-R" panose="02020400000000000000" pitchFamily="18" charset="-128"/>
                <a:ea typeface="UD デジタル 教科書体 NK-R" panose="02020400000000000000" pitchFamily="18" charset="-128"/>
              </a:rPr>
              <a:t>見守りネットワーク</a:t>
            </a:r>
            <a:r>
              <a:rPr lang="ja-JP" altLang="en-US" sz="2000" dirty="0">
                <a:latin typeface="UD デジタル 教科書体 NK-R" panose="02020400000000000000" pitchFamily="18" charset="-128"/>
                <a:ea typeface="UD デジタル 教科書体 NK-R" panose="02020400000000000000" pitchFamily="18" charset="-128"/>
              </a:rPr>
              <a:t>の</a:t>
            </a:r>
            <a:r>
              <a:rPr lang="ja-JP" altLang="ja-JP" sz="2000" dirty="0">
                <a:latin typeface="UD デジタル 教科書体 NK-R" panose="02020400000000000000" pitchFamily="18" charset="-128"/>
                <a:ea typeface="UD デジタル 教科書体 NK-R" panose="02020400000000000000" pitchFamily="18" charset="-128"/>
              </a:rPr>
              <a:t>構築</a:t>
            </a:r>
          </a:p>
          <a:p>
            <a:endParaRPr lang="ja-JP" altLang="ja-JP" sz="2000" dirty="0">
              <a:latin typeface="UD デジタル 教科書体 NK-R" panose="02020400000000000000" pitchFamily="18" charset="-128"/>
              <a:ea typeface="UD デジタル 教科書体 NK-R" panose="02020400000000000000" pitchFamily="18" charset="-128"/>
            </a:endParaRPr>
          </a:p>
        </p:txBody>
      </p:sp>
      <p:sp>
        <p:nvSpPr>
          <p:cNvPr id="6" name="スライド番号プレースホルダー 2"/>
          <p:cNvSpPr>
            <a:spLocks noGrp="1"/>
          </p:cNvSpPr>
          <p:nvPr>
            <p:ph type="sldNum" sz="quarter" idx="4294967295"/>
          </p:nvPr>
        </p:nvSpPr>
        <p:spPr>
          <a:xfrm>
            <a:off x="8196942" y="6453337"/>
            <a:ext cx="947057" cy="404663"/>
          </a:xfrm>
          <a:prstGeom prst="rect">
            <a:avLst/>
          </a:prstGeom>
          <a:solidFill>
            <a:schemeClr val="bg1"/>
          </a:solidFill>
          <a:ln>
            <a:solidFill>
              <a:schemeClr val="bg1"/>
            </a:solidFill>
          </a:ln>
        </p:spPr>
        <p:txBody>
          <a:bodyPr/>
          <a:lstStyle/>
          <a:p>
            <a:pPr algn="l"/>
            <a:r>
              <a:rPr kumimoji="1" lang="en-US" altLang="ja-JP" sz="1600" b="1" dirty="0">
                <a:solidFill>
                  <a:schemeClr val="bg1">
                    <a:lumMod val="50000"/>
                  </a:schemeClr>
                </a:solidFill>
                <a:latin typeface="游ゴシック" panose="020B0400000000000000" pitchFamily="50" charset="-128"/>
                <a:ea typeface="游ゴシック" panose="020B0400000000000000" pitchFamily="50" charset="-128"/>
              </a:rPr>
              <a:t>         6</a:t>
            </a:r>
            <a:endParaRPr kumimoji="1" lang="ja-JP" altLang="en-US" sz="1600" b="1" dirty="0">
              <a:solidFill>
                <a:schemeClr val="bg1">
                  <a:lumMod val="50000"/>
                </a:schemeClr>
              </a:solidFill>
              <a:latin typeface="游ゴシック" panose="020B0400000000000000" pitchFamily="50" charset="-128"/>
              <a:ea typeface="游ゴシック" panose="020B0400000000000000" pitchFamily="50" charset="-128"/>
            </a:endParaRPr>
          </a:p>
        </p:txBody>
      </p:sp>
      <p:pic>
        <p:nvPicPr>
          <p:cNvPr id="7" name="図 6">
            <a:extLst>
              <a:ext uri="{FF2B5EF4-FFF2-40B4-BE49-F238E27FC236}">
                <a16:creationId xmlns:a16="http://schemas.microsoft.com/office/drawing/2014/main" id="{966BBE50-B453-43E2-84C4-FE24C054AE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1149" y="3292131"/>
            <a:ext cx="2639322" cy="3234424"/>
          </a:xfrm>
          <a:prstGeom prst="rect">
            <a:avLst/>
          </a:prstGeom>
        </p:spPr>
      </p:pic>
    </p:spTree>
    <p:extLst>
      <p:ext uri="{BB962C8B-B14F-4D97-AF65-F5344CB8AC3E}">
        <p14:creationId xmlns:p14="http://schemas.microsoft.com/office/powerpoint/2010/main" val="3519471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010400" y="6408103"/>
            <a:ext cx="2046051" cy="365125"/>
          </a:xfrm>
        </p:spPr>
        <p:txBody>
          <a:bodyPr/>
          <a:lstStyle/>
          <a:p>
            <a:pPr>
              <a:defRPr/>
            </a:pPr>
            <a:fld id="{5AA38E6A-6B2A-4584-9524-50A6BEB8BB5B}" type="slidenum">
              <a:rPr lang="ja-JP" altLang="en-US" sz="1600" smtClean="0">
                <a:latin typeface="游ゴシック" panose="020B0400000000000000" pitchFamily="50" charset="-128"/>
                <a:ea typeface="游ゴシック" panose="020B0400000000000000" pitchFamily="50" charset="-128"/>
              </a:rPr>
              <a:pPr>
                <a:defRPr/>
              </a:pPr>
              <a:t>7</a:t>
            </a:fld>
            <a:endParaRPr lang="ja-JP" altLang="en-US" sz="1600">
              <a:latin typeface="游ゴシック" panose="020B0400000000000000" pitchFamily="50" charset="-128"/>
              <a:ea typeface="游ゴシック" panose="020B0400000000000000" pitchFamily="50" charset="-128"/>
            </a:endParaRPr>
          </a:p>
        </p:txBody>
      </p:sp>
      <p:graphicFrame>
        <p:nvGraphicFramePr>
          <p:cNvPr id="5" name="グラフ 4"/>
          <p:cNvGraphicFramePr>
            <a:graphicFrameLocks noGrp="1"/>
          </p:cNvGraphicFramePr>
          <p:nvPr>
            <p:extLst>
              <p:ext uri="{D42A27DB-BD31-4B8C-83A1-F6EECF244321}">
                <p14:modId xmlns:p14="http://schemas.microsoft.com/office/powerpoint/2010/main" val="585951963"/>
              </p:ext>
            </p:extLst>
          </p:nvPr>
        </p:nvGraphicFramePr>
        <p:xfrm>
          <a:off x="-33337" y="128588"/>
          <a:ext cx="9210675" cy="664463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33674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7440" y="4448532"/>
            <a:ext cx="1616478" cy="1717722"/>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8084" y="4448532"/>
            <a:ext cx="1660465" cy="1717722"/>
          </a:xfrm>
          <a:prstGeom prst="rect">
            <a:avLst/>
          </a:prstGeom>
        </p:spPr>
      </p:pic>
      <p:sp>
        <p:nvSpPr>
          <p:cNvPr id="5" name="テキスト ボックス 4">
            <a:extLst>
              <a:ext uri="{FF2B5EF4-FFF2-40B4-BE49-F238E27FC236}">
                <a16:creationId xmlns:a16="http://schemas.microsoft.com/office/drawing/2014/main" id="{0F5F31ED-DF28-4DAD-B6FE-186EA0829310}"/>
              </a:ext>
            </a:extLst>
          </p:cNvPr>
          <p:cNvSpPr txBox="1"/>
          <p:nvPr/>
        </p:nvSpPr>
        <p:spPr>
          <a:xfrm>
            <a:off x="1517440" y="2252252"/>
            <a:ext cx="8549275" cy="830997"/>
          </a:xfrm>
          <a:prstGeom prst="rect">
            <a:avLst/>
          </a:prstGeom>
          <a:noFill/>
        </p:spPr>
        <p:txBody>
          <a:bodyPr wrap="square" rtlCol="0">
            <a:spAutoFit/>
          </a:bodyPr>
          <a:lstStyle/>
          <a:p>
            <a:r>
              <a:rPr lang="ja-JP" altLang="en-US" sz="4800" b="1" dirty="0">
                <a:latin typeface="UD デジタル 教科書体 NK-R" panose="02020400000000000000" pitchFamily="18" charset="-128"/>
                <a:ea typeface="UD デジタル 教科書体 NK-R" panose="02020400000000000000" pitchFamily="18" charset="-128"/>
              </a:rPr>
              <a:t>生活困窮者支援事業</a:t>
            </a:r>
          </a:p>
        </p:txBody>
      </p:sp>
      <p:sp>
        <p:nvSpPr>
          <p:cNvPr id="6" name="スライド番号プレースホルダー 5"/>
          <p:cNvSpPr>
            <a:spLocks noGrp="1"/>
          </p:cNvSpPr>
          <p:nvPr>
            <p:ph type="sldNum" sz="quarter" idx="12"/>
          </p:nvPr>
        </p:nvSpPr>
        <p:spPr>
          <a:xfrm>
            <a:off x="7010400" y="6400800"/>
            <a:ext cx="2057400" cy="346801"/>
          </a:xfrm>
        </p:spPr>
        <p:txBody>
          <a:bodyPr/>
          <a:lstStyle/>
          <a:p>
            <a:fld id="{F2C10E03-493B-4EF5-97BB-FB91A5A8D49C}" type="slidenum">
              <a:rPr kumimoji="1" lang="ja-JP" altLang="en-US" sz="1600" smtClean="0">
                <a:latin typeface="游ゴシック" panose="020B0400000000000000" pitchFamily="50" charset="-128"/>
                <a:ea typeface="游ゴシック" panose="020B0400000000000000" pitchFamily="50" charset="-128"/>
              </a:rPr>
              <a:t>8</a:t>
            </a:fld>
            <a:endParaRPr kumimoji="1" lang="ja-JP" altLang="en-US" sz="160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481358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42875" y="824463"/>
            <a:ext cx="8858250" cy="1025162"/>
          </a:xfrm>
          <a:prstGeom prst="rect">
            <a:avLst/>
          </a:prstGeom>
          <a:solidFill>
            <a:schemeClr val="accent6">
              <a:lumMod val="20000"/>
              <a:lumOff val="80000"/>
            </a:schemeClr>
          </a:solidFill>
          <a:ln w="76200" cmpd="dbl">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b="1">
                <a:solidFill>
                  <a:schemeClr val="tx1"/>
                </a:solidFill>
                <a:latin typeface="Arial" panose="020B0604020202020204" pitchFamily="34" charset="0"/>
                <a:ea typeface="ＭＳ Ｐゴシック" panose="020B0600070205080204" pitchFamily="50" charset="-128"/>
              </a:defRPr>
            </a:lvl1pPr>
            <a:lvl2pPr marL="742950" indent="-285750">
              <a:defRPr kumimoji="1" b="1">
                <a:solidFill>
                  <a:schemeClr val="tx1"/>
                </a:solidFill>
                <a:latin typeface="Arial" panose="020B0604020202020204" pitchFamily="34" charset="0"/>
                <a:ea typeface="ＭＳ Ｐゴシック" panose="020B0600070205080204" pitchFamily="50" charset="-128"/>
              </a:defRPr>
            </a:lvl2pPr>
            <a:lvl3pPr marL="1143000" indent="-228600">
              <a:defRPr kumimoji="1" b="1">
                <a:solidFill>
                  <a:schemeClr val="tx1"/>
                </a:solidFill>
                <a:latin typeface="Arial" panose="020B0604020202020204" pitchFamily="34" charset="0"/>
                <a:ea typeface="ＭＳ Ｐゴシック" panose="020B0600070205080204" pitchFamily="50" charset="-128"/>
              </a:defRPr>
            </a:lvl3pPr>
            <a:lvl4pPr marL="1600200" indent="-228600">
              <a:defRPr kumimoji="1" b="1">
                <a:solidFill>
                  <a:schemeClr val="tx1"/>
                </a:solidFill>
                <a:latin typeface="Arial" panose="020B0604020202020204" pitchFamily="34" charset="0"/>
                <a:ea typeface="ＭＳ Ｐゴシック" panose="020B0600070205080204" pitchFamily="50" charset="-128"/>
              </a:defRPr>
            </a:lvl4pPr>
            <a:lvl5pPr marL="2057400" indent="-228600">
              <a:defRPr kumimoji="1"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9pPr>
          </a:lstStyle>
          <a:p>
            <a:pPr eaLnBrk="1" hangingPunct="1">
              <a:lnSpc>
                <a:spcPts val="1600"/>
              </a:lnSpc>
              <a:defRPr/>
            </a:pPr>
            <a:r>
              <a:rPr lang="ja-JP" altLang="en-US" sz="1200" b="0" dirty="0">
                <a:solidFill>
                  <a:srgbClr val="000000"/>
                </a:solidFill>
                <a:latin typeface="ＭＳ Ｐゴシック" panose="020B0600070205080204" pitchFamily="50" charset="-128"/>
              </a:rPr>
              <a:t>○ </a:t>
            </a:r>
            <a:r>
              <a:rPr lang="zh-TW" altLang="en-US" sz="1200" b="0" dirty="0">
                <a:solidFill>
                  <a:srgbClr val="000000"/>
                </a:solidFill>
                <a:latin typeface="ＭＳ Ｐゴシック" panose="020B0600070205080204" pitchFamily="50" charset="-128"/>
              </a:rPr>
              <a:t>野洲市</a:t>
            </a:r>
            <a:r>
              <a:rPr lang="ja-JP" altLang="en-US" sz="1200" b="0" dirty="0">
                <a:solidFill>
                  <a:srgbClr val="000000"/>
                </a:solidFill>
                <a:latin typeface="ＭＳ Ｐゴシック" panose="020B0600070205080204" pitchFamily="50" charset="-128"/>
              </a:rPr>
              <a:t>くらし支えあい条例に位置付けられた、経済的困窮、地域社会からの孤立その他の生活上の諸課題を抱える市民を生活困</a:t>
            </a:r>
            <a:endParaRPr lang="en-US" altLang="ja-JP" sz="1200" b="0" dirty="0">
              <a:solidFill>
                <a:srgbClr val="000000"/>
              </a:solidFill>
              <a:latin typeface="ＭＳ Ｐゴシック" panose="020B0600070205080204" pitchFamily="50" charset="-128"/>
            </a:endParaRPr>
          </a:p>
          <a:p>
            <a:pPr eaLnBrk="1" hangingPunct="1">
              <a:lnSpc>
                <a:spcPts val="1600"/>
              </a:lnSpc>
              <a:defRPr/>
            </a:pPr>
            <a:r>
              <a:rPr lang="ja-JP" altLang="en-US" sz="1200" b="0" dirty="0">
                <a:solidFill>
                  <a:srgbClr val="000000"/>
                </a:solidFill>
                <a:latin typeface="ＭＳ Ｐゴシック" panose="020B0600070205080204" pitchFamily="50" charset="-128"/>
              </a:rPr>
              <a:t>　窮者等として対象にとらえ、条例を効果的に活用し、相談者の発見から支援を効果的に取り組みます。</a:t>
            </a:r>
            <a:endParaRPr lang="en-US" altLang="ja-JP" sz="1200" b="0" dirty="0">
              <a:solidFill>
                <a:srgbClr val="000000"/>
              </a:solidFill>
              <a:latin typeface="ＭＳ Ｐゴシック" panose="020B0600070205080204" pitchFamily="50" charset="-128"/>
            </a:endParaRPr>
          </a:p>
          <a:p>
            <a:pPr eaLnBrk="1" hangingPunct="1">
              <a:lnSpc>
                <a:spcPts val="1600"/>
              </a:lnSpc>
              <a:defRPr/>
            </a:pPr>
            <a:r>
              <a:rPr lang="ja-JP" altLang="en-US" sz="1200" b="0" dirty="0">
                <a:solidFill>
                  <a:srgbClr val="000000"/>
                </a:solidFill>
                <a:latin typeface="ＭＳ Ｐゴシック" panose="020B0600070205080204" pitchFamily="50" charset="-128"/>
              </a:rPr>
              <a:t>○ 就労等による社会参加に向けて、生活支援と就労支援を一体的に提供するやすワークの活用を推進します。</a:t>
            </a:r>
            <a:endParaRPr lang="en-US" altLang="ja-JP" sz="1200" b="0" dirty="0">
              <a:solidFill>
                <a:srgbClr val="000000"/>
              </a:solidFill>
              <a:latin typeface="ＭＳ Ｐゴシック" panose="020B0600070205080204" pitchFamily="50" charset="-128"/>
            </a:endParaRPr>
          </a:p>
        </p:txBody>
      </p:sp>
      <p:sp>
        <p:nvSpPr>
          <p:cNvPr id="10" name="テキスト ボックス 9"/>
          <p:cNvSpPr txBox="1"/>
          <p:nvPr/>
        </p:nvSpPr>
        <p:spPr>
          <a:xfrm>
            <a:off x="8479136" y="2479321"/>
            <a:ext cx="461665" cy="2654236"/>
          </a:xfrm>
          <a:prstGeom prst="rect">
            <a:avLst/>
          </a:prstGeom>
          <a:solidFill>
            <a:schemeClr val="accent1">
              <a:lumMod val="20000"/>
              <a:lumOff val="80000"/>
            </a:schemeClr>
          </a:solidFill>
          <a:ln w="76200" cmpd="tri">
            <a:solidFill>
              <a:srgbClr val="00B050"/>
            </a:solidFill>
          </a:ln>
        </p:spPr>
        <p:txBody>
          <a:bodyPr vert="eaVert" wrap="square">
            <a:spAutoFit/>
          </a:bodyPr>
          <a:lstStyle/>
          <a:p>
            <a:pPr algn="ctr" eaLnBrk="1" fontAlgn="auto" hangingPunct="1">
              <a:spcBef>
                <a:spcPts val="0"/>
              </a:spcBef>
              <a:spcAft>
                <a:spcPts val="0"/>
              </a:spcAft>
              <a:defRPr/>
            </a:pPr>
            <a:r>
              <a:rPr lang="ja-JP" altLang="en-US" b="0" spc="-50" dirty="0">
                <a:solidFill>
                  <a:prstClr val="black"/>
                </a:solidFill>
                <a:latin typeface="Calibri"/>
              </a:rPr>
              <a:t>生活困窮状態からの脱却</a:t>
            </a:r>
          </a:p>
        </p:txBody>
      </p:sp>
      <p:sp>
        <p:nvSpPr>
          <p:cNvPr id="23" name="角丸四角形 22"/>
          <p:cNvSpPr/>
          <p:nvPr/>
        </p:nvSpPr>
        <p:spPr>
          <a:xfrm>
            <a:off x="1192213" y="2025587"/>
            <a:ext cx="7215188" cy="1036638"/>
          </a:xfrm>
          <a:prstGeom prst="roundRect">
            <a:avLst/>
          </a:prstGeom>
        </p:spPr>
        <p:style>
          <a:lnRef idx="1">
            <a:schemeClr val="accent3"/>
          </a:lnRef>
          <a:fillRef idx="2">
            <a:schemeClr val="accent3"/>
          </a:fillRef>
          <a:effectRef idx="1">
            <a:schemeClr val="accent3"/>
          </a:effectRef>
          <a:fontRef idx="minor">
            <a:schemeClr val="dk1"/>
          </a:fontRef>
        </p:style>
        <p:txBody>
          <a:bodyPr anchor="b" anchorCtr="1"/>
          <a:lstStyle/>
          <a:p>
            <a:pPr eaLnBrk="1" fontAlgn="auto" hangingPunct="1">
              <a:spcBef>
                <a:spcPts val="0"/>
              </a:spcBef>
              <a:spcAft>
                <a:spcPts val="0"/>
              </a:spcAft>
              <a:defRPr/>
            </a:pPr>
            <a:endParaRPr lang="ja-JP" altLang="en-US" b="0" dirty="0">
              <a:solidFill>
                <a:prstClr val="black"/>
              </a:solidFill>
            </a:endParaRPr>
          </a:p>
        </p:txBody>
      </p:sp>
      <p:sp>
        <p:nvSpPr>
          <p:cNvPr id="17" name="角丸四角形 16"/>
          <p:cNvSpPr/>
          <p:nvPr/>
        </p:nvSpPr>
        <p:spPr>
          <a:xfrm>
            <a:off x="1192213" y="4242748"/>
            <a:ext cx="7215188" cy="1375350"/>
          </a:xfrm>
          <a:prstGeom prst="roundRect">
            <a:avLst/>
          </a:prstGeom>
          <a:solidFill>
            <a:schemeClr val="accent5">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a:lstStyle/>
          <a:p>
            <a:pPr algn="ctr" eaLnBrk="1" fontAlgn="auto" hangingPunct="1">
              <a:spcBef>
                <a:spcPts val="0"/>
              </a:spcBef>
              <a:spcAft>
                <a:spcPts val="0"/>
              </a:spcAft>
              <a:defRPr/>
            </a:pPr>
            <a:r>
              <a:rPr lang="ja-JP" altLang="en-US" b="0" dirty="0">
                <a:solidFill>
                  <a:prstClr val="black"/>
                </a:solidFill>
              </a:rPr>
              <a:t>生活困窮者支援事業に関する各事業</a:t>
            </a:r>
          </a:p>
        </p:txBody>
      </p:sp>
      <p:sp>
        <p:nvSpPr>
          <p:cNvPr id="4" name="正方形/長方形 3"/>
          <p:cNvSpPr/>
          <p:nvPr/>
        </p:nvSpPr>
        <p:spPr>
          <a:xfrm>
            <a:off x="142875" y="71438"/>
            <a:ext cx="8858250" cy="428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0" dirty="0">
                <a:solidFill>
                  <a:srgbClr val="FFFF00"/>
                </a:solidFill>
              </a:rPr>
              <a:t>令和８年度 野洲市生活困窮者自立相談支援事業について</a:t>
            </a:r>
          </a:p>
        </p:txBody>
      </p:sp>
      <p:sp>
        <p:nvSpPr>
          <p:cNvPr id="7" name="テキスト ボックス 6"/>
          <p:cNvSpPr txBox="1"/>
          <p:nvPr/>
        </p:nvSpPr>
        <p:spPr>
          <a:xfrm>
            <a:off x="170043" y="2931266"/>
            <a:ext cx="461665" cy="1656255"/>
          </a:xfrm>
          <a:prstGeom prst="rect">
            <a:avLst/>
          </a:prstGeom>
          <a:solidFill>
            <a:schemeClr val="accent6">
              <a:lumMod val="40000"/>
              <a:lumOff val="60000"/>
            </a:schemeClr>
          </a:solidFill>
          <a:ln w="76200" cmpd="tri">
            <a:solidFill>
              <a:srgbClr val="00B050"/>
            </a:solidFill>
          </a:ln>
        </p:spPr>
        <p:txBody>
          <a:bodyPr vert="eaVert" wrap="square">
            <a:spAutoFit/>
          </a:bodyPr>
          <a:lstStyle/>
          <a:p>
            <a:pPr algn="ctr" eaLnBrk="1" fontAlgn="auto" hangingPunct="1">
              <a:spcBef>
                <a:spcPts val="0"/>
              </a:spcBef>
              <a:spcAft>
                <a:spcPts val="0"/>
              </a:spcAft>
              <a:defRPr/>
            </a:pPr>
            <a:r>
              <a:rPr lang="ja-JP" altLang="en-US" b="0" spc="60" dirty="0">
                <a:solidFill>
                  <a:prstClr val="black"/>
                </a:solidFill>
                <a:latin typeface="Calibri"/>
              </a:rPr>
              <a:t>生活困窮者等</a:t>
            </a:r>
          </a:p>
        </p:txBody>
      </p:sp>
      <p:sp>
        <p:nvSpPr>
          <p:cNvPr id="8" name="角丸四角形 7"/>
          <p:cNvSpPr/>
          <p:nvPr/>
        </p:nvSpPr>
        <p:spPr>
          <a:xfrm>
            <a:off x="157892" y="602758"/>
            <a:ext cx="1146177" cy="28385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b="0" dirty="0">
                <a:solidFill>
                  <a:prstClr val="black"/>
                </a:solidFill>
              </a:rPr>
              <a:t>事業概要</a:t>
            </a:r>
          </a:p>
        </p:txBody>
      </p:sp>
      <p:sp>
        <p:nvSpPr>
          <p:cNvPr id="9" name="右矢印 8"/>
          <p:cNvSpPr/>
          <p:nvPr/>
        </p:nvSpPr>
        <p:spPr>
          <a:xfrm>
            <a:off x="1289052" y="2906584"/>
            <a:ext cx="7170738" cy="1536606"/>
          </a:xfrm>
          <a:prstGeom prst="rightArrow">
            <a:avLst>
              <a:gd name="adj1" fmla="val 50000"/>
              <a:gd name="adj2" fmla="val 47105"/>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3200" b="0" dirty="0">
                <a:solidFill>
                  <a:prstClr val="black"/>
                </a:solidFill>
              </a:rPr>
              <a:t>自立相談支援事業</a:t>
            </a:r>
            <a:endParaRPr lang="en-US" altLang="ja-JP" sz="3200" b="0" dirty="0">
              <a:solidFill>
                <a:prstClr val="black"/>
              </a:solidFill>
            </a:endParaRPr>
          </a:p>
        </p:txBody>
      </p:sp>
      <p:sp>
        <p:nvSpPr>
          <p:cNvPr id="11" name="角丸四角形 10"/>
          <p:cNvSpPr/>
          <p:nvPr/>
        </p:nvSpPr>
        <p:spPr>
          <a:xfrm>
            <a:off x="1139824" y="2887996"/>
            <a:ext cx="500063" cy="16995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1800"/>
              </a:lnSpc>
              <a:spcBef>
                <a:spcPts val="0"/>
              </a:spcBef>
              <a:spcAft>
                <a:spcPts val="0"/>
              </a:spcAft>
              <a:defRPr/>
            </a:pPr>
            <a:r>
              <a:rPr lang="ja-JP" altLang="en-US" b="0" spc="30" dirty="0">
                <a:solidFill>
                  <a:prstClr val="white"/>
                </a:solidFill>
              </a:rPr>
              <a:t>市民生活相談課</a:t>
            </a:r>
          </a:p>
        </p:txBody>
      </p:sp>
      <p:sp>
        <p:nvSpPr>
          <p:cNvPr id="15" name="角丸四角形吹き出し 14"/>
          <p:cNvSpPr/>
          <p:nvPr/>
        </p:nvSpPr>
        <p:spPr>
          <a:xfrm>
            <a:off x="495301" y="2098247"/>
            <a:ext cx="1388596" cy="717089"/>
          </a:xfrm>
          <a:prstGeom prst="wedgeRoundRectCallout">
            <a:avLst>
              <a:gd name="adj1" fmla="val -33472"/>
              <a:gd name="adj2" fmla="val 151146"/>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lnSpc>
                <a:spcPts val="1200"/>
              </a:lnSpc>
              <a:spcBef>
                <a:spcPts val="0"/>
              </a:spcBef>
              <a:spcAft>
                <a:spcPts val="0"/>
              </a:spcAft>
              <a:defRPr/>
            </a:pPr>
            <a:r>
              <a:rPr lang="ja-JP" altLang="en-US" sz="1100" b="0" spc="-80" dirty="0">
                <a:solidFill>
                  <a:prstClr val="black"/>
                </a:solidFill>
              </a:rPr>
              <a:t>早期把握</a:t>
            </a:r>
            <a:endParaRPr lang="en-US" altLang="ja-JP" sz="1100" b="0" spc="-80" dirty="0">
              <a:solidFill>
                <a:prstClr val="black"/>
              </a:solidFill>
            </a:endParaRPr>
          </a:p>
          <a:p>
            <a:pPr algn="ctr" eaLnBrk="1" fontAlgn="auto" hangingPunct="1">
              <a:lnSpc>
                <a:spcPts val="1200"/>
              </a:lnSpc>
              <a:spcBef>
                <a:spcPts val="0"/>
              </a:spcBef>
              <a:spcAft>
                <a:spcPts val="0"/>
              </a:spcAft>
              <a:defRPr/>
            </a:pPr>
            <a:r>
              <a:rPr lang="ja-JP" altLang="en-US" sz="1100" b="0" spc="-80" dirty="0">
                <a:solidFill>
                  <a:prstClr val="black"/>
                </a:solidFill>
              </a:rPr>
              <a:t>公租公課の滞納等</a:t>
            </a:r>
            <a:endParaRPr lang="en-US" altLang="ja-JP" sz="1100" b="0" spc="-80" dirty="0">
              <a:solidFill>
                <a:prstClr val="black"/>
              </a:solidFill>
            </a:endParaRPr>
          </a:p>
          <a:p>
            <a:pPr algn="ctr" eaLnBrk="1" fontAlgn="auto" hangingPunct="1">
              <a:lnSpc>
                <a:spcPts val="1200"/>
              </a:lnSpc>
              <a:spcBef>
                <a:spcPts val="0"/>
              </a:spcBef>
              <a:spcAft>
                <a:spcPts val="0"/>
              </a:spcAft>
              <a:defRPr/>
            </a:pPr>
            <a:r>
              <a:rPr lang="ja-JP" altLang="en-US" sz="1100" b="0" spc="-80" dirty="0">
                <a:solidFill>
                  <a:prstClr val="black"/>
                </a:solidFill>
              </a:rPr>
              <a:t>ＳＯＳの発見に活用</a:t>
            </a:r>
          </a:p>
        </p:txBody>
      </p:sp>
      <p:sp>
        <p:nvSpPr>
          <p:cNvPr id="16" name="右矢印 15"/>
          <p:cNvSpPr/>
          <p:nvPr/>
        </p:nvSpPr>
        <p:spPr>
          <a:xfrm>
            <a:off x="639762" y="3344101"/>
            <a:ext cx="500062" cy="714375"/>
          </a:xfrm>
          <a:prstGeom prst="rightArrow">
            <a:avLst/>
          </a:prstGeom>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ja-JP" altLang="en-US" b="0">
              <a:solidFill>
                <a:prstClr val="white"/>
              </a:solidFill>
            </a:endParaRPr>
          </a:p>
        </p:txBody>
      </p:sp>
      <p:sp>
        <p:nvSpPr>
          <p:cNvPr id="18" name="角丸四角形 17"/>
          <p:cNvSpPr/>
          <p:nvPr/>
        </p:nvSpPr>
        <p:spPr>
          <a:xfrm>
            <a:off x="4860748" y="4670250"/>
            <a:ext cx="1186239" cy="889158"/>
          </a:xfrm>
          <a:prstGeom prst="roundRect">
            <a:avLst/>
          </a:prstGeom>
        </p:spPr>
        <p:style>
          <a:lnRef idx="3">
            <a:schemeClr val="lt1"/>
          </a:lnRef>
          <a:fillRef idx="1">
            <a:schemeClr val="accent6"/>
          </a:fillRef>
          <a:effectRef idx="1">
            <a:schemeClr val="accent6"/>
          </a:effectRef>
          <a:fontRef idx="minor">
            <a:schemeClr val="lt1"/>
          </a:fontRef>
        </p:style>
        <p:txBody>
          <a:bodyPr anchor="ctr" anchorCtr="1"/>
          <a:lstStyle/>
          <a:p>
            <a:pPr algn="ctr" eaLnBrk="1" fontAlgn="auto" hangingPunct="1">
              <a:lnSpc>
                <a:spcPts val="1600"/>
              </a:lnSpc>
              <a:spcBef>
                <a:spcPts val="0"/>
              </a:spcBef>
              <a:spcAft>
                <a:spcPts val="0"/>
              </a:spcAft>
              <a:defRPr/>
            </a:pPr>
            <a:r>
              <a:rPr lang="ja-JP" altLang="en-US" sz="1600" b="0" dirty="0">
                <a:solidFill>
                  <a:prstClr val="white"/>
                </a:solidFill>
              </a:rPr>
              <a:t>学習</a:t>
            </a:r>
            <a:r>
              <a:rPr lang="ja-JP" altLang="en-US" sz="1600" dirty="0">
                <a:solidFill>
                  <a:prstClr val="white"/>
                </a:solidFill>
              </a:rPr>
              <a:t>・</a:t>
            </a:r>
            <a:r>
              <a:rPr lang="ja-JP" altLang="en-US" sz="1600" b="0" dirty="0">
                <a:solidFill>
                  <a:prstClr val="white"/>
                </a:solidFill>
              </a:rPr>
              <a:t>生活支援事業</a:t>
            </a:r>
          </a:p>
        </p:txBody>
      </p:sp>
      <p:sp>
        <p:nvSpPr>
          <p:cNvPr id="19" name="角丸四角形 18"/>
          <p:cNvSpPr/>
          <p:nvPr/>
        </p:nvSpPr>
        <p:spPr>
          <a:xfrm>
            <a:off x="6128420" y="4683640"/>
            <a:ext cx="881980" cy="865069"/>
          </a:xfrm>
          <a:prstGeom prst="roundRect">
            <a:avLst/>
          </a:prstGeom>
        </p:spPr>
        <p:style>
          <a:lnRef idx="3">
            <a:schemeClr val="lt1"/>
          </a:lnRef>
          <a:fillRef idx="1">
            <a:schemeClr val="accent6"/>
          </a:fillRef>
          <a:effectRef idx="1">
            <a:schemeClr val="accent6"/>
          </a:effectRef>
          <a:fontRef idx="minor">
            <a:schemeClr val="lt1"/>
          </a:fontRef>
        </p:style>
        <p:txBody>
          <a:bodyPr anchor="ctr" anchorCtr="1"/>
          <a:lstStyle/>
          <a:p>
            <a:pPr algn="ctr" eaLnBrk="1" fontAlgn="auto" hangingPunct="1">
              <a:lnSpc>
                <a:spcPts val="1600"/>
              </a:lnSpc>
              <a:spcBef>
                <a:spcPts val="0"/>
              </a:spcBef>
              <a:spcAft>
                <a:spcPts val="0"/>
              </a:spcAft>
              <a:defRPr/>
            </a:pPr>
            <a:r>
              <a:rPr lang="ja-JP" altLang="en-US" sz="1600" b="0" dirty="0" err="1">
                <a:solidFill>
                  <a:prstClr val="white"/>
                </a:solidFill>
              </a:rPr>
              <a:t>やす</a:t>
            </a:r>
            <a:endParaRPr lang="en-US" altLang="ja-JP" sz="1600" b="0" dirty="0">
              <a:solidFill>
                <a:prstClr val="white"/>
              </a:solidFill>
            </a:endParaRPr>
          </a:p>
          <a:p>
            <a:pPr algn="ctr" eaLnBrk="1" fontAlgn="auto" hangingPunct="1">
              <a:lnSpc>
                <a:spcPts val="1600"/>
              </a:lnSpc>
              <a:spcBef>
                <a:spcPts val="0"/>
              </a:spcBef>
              <a:spcAft>
                <a:spcPts val="0"/>
              </a:spcAft>
              <a:defRPr/>
            </a:pPr>
            <a:r>
              <a:rPr lang="ja-JP" altLang="en-US" sz="1600" b="0" dirty="0">
                <a:solidFill>
                  <a:prstClr val="white"/>
                </a:solidFill>
              </a:rPr>
              <a:t>ワーク</a:t>
            </a:r>
          </a:p>
        </p:txBody>
      </p:sp>
      <p:sp>
        <p:nvSpPr>
          <p:cNvPr id="22" name="上矢印 21"/>
          <p:cNvSpPr/>
          <p:nvPr/>
        </p:nvSpPr>
        <p:spPr>
          <a:xfrm flipV="1">
            <a:off x="4162079" y="3899168"/>
            <a:ext cx="723003" cy="395222"/>
          </a:xfrm>
          <a:prstGeom prst="upArrow">
            <a:avLst>
              <a:gd name="adj1" fmla="val 50000"/>
              <a:gd name="adj2" fmla="val 57866"/>
            </a:avLst>
          </a:prstGeom>
        </p:spPr>
        <p:style>
          <a:lnRef idx="1">
            <a:schemeClr val="accent6"/>
          </a:lnRef>
          <a:fillRef idx="3">
            <a:schemeClr val="accent6"/>
          </a:fillRef>
          <a:effectRef idx="2">
            <a:schemeClr val="accent6"/>
          </a:effectRef>
          <a:fontRef idx="minor">
            <a:schemeClr val="lt1"/>
          </a:fontRef>
        </p:style>
        <p:txBody>
          <a:bodyPr anchor="ctr"/>
          <a:lstStyle/>
          <a:p>
            <a:pPr algn="ctr" eaLnBrk="1" fontAlgn="auto" hangingPunct="1">
              <a:spcBef>
                <a:spcPts val="0"/>
              </a:spcBef>
              <a:spcAft>
                <a:spcPts val="0"/>
              </a:spcAft>
              <a:defRPr/>
            </a:pPr>
            <a:endParaRPr lang="ja-JP" altLang="en-US" b="0">
              <a:solidFill>
                <a:prstClr val="white"/>
              </a:solidFill>
            </a:endParaRPr>
          </a:p>
        </p:txBody>
      </p:sp>
      <p:sp>
        <p:nvSpPr>
          <p:cNvPr id="24" name="角丸四角形 23"/>
          <p:cNvSpPr/>
          <p:nvPr/>
        </p:nvSpPr>
        <p:spPr>
          <a:xfrm>
            <a:off x="1978026" y="2097023"/>
            <a:ext cx="1357312" cy="724330"/>
          </a:xfrm>
          <a:prstGeom prst="roundRect">
            <a:avLst/>
          </a:prstGeom>
        </p:spPr>
        <p:style>
          <a:lnRef idx="3">
            <a:schemeClr val="lt1"/>
          </a:lnRef>
          <a:fillRef idx="1">
            <a:schemeClr val="accent2"/>
          </a:fillRef>
          <a:effectRef idx="1">
            <a:schemeClr val="accent2"/>
          </a:effectRef>
          <a:fontRef idx="minor">
            <a:schemeClr val="lt1"/>
          </a:fontRef>
        </p:style>
        <p:txBody>
          <a:bodyPr anchor="ctr" anchorCtr="1"/>
          <a:lstStyle/>
          <a:p>
            <a:pPr algn="ctr" eaLnBrk="1" fontAlgn="auto" hangingPunct="1">
              <a:lnSpc>
                <a:spcPts val="1600"/>
              </a:lnSpc>
              <a:spcBef>
                <a:spcPts val="0"/>
              </a:spcBef>
              <a:spcAft>
                <a:spcPts val="0"/>
              </a:spcAft>
              <a:defRPr/>
            </a:pPr>
            <a:r>
              <a:rPr lang="ja-JP" altLang="en-US" b="0" dirty="0">
                <a:solidFill>
                  <a:prstClr val="white"/>
                </a:solidFill>
              </a:rPr>
              <a:t>庁内</a:t>
            </a:r>
            <a:endParaRPr lang="en-US" altLang="ja-JP" b="0" dirty="0">
              <a:solidFill>
                <a:prstClr val="white"/>
              </a:solidFill>
            </a:endParaRPr>
          </a:p>
          <a:p>
            <a:pPr algn="ctr" eaLnBrk="1" fontAlgn="auto" hangingPunct="1">
              <a:lnSpc>
                <a:spcPts val="1600"/>
              </a:lnSpc>
              <a:spcBef>
                <a:spcPts val="0"/>
              </a:spcBef>
              <a:spcAft>
                <a:spcPts val="0"/>
              </a:spcAft>
              <a:defRPr/>
            </a:pPr>
            <a:r>
              <a:rPr lang="ja-JP" altLang="en-US" b="0" dirty="0">
                <a:solidFill>
                  <a:prstClr val="white"/>
                </a:solidFill>
              </a:rPr>
              <a:t>関係課</a:t>
            </a:r>
          </a:p>
        </p:txBody>
      </p:sp>
      <p:sp>
        <p:nvSpPr>
          <p:cNvPr id="25" name="角丸四角形 24"/>
          <p:cNvSpPr/>
          <p:nvPr/>
        </p:nvSpPr>
        <p:spPr>
          <a:xfrm>
            <a:off x="6621463" y="2097023"/>
            <a:ext cx="1704975" cy="764596"/>
          </a:xfrm>
          <a:prstGeom prst="roundRect">
            <a:avLst/>
          </a:prstGeom>
        </p:spPr>
        <p:style>
          <a:lnRef idx="3">
            <a:schemeClr val="lt1"/>
          </a:lnRef>
          <a:fillRef idx="1">
            <a:schemeClr val="accent2"/>
          </a:fillRef>
          <a:effectRef idx="1">
            <a:schemeClr val="accent2"/>
          </a:effectRef>
          <a:fontRef idx="minor">
            <a:schemeClr val="lt1"/>
          </a:fontRef>
        </p:style>
        <p:txBody>
          <a:bodyPr anchor="ctr" anchorCtr="1"/>
          <a:lstStyle/>
          <a:p>
            <a:pPr algn="ctr" eaLnBrk="1" fontAlgn="auto" hangingPunct="1">
              <a:lnSpc>
                <a:spcPts val="1600"/>
              </a:lnSpc>
              <a:spcBef>
                <a:spcPts val="0"/>
              </a:spcBef>
              <a:spcAft>
                <a:spcPts val="0"/>
              </a:spcAft>
              <a:defRPr/>
            </a:pPr>
            <a:r>
              <a:rPr lang="ja-JP" altLang="en-US" b="0" dirty="0">
                <a:solidFill>
                  <a:prstClr val="white"/>
                </a:solidFill>
              </a:rPr>
              <a:t>社会福祉</a:t>
            </a:r>
            <a:endParaRPr lang="en-US" altLang="ja-JP" b="0" dirty="0">
              <a:solidFill>
                <a:prstClr val="white"/>
              </a:solidFill>
            </a:endParaRPr>
          </a:p>
          <a:p>
            <a:pPr algn="ctr" eaLnBrk="1" fontAlgn="auto" hangingPunct="1">
              <a:lnSpc>
                <a:spcPts val="1600"/>
              </a:lnSpc>
              <a:spcBef>
                <a:spcPts val="0"/>
              </a:spcBef>
              <a:spcAft>
                <a:spcPts val="0"/>
              </a:spcAft>
              <a:defRPr/>
            </a:pPr>
            <a:r>
              <a:rPr lang="ja-JP" altLang="en-US" b="0" dirty="0">
                <a:solidFill>
                  <a:prstClr val="white"/>
                </a:solidFill>
              </a:rPr>
              <a:t>協議会</a:t>
            </a:r>
          </a:p>
        </p:txBody>
      </p:sp>
      <p:sp>
        <p:nvSpPr>
          <p:cNvPr id="26" name="角丸四角形 25"/>
          <p:cNvSpPr/>
          <p:nvPr/>
        </p:nvSpPr>
        <p:spPr>
          <a:xfrm>
            <a:off x="4954588" y="2097024"/>
            <a:ext cx="1500188" cy="764596"/>
          </a:xfrm>
          <a:prstGeom prst="roundRect">
            <a:avLst/>
          </a:prstGeom>
        </p:spPr>
        <p:style>
          <a:lnRef idx="3">
            <a:schemeClr val="lt1"/>
          </a:lnRef>
          <a:fillRef idx="1">
            <a:schemeClr val="accent2"/>
          </a:fillRef>
          <a:effectRef idx="1">
            <a:schemeClr val="accent2"/>
          </a:effectRef>
          <a:fontRef idx="minor">
            <a:schemeClr val="lt1"/>
          </a:fontRef>
        </p:style>
        <p:txBody>
          <a:bodyPr anchor="ctr" anchorCtr="1"/>
          <a:lstStyle/>
          <a:p>
            <a:pPr algn="ctr" eaLnBrk="1" fontAlgn="auto" hangingPunct="1">
              <a:lnSpc>
                <a:spcPts val="1600"/>
              </a:lnSpc>
              <a:spcBef>
                <a:spcPts val="0"/>
              </a:spcBef>
              <a:spcAft>
                <a:spcPts val="0"/>
              </a:spcAft>
              <a:defRPr/>
            </a:pPr>
            <a:r>
              <a:rPr lang="ja-JP" altLang="en-US" b="0" dirty="0">
                <a:solidFill>
                  <a:prstClr val="white"/>
                </a:solidFill>
              </a:rPr>
              <a:t>地域</a:t>
            </a:r>
            <a:endParaRPr lang="en-US" altLang="ja-JP" b="0" dirty="0">
              <a:solidFill>
                <a:prstClr val="white"/>
              </a:solidFill>
            </a:endParaRPr>
          </a:p>
          <a:p>
            <a:pPr algn="ctr" eaLnBrk="1" fontAlgn="auto" hangingPunct="1">
              <a:lnSpc>
                <a:spcPts val="1600"/>
              </a:lnSpc>
              <a:spcBef>
                <a:spcPts val="0"/>
              </a:spcBef>
              <a:spcAft>
                <a:spcPts val="0"/>
              </a:spcAft>
              <a:defRPr/>
            </a:pPr>
            <a:r>
              <a:rPr lang="ja-JP" altLang="en-US" b="0" dirty="0">
                <a:solidFill>
                  <a:prstClr val="white"/>
                </a:solidFill>
              </a:rPr>
              <a:t>関係機関</a:t>
            </a:r>
            <a:endParaRPr lang="en-US" altLang="ja-JP" b="0" dirty="0">
              <a:solidFill>
                <a:prstClr val="white"/>
              </a:solidFill>
            </a:endParaRPr>
          </a:p>
        </p:txBody>
      </p:sp>
      <p:sp>
        <p:nvSpPr>
          <p:cNvPr id="27" name="角丸四角形 26"/>
          <p:cNvSpPr/>
          <p:nvPr/>
        </p:nvSpPr>
        <p:spPr>
          <a:xfrm>
            <a:off x="3502026" y="2097023"/>
            <a:ext cx="1285875" cy="738124"/>
          </a:xfrm>
          <a:prstGeom prst="roundRect">
            <a:avLst/>
          </a:prstGeom>
        </p:spPr>
        <p:style>
          <a:lnRef idx="3">
            <a:schemeClr val="lt1"/>
          </a:lnRef>
          <a:fillRef idx="1">
            <a:schemeClr val="accent2"/>
          </a:fillRef>
          <a:effectRef idx="1">
            <a:schemeClr val="accent2"/>
          </a:effectRef>
          <a:fontRef idx="minor">
            <a:schemeClr val="lt1"/>
          </a:fontRef>
        </p:style>
        <p:txBody>
          <a:bodyPr anchor="ctr" anchorCtr="1"/>
          <a:lstStyle/>
          <a:p>
            <a:pPr algn="ctr" eaLnBrk="1" fontAlgn="auto" hangingPunct="1">
              <a:lnSpc>
                <a:spcPts val="1600"/>
              </a:lnSpc>
              <a:spcBef>
                <a:spcPts val="0"/>
              </a:spcBef>
              <a:spcAft>
                <a:spcPts val="0"/>
              </a:spcAft>
              <a:defRPr/>
            </a:pPr>
            <a:r>
              <a:rPr lang="ja-JP" altLang="en-US" b="0" dirty="0">
                <a:solidFill>
                  <a:prstClr val="white"/>
                </a:solidFill>
              </a:rPr>
              <a:t>法律等</a:t>
            </a:r>
            <a:endParaRPr lang="en-US" altLang="ja-JP" b="0" dirty="0">
              <a:solidFill>
                <a:prstClr val="white"/>
              </a:solidFill>
            </a:endParaRPr>
          </a:p>
          <a:p>
            <a:pPr algn="ctr" eaLnBrk="1" fontAlgn="auto" hangingPunct="1">
              <a:lnSpc>
                <a:spcPts val="1600"/>
              </a:lnSpc>
              <a:spcBef>
                <a:spcPts val="0"/>
              </a:spcBef>
              <a:spcAft>
                <a:spcPts val="0"/>
              </a:spcAft>
              <a:defRPr/>
            </a:pPr>
            <a:r>
              <a:rPr lang="ja-JP" altLang="en-US" b="0" dirty="0">
                <a:solidFill>
                  <a:prstClr val="white"/>
                </a:solidFill>
              </a:rPr>
              <a:t>専門家</a:t>
            </a:r>
            <a:endParaRPr lang="en-US" altLang="ja-JP" b="0" dirty="0">
              <a:solidFill>
                <a:prstClr val="white"/>
              </a:solidFill>
            </a:endParaRPr>
          </a:p>
        </p:txBody>
      </p:sp>
      <p:sp>
        <p:nvSpPr>
          <p:cNvPr id="31" name="角丸四角形 30"/>
          <p:cNvSpPr/>
          <p:nvPr/>
        </p:nvSpPr>
        <p:spPr>
          <a:xfrm>
            <a:off x="1278770" y="4683640"/>
            <a:ext cx="1106106" cy="832568"/>
          </a:xfrm>
          <a:prstGeom prst="roundRect">
            <a:avLst/>
          </a:prstGeom>
        </p:spPr>
        <p:style>
          <a:lnRef idx="3">
            <a:schemeClr val="lt1"/>
          </a:lnRef>
          <a:fillRef idx="1">
            <a:schemeClr val="accent5"/>
          </a:fillRef>
          <a:effectRef idx="1">
            <a:schemeClr val="accent5"/>
          </a:effectRef>
          <a:fontRef idx="minor">
            <a:schemeClr val="lt1"/>
          </a:fontRef>
        </p:style>
        <p:txBody>
          <a:bodyPr anchor="ctr" anchorCtr="1"/>
          <a:lstStyle/>
          <a:p>
            <a:pPr algn="ctr" eaLnBrk="1" fontAlgn="auto" hangingPunct="1">
              <a:lnSpc>
                <a:spcPts val="1600"/>
              </a:lnSpc>
              <a:spcBef>
                <a:spcPts val="0"/>
              </a:spcBef>
              <a:spcAft>
                <a:spcPts val="0"/>
              </a:spcAft>
              <a:defRPr/>
            </a:pPr>
            <a:r>
              <a:rPr lang="ja-JP" altLang="en-US" sz="1600" b="0" dirty="0">
                <a:solidFill>
                  <a:prstClr val="white"/>
                </a:solidFill>
              </a:rPr>
              <a:t>住居確保給付金</a:t>
            </a:r>
          </a:p>
        </p:txBody>
      </p:sp>
      <p:sp>
        <p:nvSpPr>
          <p:cNvPr id="32" name="角丸四角形 31"/>
          <p:cNvSpPr/>
          <p:nvPr/>
        </p:nvSpPr>
        <p:spPr>
          <a:xfrm>
            <a:off x="6141584" y="5335548"/>
            <a:ext cx="868817" cy="223860"/>
          </a:xfrm>
          <a:prstGeom prst="roundRect">
            <a:avLst/>
          </a:prstGeom>
        </p:spPr>
        <p:style>
          <a:lnRef idx="3">
            <a:schemeClr val="lt1"/>
          </a:lnRef>
          <a:fillRef idx="1">
            <a:schemeClr val="accent2"/>
          </a:fillRef>
          <a:effectRef idx="1">
            <a:schemeClr val="accent2"/>
          </a:effectRef>
          <a:fontRef idx="minor">
            <a:schemeClr val="lt1"/>
          </a:fontRef>
        </p:style>
        <p:txBody>
          <a:bodyPr anchor="ctr" anchorCtr="1"/>
          <a:lstStyle/>
          <a:p>
            <a:pPr algn="ctr" eaLnBrk="1" fontAlgn="auto" hangingPunct="1">
              <a:spcBef>
                <a:spcPts val="0"/>
              </a:spcBef>
              <a:spcAft>
                <a:spcPts val="0"/>
              </a:spcAft>
              <a:defRPr/>
            </a:pPr>
            <a:r>
              <a:rPr lang="ja-JP" altLang="en-US" sz="1000" b="0" spc="-50" dirty="0">
                <a:solidFill>
                  <a:prstClr val="white"/>
                </a:solidFill>
              </a:rPr>
              <a:t>ハローワーク</a:t>
            </a:r>
          </a:p>
        </p:txBody>
      </p:sp>
      <p:sp>
        <p:nvSpPr>
          <p:cNvPr id="33" name="角丸四角形 32"/>
          <p:cNvSpPr/>
          <p:nvPr/>
        </p:nvSpPr>
        <p:spPr>
          <a:xfrm>
            <a:off x="4887756" y="5335547"/>
            <a:ext cx="1156083" cy="217527"/>
          </a:xfrm>
          <a:prstGeom prst="roundRect">
            <a:avLst/>
          </a:prstGeom>
        </p:spPr>
        <p:style>
          <a:lnRef idx="3">
            <a:schemeClr val="lt1"/>
          </a:lnRef>
          <a:fillRef idx="1">
            <a:schemeClr val="accent2"/>
          </a:fillRef>
          <a:effectRef idx="1">
            <a:schemeClr val="accent2"/>
          </a:effectRef>
          <a:fontRef idx="minor">
            <a:schemeClr val="lt1"/>
          </a:fontRef>
        </p:style>
        <p:txBody>
          <a:bodyPr anchor="ctr" anchorCtr="1"/>
          <a:lstStyle/>
          <a:p>
            <a:pPr algn="ctr" eaLnBrk="1" fontAlgn="auto" hangingPunct="1">
              <a:spcBef>
                <a:spcPts val="0"/>
              </a:spcBef>
              <a:spcAft>
                <a:spcPts val="0"/>
              </a:spcAft>
              <a:defRPr/>
            </a:pPr>
            <a:r>
              <a:rPr lang="ja-JP" altLang="en-US" sz="1000" b="0" dirty="0">
                <a:solidFill>
                  <a:prstClr val="white"/>
                </a:solidFill>
              </a:rPr>
              <a:t>民間団体</a:t>
            </a:r>
          </a:p>
        </p:txBody>
      </p:sp>
      <p:sp>
        <p:nvSpPr>
          <p:cNvPr id="34" name="正方形/長方形 33"/>
          <p:cNvSpPr/>
          <p:nvPr/>
        </p:nvSpPr>
        <p:spPr>
          <a:xfrm>
            <a:off x="170043" y="6025915"/>
            <a:ext cx="8770757" cy="535747"/>
          </a:xfrm>
          <a:prstGeom prst="rect">
            <a:avLst/>
          </a:prstGeom>
          <a:solidFill>
            <a:srgbClr val="FDDCD7"/>
          </a:solidFill>
          <a:ln/>
        </p:spPr>
        <p:style>
          <a:lnRef idx="1">
            <a:schemeClr val="accent6"/>
          </a:lnRef>
          <a:fillRef idx="2">
            <a:schemeClr val="accent6"/>
          </a:fillRef>
          <a:effectRef idx="1">
            <a:schemeClr val="accent6"/>
          </a:effectRef>
          <a:fontRef idx="minor">
            <a:schemeClr val="dk1"/>
          </a:fontRef>
        </p:style>
        <p:txBody>
          <a:bodyPr anchor="ctr"/>
          <a:lstStyle/>
          <a:p>
            <a:pPr eaLnBrk="1" fontAlgn="auto" hangingPunct="1">
              <a:spcBef>
                <a:spcPts val="0"/>
              </a:spcBef>
              <a:spcAft>
                <a:spcPts val="0"/>
              </a:spcAft>
              <a:defRPr/>
            </a:pPr>
            <a:r>
              <a:rPr lang="ja-JP" altLang="en-US" sz="1200" b="0" dirty="0">
                <a:solidFill>
                  <a:prstClr val="black"/>
                </a:solidFill>
              </a:rPr>
              <a:t>○ 生活困窮状態に至る前段階から早期の支援を行うことにより、生活困窮状態からの早期脱却</a:t>
            </a:r>
            <a:r>
              <a:rPr lang="ja-JP" altLang="en-US" sz="1200" dirty="0">
                <a:solidFill>
                  <a:prstClr val="black"/>
                </a:solidFill>
              </a:rPr>
              <a:t>を図ることができます。</a:t>
            </a:r>
            <a:endParaRPr lang="en-US" altLang="ja-JP" sz="1200" b="0" dirty="0">
              <a:solidFill>
                <a:prstClr val="black"/>
              </a:solidFill>
            </a:endParaRPr>
          </a:p>
          <a:p>
            <a:pPr eaLnBrk="1" fontAlgn="auto" hangingPunct="1">
              <a:spcBef>
                <a:spcPts val="0"/>
              </a:spcBef>
              <a:spcAft>
                <a:spcPts val="0"/>
              </a:spcAft>
              <a:defRPr/>
            </a:pPr>
            <a:r>
              <a:rPr lang="ja-JP" altLang="en-US" sz="1200" b="0" dirty="0">
                <a:solidFill>
                  <a:prstClr val="black"/>
                </a:solidFill>
              </a:rPr>
              <a:t>○ 生活困窮者に対し「支援を届ける」ことで、相談支援機能が強化され市民の安全・安心な暮らしを守ることができます。</a:t>
            </a:r>
          </a:p>
        </p:txBody>
      </p:sp>
      <p:sp>
        <p:nvSpPr>
          <p:cNvPr id="35" name="角丸四角形 34"/>
          <p:cNvSpPr/>
          <p:nvPr/>
        </p:nvSpPr>
        <p:spPr>
          <a:xfrm>
            <a:off x="142875" y="5714217"/>
            <a:ext cx="1785938" cy="31932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b="0" dirty="0">
                <a:solidFill>
                  <a:prstClr val="black"/>
                </a:solidFill>
              </a:rPr>
              <a:t>期待される効果</a:t>
            </a:r>
          </a:p>
        </p:txBody>
      </p:sp>
      <p:sp>
        <p:nvSpPr>
          <p:cNvPr id="36" name="上下矢印 35"/>
          <p:cNvSpPr/>
          <p:nvPr/>
        </p:nvSpPr>
        <p:spPr>
          <a:xfrm>
            <a:off x="4137745" y="2883109"/>
            <a:ext cx="723003" cy="574339"/>
          </a:xfrm>
          <a:prstGeom prst="upDownArrow">
            <a:avLst>
              <a:gd name="adj1" fmla="val 40303"/>
              <a:gd name="adj2" fmla="val 33459"/>
            </a:avLst>
          </a:prstGeom>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ja-JP" altLang="en-US" b="0">
              <a:solidFill>
                <a:prstClr val="white"/>
              </a:solidFill>
            </a:endParaRPr>
          </a:p>
        </p:txBody>
      </p:sp>
      <p:sp>
        <p:nvSpPr>
          <p:cNvPr id="37" name="角丸四角形 36"/>
          <p:cNvSpPr/>
          <p:nvPr/>
        </p:nvSpPr>
        <p:spPr>
          <a:xfrm>
            <a:off x="3687112" y="4677420"/>
            <a:ext cx="1091335" cy="832569"/>
          </a:xfrm>
          <a:prstGeom prst="roundRect">
            <a:avLst/>
          </a:prstGeom>
        </p:spPr>
        <p:style>
          <a:lnRef idx="3">
            <a:schemeClr val="lt1"/>
          </a:lnRef>
          <a:fillRef idx="1">
            <a:schemeClr val="accent6"/>
          </a:fillRef>
          <a:effectRef idx="1">
            <a:schemeClr val="accent6"/>
          </a:effectRef>
          <a:fontRef idx="minor">
            <a:schemeClr val="lt1"/>
          </a:fontRef>
        </p:style>
        <p:txBody>
          <a:bodyPr anchor="ctr" anchorCtr="1"/>
          <a:lstStyle/>
          <a:p>
            <a:pPr algn="ctr" eaLnBrk="1" fontAlgn="auto" hangingPunct="1">
              <a:lnSpc>
                <a:spcPts val="1600"/>
              </a:lnSpc>
              <a:spcBef>
                <a:spcPts val="0"/>
              </a:spcBef>
              <a:spcAft>
                <a:spcPts val="0"/>
              </a:spcAft>
              <a:defRPr/>
            </a:pPr>
            <a:r>
              <a:rPr lang="ja-JP" altLang="en-US" sz="1600" b="0" dirty="0">
                <a:solidFill>
                  <a:prstClr val="white"/>
                </a:solidFill>
              </a:rPr>
              <a:t>家計改善支援事業</a:t>
            </a:r>
          </a:p>
        </p:txBody>
      </p:sp>
      <p:sp>
        <p:nvSpPr>
          <p:cNvPr id="41" name="角丸四角形 40"/>
          <p:cNvSpPr/>
          <p:nvPr/>
        </p:nvSpPr>
        <p:spPr>
          <a:xfrm>
            <a:off x="7104997" y="4677421"/>
            <a:ext cx="1221442" cy="865069"/>
          </a:xfrm>
          <a:prstGeom prst="roundRect">
            <a:avLst/>
          </a:prstGeom>
        </p:spPr>
        <p:style>
          <a:lnRef idx="3">
            <a:schemeClr val="lt1"/>
          </a:lnRef>
          <a:fillRef idx="1">
            <a:schemeClr val="accent6"/>
          </a:fillRef>
          <a:effectRef idx="1">
            <a:schemeClr val="accent6"/>
          </a:effectRef>
          <a:fontRef idx="minor">
            <a:schemeClr val="lt1"/>
          </a:fontRef>
        </p:style>
        <p:txBody>
          <a:bodyPr anchor="ctr" anchorCtr="1"/>
          <a:lstStyle/>
          <a:p>
            <a:pPr algn="ctr" eaLnBrk="1" fontAlgn="auto" hangingPunct="1">
              <a:lnSpc>
                <a:spcPts val="1600"/>
              </a:lnSpc>
              <a:spcBef>
                <a:spcPts val="0"/>
              </a:spcBef>
              <a:spcAft>
                <a:spcPts val="0"/>
              </a:spcAft>
              <a:defRPr/>
            </a:pPr>
            <a:r>
              <a:rPr lang="ja-JP" altLang="en-US" sz="1600" b="0" dirty="0">
                <a:solidFill>
                  <a:prstClr val="white"/>
                </a:solidFill>
              </a:rPr>
              <a:t>就労準備支援事業</a:t>
            </a:r>
            <a:endParaRPr lang="en-US" altLang="ja-JP" sz="1600" b="0" dirty="0">
              <a:solidFill>
                <a:prstClr val="white"/>
              </a:solidFill>
            </a:endParaRPr>
          </a:p>
        </p:txBody>
      </p:sp>
      <p:sp>
        <p:nvSpPr>
          <p:cNvPr id="44" name="角丸四角形 43"/>
          <p:cNvSpPr/>
          <p:nvPr/>
        </p:nvSpPr>
        <p:spPr>
          <a:xfrm>
            <a:off x="7101850" y="5311712"/>
            <a:ext cx="1224588" cy="247696"/>
          </a:xfrm>
          <a:prstGeom prst="roundRect">
            <a:avLst/>
          </a:prstGeom>
        </p:spPr>
        <p:style>
          <a:lnRef idx="3">
            <a:schemeClr val="lt1"/>
          </a:lnRef>
          <a:fillRef idx="1">
            <a:schemeClr val="accent2"/>
          </a:fillRef>
          <a:effectRef idx="1">
            <a:schemeClr val="accent2"/>
          </a:effectRef>
          <a:fontRef idx="minor">
            <a:schemeClr val="lt1"/>
          </a:fontRef>
        </p:style>
        <p:txBody>
          <a:bodyPr anchor="ctr" anchorCtr="1"/>
          <a:lstStyle/>
          <a:p>
            <a:pPr algn="ctr" eaLnBrk="1" fontAlgn="auto" hangingPunct="1">
              <a:spcBef>
                <a:spcPts val="0"/>
              </a:spcBef>
              <a:spcAft>
                <a:spcPts val="0"/>
              </a:spcAft>
              <a:defRPr/>
            </a:pPr>
            <a:r>
              <a:rPr lang="ja-JP" altLang="en-US" sz="1000" b="0" spc="-50" dirty="0">
                <a:solidFill>
                  <a:prstClr val="white"/>
                </a:solidFill>
              </a:rPr>
              <a:t>発達支援センター</a:t>
            </a:r>
          </a:p>
        </p:txBody>
      </p:sp>
      <p:sp>
        <p:nvSpPr>
          <p:cNvPr id="29" name="スライド番号プレースホルダー 5"/>
          <p:cNvSpPr>
            <a:spLocks noGrp="1"/>
          </p:cNvSpPr>
          <p:nvPr>
            <p:ph type="sldNum" sz="quarter" idx="12"/>
          </p:nvPr>
        </p:nvSpPr>
        <p:spPr>
          <a:xfrm>
            <a:off x="7010400" y="6456362"/>
            <a:ext cx="2133600" cy="330200"/>
          </a:xfrm>
        </p:spPr>
        <p:txBody>
          <a:bodyPr/>
          <a:lstStyle/>
          <a:p>
            <a:fld id="{F2C10E03-493B-4EF5-97BB-FB91A5A8D49C}" type="slidenum">
              <a:rPr kumimoji="1" lang="ja-JP" altLang="en-US" sz="1600" smtClean="0">
                <a:latin typeface="游ゴシック" panose="020B0400000000000000" pitchFamily="50" charset="-128"/>
                <a:ea typeface="游ゴシック" panose="020B0400000000000000" pitchFamily="50" charset="-128"/>
              </a:rPr>
              <a:t>9</a:t>
            </a:fld>
            <a:endParaRPr kumimoji="1" lang="ja-JP" altLang="en-US" sz="1600">
              <a:latin typeface="游ゴシック" panose="020B0400000000000000" pitchFamily="50" charset="-128"/>
              <a:ea typeface="游ゴシック" panose="020B0400000000000000" pitchFamily="50" charset="-128"/>
            </a:endParaRPr>
          </a:p>
        </p:txBody>
      </p:sp>
      <p:grpSp>
        <p:nvGrpSpPr>
          <p:cNvPr id="2" name="グループ化 1">
            <a:extLst>
              <a:ext uri="{FF2B5EF4-FFF2-40B4-BE49-F238E27FC236}">
                <a16:creationId xmlns:a16="http://schemas.microsoft.com/office/drawing/2014/main" id="{5D536C89-E16A-484F-AC29-71F6798FDE9C}"/>
              </a:ext>
            </a:extLst>
          </p:cNvPr>
          <p:cNvGrpSpPr/>
          <p:nvPr/>
        </p:nvGrpSpPr>
        <p:grpSpPr>
          <a:xfrm>
            <a:off x="2491526" y="4683641"/>
            <a:ext cx="1110383" cy="850121"/>
            <a:chOff x="2440616" y="5217848"/>
            <a:chExt cx="1110383" cy="823622"/>
          </a:xfrm>
          <a:solidFill>
            <a:schemeClr val="accent6"/>
          </a:solidFill>
        </p:grpSpPr>
        <p:sp>
          <p:nvSpPr>
            <p:cNvPr id="30" name="角丸四角形 29"/>
            <p:cNvSpPr/>
            <p:nvPr/>
          </p:nvSpPr>
          <p:spPr>
            <a:xfrm>
              <a:off x="2440616" y="5217848"/>
              <a:ext cx="1091335" cy="806616"/>
            </a:xfrm>
            <a:prstGeom prst="roundRect">
              <a:avLst/>
            </a:prstGeom>
            <a:grpFill/>
          </p:spPr>
          <p:style>
            <a:lnRef idx="3">
              <a:schemeClr val="lt1"/>
            </a:lnRef>
            <a:fillRef idx="1">
              <a:schemeClr val="accent5"/>
            </a:fillRef>
            <a:effectRef idx="1">
              <a:schemeClr val="accent5"/>
            </a:effectRef>
            <a:fontRef idx="minor">
              <a:schemeClr val="lt1"/>
            </a:fontRef>
          </p:style>
          <p:txBody>
            <a:bodyPr anchor="ctr" anchorCtr="1"/>
            <a:lstStyle/>
            <a:p>
              <a:pPr algn="ctr" eaLnBrk="1" fontAlgn="auto" hangingPunct="1">
                <a:lnSpc>
                  <a:spcPts val="1600"/>
                </a:lnSpc>
                <a:spcBef>
                  <a:spcPts val="0"/>
                </a:spcBef>
                <a:spcAft>
                  <a:spcPts val="0"/>
                </a:spcAft>
                <a:defRPr/>
              </a:pPr>
              <a:r>
                <a:rPr lang="ja-JP" altLang="en-US" sz="1600" b="0" dirty="0">
                  <a:solidFill>
                    <a:prstClr val="white"/>
                  </a:solidFill>
                </a:rPr>
                <a:t>地域居住支援事業</a:t>
              </a:r>
            </a:p>
          </p:txBody>
        </p:sp>
        <p:sp>
          <p:nvSpPr>
            <p:cNvPr id="38" name="角丸四角形 37"/>
            <p:cNvSpPr/>
            <p:nvPr/>
          </p:nvSpPr>
          <p:spPr>
            <a:xfrm>
              <a:off x="2451588" y="5826341"/>
              <a:ext cx="1099411" cy="215129"/>
            </a:xfrm>
            <a:prstGeom prst="roundRect">
              <a:avLst/>
            </a:prstGeom>
            <a:solidFill>
              <a:schemeClr val="accent2"/>
            </a:solidFill>
          </p:spPr>
          <p:style>
            <a:lnRef idx="3">
              <a:schemeClr val="lt1"/>
            </a:lnRef>
            <a:fillRef idx="1">
              <a:schemeClr val="accent2"/>
            </a:fillRef>
            <a:effectRef idx="1">
              <a:schemeClr val="accent2"/>
            </a:effectRef>
            <a:fontRef idx="minor">
              <a:schemeClr val="lt1"/>
            </a:fontRef>
          </p:style>
          <p:txBody>
            <a:bodyPr anchor="ctr" anchorCtr="1"/>
            <a:lstStyle/>
            <a:p>
              <a:pPr algn="ctr" eaLnBrk="1" fontAlgn="auto" hangingPunct="1">
                <a:spcBef>
                  <a:spcPts val="0"/>
                </a:spcBef>
                <a:spcAft>
                  <a:spcPts val="0"/>
                </a:spcAft>
                <a:defRPr/>
              </a:pPr>
              <a:r>
                <a:rPr lang="ja-JP" altLang="en-US" sz="1000" spc="-60" dirty="0">
                  <a:solidFill>
                    <a:prstClr val="white"/>
                  </a:solidFill>
                </a:rPr>
                <a:t>居住支援法人等</a:t>
              </a:r>
              <a:endParaRPr lang="ja-JP" altLang="en-US" sz="1000" b="0" spc="-60" dirty="0">
                <a:solidFill>
                  <a:prstClr val="white"/>
                </a:solidFill>
              </a:endParaRPr>
            </a:p>
          </p:txBody>
        </p:sp>
      </p:grpSp>
    </p:spTree>
    <p:extLst>
      <p:ext uri="{BB962C8B-B14F-4D97-AF65-F5344CB8AC3E}">
        <p14:creationId xmlns:p14="http://schemas.microsoft.com/office/powerpoint/2010/main" val="2212568281"/>
      </p:ext>
    </p:extLst>
  </p:cSld>
  <p:clrMapOvr>
    <a:masterClrMapping/>
  </p:clrMapOvr>
</p:sld>
</file>

<file path=ppt/theme/theme1.xml><?xml version="1.0" encoding="utf-8"?>
<a:theme xmlns:a="http://schemas.openxmlformats.org/drawingml/2006/main" name="line">
  <a:themeElements>
    <a:clrScheme name="">
      <a:dk1>
        <a:srgbClr val="5F5F5F"/>
      </a:dk1>
      <a:lt1>
        <a:srgbClr val="FFFFFF"/>
      </a:lt1>
      <a:dk2>
        <a:srgbClr val="6666FF"/>
      </a:dk2>
      <a:lt2>
        <a:srgbClr val="808080"/>
      </a:lt2>
      <a:accent1>
        <a:srgbClr val="99CCFF"/>
      </a:accent1>
      <a:accent2>
        <a:srgbClr val="9933FF"/>
      </a:accent2>
      <a:accent3>
        <a:srgbClr val="FFFFFF"/>
      </a:accent3>
      <a:accent4>
        <a:srgbClr val="505050"/>
      </a:accent4>
      <a:accent5>
        <a:srgbClr val="CAE2FF"/>
      </a:accent5>
      <a:accent6>
        <a:srgbClr val="8A2DE7"/>
      </a:accent6>
      <a:hlink>
        <a:srgbClr val="CC66FF"/>
      </a:hlink>
      <a:folHlink>
        <a:srgbClr val="FF00FF"/>
      </a:folHlink>
    </a:clrScheme>
    <a:fontScheme name="line">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in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in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in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in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in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in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in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9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7745</TotalTime>
  <Words>8078</Words>
  <Application>Microsoft Office PowerPoint</Application>
  <PresentationFormat>画面に合わせる (4:3)</PresentationFormat>
  <Paragraphs>1247</Paragraphs>
  <Slides>53</Slides>
  <Notes>15</Notes>
  <HiddenSlides>0</HiddenSlides>
  <MMClips>0</MMClips>
  <ScaleCrop>false</ScaleCrop>
  <HeadingPairs>
    <vt:vector size="6" baseType="variant">
      <vt:variant>
        <vt:lpstr>使用されているフォント</vt:lpstr>
      </vt:variant>
      <vt:variant>
        <vt:i4>20</vt:i4>
      </vt:variant>
      <vt:variant>
        <vt:lpstr>テーマ</vt:lpstr>
      </vt:variant>
      <vt:variant>
        <vt:i4>5</vt:i4>
      </vt:variant>
      <vt:variant>
        <vt:lpstr>スライド タイトル</vt:lpstr>
      </vt:variant>
      <vt:variant>
        <vt:i4>53</vt:i4>
      </vt:variant>
    </vt:vector>
  </HeadingPairs>
  <TitlesOfParts>
    <vt:vector size="78" baseType="lpstr">
      <vt:lpstr>HGP創英角ｺﾞｼｯｸUB</vt:lpstr>
      <vt:lpstr>HGP創英角ﾎﾟｯﾌﾟ体</vt:lpstr>
      <vt:lpstr>HGS創英角ﾎﾟｯﾌﾟ体</vt:lpstr>
      <vt:lpstr>HG丸ｺﾞｼｯｸM-PRO</vt:lpstr>
      <vt:lpstr>Meiryo UI</vt:lpstr>
      <vt:lpstr>ＭＳ Ｐゴシック</vt:lpstr>
      <vt:lpstr>ＭＳ 明朝</vt:lpstr>
      <vt:lpstr>UD デジタル 教科書体 N-B</vt:lpstr>
      <vt:lpstr>UD デジタル 教科書体 NK-B</vt:lpstr>
      <vt:lpstr>UD デジタル 教科書体 NK-R</vt:lpstr>
      <vt:lpstr>UD デジタル 教科書体 NP-B</vt:lpstr>
      <vt:lpstr>Meiryo</vt:lpstr>
      <vt:lpstr>游ゴシック</vt:lpstr>
      <vt:lpstr>Arial</vt:lpstr>
      <vt:lpstr>Calibri</vt:lpstr>
      <vt:lpstr>Calibri Light</vt:lpstr>
      <vt:lpstr>Times New Roman</vt:lpstr>
      <vt:lpstr>Verdana</vt:lpstr>
      <vt:lpstr>Wingdings</vt:lpstr>
      <vt:lpstr>Wingdings 2</vt:lpstr>
      <vt:lpstr>line</vt:lpstr>
      <vt:lpstr>2_Office テーマ</vt:lpstr>
      <vt:lpstr>13_Office テーマ</vt:lpstr>
      <vt:lpstr>2_Office ​​テーマ</vt:lpstr>
      <vt:lpstr>9_Office テーマ</vt:lpstr>
      <vt:lpstr>令和8年度 業務概要資料 　　　　　　　　　　　</vt:lpstr>
      <vt:lpstr>野洲市の紹介</vt:lpstr>
      <vt:lpstr>PowerPoint プレゼンテーション</vt:lpstr>
      <vt:lpstr>PowerPoint プレゼンテーション</vt:lpstr>
      <vt:lpstr>PowerPoint プレゼンテーション</vt:lpstr>
      <vt:lpstr>【野洲市くらし支えあい条例の概要】</vt:lpstr>
      <vt:lpstr>PowerPoint プレゼンテーション</vt:lpstr>
      <vt:lpstr>PowerPoint プレゼンテーション</vt:lpstr>
      <vt:lpstr>PowerPoint プレゼンテーション</vt:lpstr>
      <vt:lpstr>PowerPoint プレゼンテーション</vt:lpstr>
      <vt:lpstr>居住支援における現在の課題</vt:lpstr>
      <vt:lpstr>PowerPoint プレゼンテーション</vt:lpstr>
      <vt:lpstr>PowerPoint プレゼンテーション</vt:lpstr>
      <vt:lpstr>PowerPoint プレゼンテーション</vt:lpstr>
      <vt:lpstr>PowerPoint プレゼンテーション</vt:lpstr>
      <vt:lpstr>野洲市生活困窮者支援状況（実績）</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野洲市市民生活総合支援推進委員会要綱</vt:lpstr>
      <vt:lpstr>野洲市くらし支えあい条例 （生活困窮者支援編）</vt:lpstr>
      <vt:lpstr>野洲市くらし支えあい条例 （生活困窮者支援編）</vt:lpstr>
      <vt:lpstr>PowerPoint プレゼンテーション</vt:lpstr>
      <vt:lpstr>野洲市債権管理条例</vt:lpstr>
      <vt:lpstr>２つのフィルターのねらい</vt:lpstr>
      <vt:lpstr>野洲市債権管理条例（債権放棄の仕組み）</vt:lpstr>
      <vt:lpstr>PowerPoint プレゼンテーション</vt:lpstr>
      <vt:lpstr>PowerPoint プレゼンテーション</vt:lpstr>
      <vt:lpstr>PowerPoint プレゼンテーション</vt:lpstr>
      <vt:lpstr>生活困窮世帯、気になる世帯に</vt:lpstr>
      <vt:lpstr>PowerPoint プレゼンテーション</vt:lpstr>
      <vt:lpstr>PowerPoint プレゼンテーション</vt:lpstr>
      <vt:lpstr>PowerPoint プレゼンテーション</vt:lpstr>
      <vt:lpstr>PowerPoint プレゼンテーション</vt:lpstr>
      <vt:lpstr>児童生徒の健全育成に係る滋賀県と野洲市の連携に関する協定書について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野洲市の消費生活相談受付状況</vt:lpstr>
      <vt:lpstr>野洲市くらし支えあい条例（訪問販売登録）</vt:lpstr>
      <vt:lpstr>野洲市くらし支えあい条例（説明の求め等）</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市民生活相談課</dc:creator>
  <cp:lastModifiedBy>市民生活相談課</cp:lastModifiedBy>
  <cp:revision>593</cp:revision>
  <cp:lastPrinted>2026-06-01T06:10:45Z</cp:lastPrinted>
  <dcterms:created xsi:type="dcterms:W3CDTF">2017-06-15T08:44:20Z</dcterms:created>
  <dcterms:modified xsi:type="dcterms:W3CDTF">2026-07-03T01:06:41Z</dcterms:modified>
</cp:coreProperties>
</file>